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06668" y="973134"/>
            <a:ext cx="1982470" cy="430530"/>
          </a:xfrm>
          <a:prstGeom prst="rect">
            <a:avLst/>
          </a:prstGeom>
        </p:spPr>
        <p:txBody>
          <a:bodyPr wrap="square" lIns="0" tIns="0" rIns="0" bIns="0">
            <a:spAutoFit/>
          </a:bodyPr>
          <a:lstStyle>
            <a:lvl1pPr>
              <a:defRPr sz="2400" b="0" i="0">
                <a:solidFill>
                  <a:schemeClr val="tx1"/>
                </a:solidFill>
                <a:latin typeface="Symbol"/>
                <a:cs typeface="Symbo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Symbol"/>
                <a:cs typeface="Symbol"/>
              </a:defRPr>
            </a:lvl1pPr>
          </a:lstStyle>
          <a:p>
            <a:endParaRPr/>
          </a:p>
        </p:txBody>
      </p:sp>
      <p:sp>
        <p:nvSpPr>
          <p:cNvPr id="3" name="Holder 3"/>
          <p:cNvSpPr>
            <a:spLocks noGrp="1"/>
          </p:cNvSpPr>
          <p:nvPr>
            <p:ph type="body" idx="1"/>
          </p:nvPr>
        </p:nvSpPr>
        <p:spPr/>
        <p:txBody>
          <a:bodyPr lIns="0" tIns="0" rIns="0" bIns="0"/>
          <a:lstStyle>
            <a:lvl1pPr>
              <a:defRPr sz="4800" b="1" i="0">
                <a:solidFill>
                  <a:srgbClr val="FF0000"/>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Symbol"/>
                <a:cs typeface="Symbo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Symbol"/>
                <a:cs typeface="Symbo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68877" y="954086"/>
            <a:ext cx="848360" cy="607060"/>
          </a:xfrm>
          <a:prstGeom prst="rect">
            <a:avLst/>
          </a:prstGeom>
        </p:spPr>
        <p:txBody>
          <a:bodyPr wrap="square" lIns="0" tIns="0" rIns="0" bIns="0">
            <a:spAutoFit/>
          </a:bodyPr>
          <a:lstStyle>
            <a:lvl1pPr>
              <a:defRPr sz="3800" b="0" i="0">
                <a:solidFill>
                  <a:schemeClr val="tx1"/>
                </a:solidFill>
                <a:latin typeface="Symbol"/>
                <a:cs typeface="Symbol"/>
              </a:defRPr>
            </a:lvl1pPr>
          </a:lstStyle>
          <a:p>
            <a:endParaRPr/>
          </a:p>
        </p:txBody>
      </p:sp>
      <p:sp>
        <p:nvSpPr>
          <p:cNvPr id="3" name="Holder 3"/>
          <p:cNvSpPr>
            <a:spLocks noGrp="1"/>
          </p:cNvSpPr>
          <p:nvPr>
            <p:ph type="body" idx="1"/>
          </p:nvPr>
        </p:nvSpPr>
        <p:spPr>
          <a:xfrm>
            <a:off x="1381379" y="2303145"/>
            <a:ext cx="6381241" cy="2221229"/>
          </a:xfrm>
          <a:prstGeom prst="rect">
            <a:avLst/>
          </a:prstGeom>
        </p:spPr>
        <p:txBody>
          <a:bodyPr wrap="square" lIns="0" tIns="0" rIns="0" bIns="0">
            <a:spAutoFit/>
          </a:bodyPr>
          <a:lstStyle>
            <a:lvl1pPr>
              <a:defRPr sz="4800" b="1" i="0">
                <a:solidFill>
                  <a:srgbClr val="FF0000"/>
                </a:solidFill>
                <a:latin typeface="Tahoma"/>
                <a:cs typeface="Tahom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9/21/2024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xml"/><Relationship Id="rId4" Type="http://schemas.openxmlformats.org/officeDocument/2006/relationships/image" Target="../media/image64.jpeg"/></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909059" y="969263"/>
            <a:ext cx="1774189" cy="820419"/>
            <a:chOff x="3909059" y="969263"/>
            <a:chExt cx="1774189" cy="820419"/>
          </a:xfrm>
        </p:grpSpPr>
        <p:pic>
          <p:nvPicPr>
            <p:cNvPr id="3" name="object 3"/>
            <p:cNvPicPr/>
            <p:nvPr/>
          </p:nvPicPr>
          <p:blipFill>
            <a:blip r:embed="rId2" cstate="print"/>
            <a:stretch>
              <a:fillRect/>
            </a:stretch>
          </p:blipFill>
          <p:spPr>
            <a:xfrm>
              <a:off x="3909059" y="1244094"/>
              <a:ext cx="809244" cy="430568"/>
            </a:xfrm>
            <a:prstGeom prst="rect">
              <a:avLst/>
            </a:prstGeom>
          </p:spPr>
        </p:pic>
        <p:pic>
          <p:nvPicPr>
            <p:cNvPr id="4" name="object 4"/>
            <p:cNvPicPr/>
            <p:nvPr/>
          </p:nvPicPr>
          <p:blipFill>
            <a:blip r:embed="rId3" cstate="print"/>
            <a:stretch>
              <a:fillRect/>
            </a:stretch>
          </p:blipFill>
          <p:spPr>
            <a:xfrm>
              <a:off x="4466843" y="969263"/>
              <a:ext cx="885444" cy="819912"/>
            </a:xfrm>
            <a:prstGeom prst="rect">
              <a:avLst/>
            </a:prstGeom>
          </p:spPr>
        </p:pic>
        <p:pic>
          <p:nvPicPr>
            <p:cNvPr id="5" name="object 5"/>
            <p:cNvPicPr/>
            <p:nvPr/>
          </p:nvPicPr>
          <p:blipFill>
            <a:blip r:embed="rId4" cstate="print"/>
            <a:stretch>
              <a:fillRect/>
            </a:stretch>
          </p:blipFill>
          <p:spPr>
            <a:xfrm>
              <a:off x="4791455" y="969263"/>
              <a:ext cx="891539" cy="819912"/>
            </a:xfrm>
            <a:prstGeom prst="rect">
              <a:avLst/>
            </a:prstGeom>
          </p:spPr>
        </p:pic>
      </p:grpSp>
      <p:grpSp>
        <p:nvGrpSpPr>
          <p:cNvPr id="6" name="object 6"/>
          <p:cNvGrpSpPr/>
          <p:nvPr/>
        </p:nvGrpSpPr>
        <p:grpSpPr>
          <a:xfrm>
            <a:off x="1490472" y="2467355"/>
            <a:ext cx="6273165" cy="2131060"/>
            <a:chOff x="1490472" y="2467355"/>
            <a:chExt cx="6273165" cy="2131060"/>
          </a:xfrm>
        </p:grpSpPr>
        <p:pic>
          <p:nvPicPr>
            <p:cNvPr id="7" name="object 7"/>
            <p:cNvPicPr/>
            <p:nvPr/>
          </p:nvPicPr>
          <p:blipFill>
            <a:blip r:embed="rId5" cstate="print"/>
            <a:stretch>
              <a:fillRect/>
            </a:stretch>
          </p:blipFill>
          <p:spPr>
            <a:xfrm>
              <a:off x="1490472" y="2467355"/>
              <a:ext cx="6272783" cy="516636"/>
            </a:xfrm>
            <a:prstGeom prst="rect">
              <a:avLst/>
            </a:prstGeom>
          </p:spPr>
        </p:pic>
        <p:pic>
          <p:nvPicPr>
            <p:cNvPr id="8" name="object 8"/>
            <p:cNvPicPr/>
            <p:nvPr/>
          </p:nvPicPr>
          <p:blipFill>
            <a:blip r:embed="rId6" cstate="print"/>
            <a:stretch>
              <a:fillRect/>
            </a:stretch>
          </p:blipFill>
          <p:spPr>
            <a:xfrm>
              <a:off x="3886200" y="2887979"/>
              <a:ext cx="1658112" cy="978408"/>
            </a:xfrm>
            <a:prstGeom prst="rect">
              <a:avLst/>
            </a:prstGeom>
          </p:spPr>
        </p:pic>
        <p:pic>
          <p:nvPicPr>
            <p:cNvPr id="9" name="object 9"/>
            <p:cNvPicPr/>
            <p:nvPr/>
          </p:nvPicPr>
          <p:blipFill>
            <a:blip r:embed="rId7" cstate="print"/>
            <a:stretch>
              <a:fillRect/>
            </a:stretch>
          </p:blipFill>
          <p:spPr>
            <a:xfrm>
              <a:off x="1787652" y="3619500"/>
              <a:ext cx="5689092" cy="978407"/>
            </a:xfrm>
            <a:prstGeom prst="rect">
              <a:avLst/>
            </a:prstGeom>
          </p:spPr>
        </p:pic>
      </p:grpSp>
      <p:sp>
        <p:nvSpPr>
          <p:cNvPr id="10" name="object 10"/>
          <p:cNvSpPr txBox="1"/>
          <p:nvPr/>
        </p:nvSpPr>
        <p:spPr>
          <a:xfrm>
            <a:off x="3877817" y="1112647"/>
            <a:ext cx="1466215" cy="635000"/>
          </a:xfrm>
          <a:prstGeom prst="rect">
            <a:avLst/>
          </a:prstGeom>
        </p:spPr>
        <p:txBody>
          <a:bodyPr vert="horz" wrap="square" lIns="0" tIns="12065" rIns="0" bIns="0" rtlCol="0">
            <a:spAutoFit/>
          </a:bodyPr>
          <a:lstStyle/>
          <a:p>
            <a:pPr marL="12700">
              <a:lnSpc>
                <a:spcPct val="100000"/>
              </a:lnSpc>
              <a:spcBef>
                <a:spcPts val="95"/>
              </a:spcBef>
            </a:pPr>
            <a:r>
              <a:rPr sz="4000" b="1" spc="-795" dirty="0">
                <a:solidFill>
                  <a:srgbClr val="000066"/>
                </a:solidFill>
                <a:latin typeface="Trebuchet MS"/>
                <a:cs typeface="Trebuchet MS"/>
              </a:rPr>
              <a:t>U</a:t>
            </a:r>
            <a:r>
              <a:rPr sz="4000" b="1" spc="-780" dirty="0">
                <a:solidFill>
                  <a:srgbClr val="000066"/>
                </a:solidFill>
                <a:latin typeface="Trebuchet MS"/>
                <a:cs typeface="Trebuchet MS"/>
              </a:rPr>
              <a:t>N</a:t>
            </a:r>
            <a:r>
              <a:rPr sz="4000" b="1" spc="-585" dirty="0">
                <a:solidFill>
                  <a:srgbClr val="000066"/>
                </a:solidFill>
                <a:latin typeface="Trebuchet MS"/>
                <a:cs typeface="Trebuchet MS"/>
              </a:rPr>
              <a:t>IT</a:t>
            </a:r>
            <a:r>
              <a:rPr sz="4000" b="1" spc="-400" dirty="0">
                <a:solidFill>
                  <a:srgbClr val="000066"/>
                </a:solidFill>
                <a:latin typeface="Trebuchet MS"/>
                <a:cs typeface="Trebuchet MS"/>
              </a:rPr>
              <a:t> </a:t>
            </a:r>
            <a:r>
              <a:rPr sz="4000" b="1" spc="245" dirty="0">
                <a:solidFill>
                  <a:srgbClr val="000066"/>
                </a:solidFill>
                <a:latin typeface="Trebuchet MS"/>
                <a:cs typeface="Trebuchet MS"/>
              </a:rPr>
              <a:t>–</a:t>
            </a:r>
            <a:r>
              <a:rPr sz="4000" b="1" spc="-370" dirty="0">
                <a:solidFill>
                  <a:srgbClr val="000066"/>
                </a:solidFill>
                <a:latin typeface="Trebuchet MS"/>
                <a:cs typeface="Trebuchet MS"/>
              </a:rPr>
              <a:t> </a:t>
            </a:r>
            <a:r>
              <a:rPr sz="4000" b="1" spc="-585" dirty="0">
                <a:solidFill>
                  <a:srgbClr val="000066"/>
                </a:solidFill>
                <a:latin typeface="Trebuchet MS"/>
                <a:cs typeface="Trebuchet MS"/>
              </a:rPr>
              <a:t>2</a:t>
            </a:r>
            <a:endParaRPr sz="4000">
              <a:latin typeface="Trebuchet MS"/>
              <a:cs typeface="Trebuchet MS"/>
            </a:endParaRPr>
          </a:p>
        </p:txBody>
      </p:sp>
      <p:sp>
        <p:nvSpPr>
          <p:cNvPr id="11" name="object 11"/>
          <p:cNvSpPr txBox="1">
            <a:spLocks noGrp="1"/>
          </p:cNvSpPr>
          <p:nvPr>
            <p:ph type="body" idx="1"/>
          </p:nvPr>
        </p:nvSpPr>
        <p:spPr>
          <a:prstGeom prst="rect">
            <a:avLst/>
          </a:prstGeom>
        </p:spPr>
        <p:txBody>
          <a:bodyPr vert="horz" wrap="square" lIns="0" tIns="12700" rIns="0" bIns="0" rtlCol="0">
            <a:spAutoFit/>
          </a:bodyPr>
          <a:lstStyle/>
          <a:p>
            <a:pPr marL="86995" marR="5080" algn="ctr">
              <a:lnSpc>
                <a:spcPct val="100000"/>
              </a:lnSpc>
              <a:spcBef>
                <a:spcPts val="100"/>
              </a:spcBef>
            </a:pPr>
            <a:r>
              <a:rPr spc="-145" dirty="0"/>
              <a:t>SIGNAL </a:t>
            </a:r>
            <a:r>
              <a:rPr spc="-150" dirty="0"/>
              <a:t>DISTORTION </a:t>
            </a:r>
            <a:r>
              <a:rPr spc="-1395" dirty="0"/>
              <a:t> </a:t>
            </a:r>
            <a:r>
              <a:rPr spc="-290" dirty="0"/>
              <a:t>IN</a:t>
            </a:r>
          </a:p>
          <a:p>
            <a:pPr marL="74295" algn="ctr">
              <a:lnSpc>
                <a:spcPct val="100000"/>
              </a:lnSpc>
              <a:spcBef>
                <a:spcPts val="5"/>
              </a:spcBef>
            </a:pPr>
            <a:r>
              <a:rPr spc="-15" dirty="0"/>
              <a:t>OPTICAL</a:t>
            </a:r>
            <a:r>
              <a:rPr spc="-135" dirty="0"/>
              <a:t> </a:t>
            </a:r>
            <a:r>
              <a:rPr spc="-330" dirty="0"/>
              <a:t>FIBERS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18650" y="1295400"/>
            <a:ext cx="5448709" cy="38708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3652" y="273327"/>
            <a:ext cx="2487168" cy="293502"/>
          </a:xfrm>
          <a:prstGeom prst="rect">
            <a:avLst/>
          </a:prstGeom>
        </p:spPr>
      </p:pic>
      <p:sp>
        <p:nvSpPr>
          <p:cNvPr id="3" name="object 3"/>
          <p:cNvSpPr txBox="1">
            <a:spLocks noGrp="1"/>
          </p:cNvSpPr>
          <p:nvPr>
            <p:ph type="title"/>
          </p:nvPr>
        </p:nvSpPr>
        <p:spPr>
          <a:xfrm>
            <a:off x="231140" y="165608"/>
            <a:ext cx="252095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06FC0"/>
                </a:solidFill>
                <a:latin typeface="Calibri"/>
                <a:cs typeface="Calibri"/>
              </a:rPr>
              <a:t>Intrinsic</a:t>
            </a:r>
            <a:r>
              <a:rPr sz="2400" b="1" spc="-45" dirty="0">
                <a:solidFill>
                  <a:srgbClr val="006FC0"/>
                </a:solidFill>
                <a:latin typeface="Calibri"/>
                <a:cs typeface="Calibri"/>
              </a:rPr>
              <a:t> </a:t>
            </a:r>
            <a:r>
              <a:rPr sz="2400" b="1" spc="-5" dirty="0">
                <a:solidFill>
                  <a:srgbClr val="006FC0"/>
                </a:solidFill>
                <a:latin typeface="Calibri"/>
                <a:cs typeface="Calibri"/>
              </a:rPr>
              <a:t>Absorption</a:t>
            </a:r>
            <a:endParaRPr sz="2400">
              <a:latin typeface="Calibri"/>
              <a:cs typeface="Calibri"/>
            </a:endParaRPr>
          </a:p>
        </p:txBody>
      </p:sp>
      <p:sp>
        <p:nvSpPr>
          <p:cNvPr id="4" name="object 4"/>
          <p:cNvSpPr txBox="1"/>
          <p:nvPr/>
        </p:nvSpPr>
        <p:spPr>
          <a:xfrm>
            <a:off x="383540" y="1410969"/>
            <a:ext cx="8302625" cy="3836035"/>
          </a:xfrm>
          <a:prstGeom prst="rect">
            <a:avLst/>
          </a:prstGeom>
        </p:spPr>
        <p:txBody>
          <a:bodyPr vert="horz" wrap="square" lIns="0" tIns="12065" rIns="0" bIns="0" rtlCol="0">
            <a:spAutoFit/>
          </a:bodyPr>
          <a:lstStyle/>
          <a:p>
            <a:pPr marL="12700" marR="6985" algn="just">
              <a:lnSpc>
                <a:spcPct val="100000"/>
              </a:lnSpc>
              <a:spcBef>
                <a:spcPts val="95"/>
              </a:spcBef>
              <a:buFont typeface="Arial MT"/>
              <a:buChar char="•"/>
              <a:tabLst>
                <a:tab pos="174625" algn="l"/>
              </a:tabLst>
            </a:pPr>
            <a:r>
              <a:rPr sz="2200" spc="-5" dirty="0">
                <a:latin typeface="Calibri"/>
                <a:cs typeface="Calibri"/>
              </a:rPr>
              <a:t>Intrinsic absorption </a:t>
            </a:r>
            <a:r>
              <a:rPr sz="2200" spc="-15" dirty="0">
                <a:latin typeface="Calibri"/>
                <a:cs typeface="Calibri"/>
              </a:rPr>
              <a:t>occurs </a:t>
            </a:r>
            <a:r>
              <a:rPr sz="2200" spc="-5" dirty="0">
                <a:latin typeface="Calibri"/>
                <a:cs typeface="Calibri"/>
              </a:rPr>
              <a:t>when </a:t>
            </a:r>
            <a:r>
              <a:rPr sz="2200" spc="-10" dirty="0">
                <a:latin typeface="Calibri"/>
                <a:cs typeface="Calibri"/>
              </a:rPr>
              <a:t>material </a:t>
            </a:r>
            <a:r>
              <a:rPr sz="2200" spc="-5" dirty="0">
                <a:latin typeface="Calibri"/>
                <a:cs typeface="Calibri"/>
              </a:rPr>
              <a:t>is in </a:t>
            </a:r>
            <a:r>
              <a:rPr sz="2200" spc="-10" dirty="0">
                <a:latin typeface="Calibri"/>
                <a:cs typeface="Calibri"/>
              </a:rPr>
              <a:t>absolutely </a:t>
            </a:r>
            <a:r>
              <a:rPr sz="2200" spc="-15" dirty="0">
                <a:latin typeface="Calibri"/>
                <a:cs typeface="Calibri"/>
              </a:rPr>
              <a:t>pure </a:t>
            </a:r>
            <a:r>
              <a:rPr sz="2200" spc="-20" dirty="0">
                <a:latin typeface="Calibri"/>
                <a:cs typeface="Calibri"/>
              </a:rPr>
              <a:t>state, </a:t>
            </a:r>
            <a:r>
              <a:rPr sz="2200" spc="-10" dirty="0">
                <a:latin typeface="Calibri"/>
                <a:cs typeface="Calibri"/>
              </a:rPr>
              <a:t>no </a:t>
            </a:r>
            <a:r>
              <a:rPr sz="2200" spc="-5" dirty="0">
                <a:latin typeface="Calibri"/>
                <a:cs typeface="Calibri"/>
              </a:rPr>
              <a:t> </a:t>
            </a:r>
            <a:r>
              <a:rPr sz="2200" spc="-10" dirty="0">
                <a:latin typeface="Calibri"/>
                <a:cs typeface="Calibri"/>
              </a:rPr>
              <a:t>density variation </a:t>
            </a:r>
            <a:r>
              <a:rPr sz="2200" spc="-5" dirty="0">
                <a:latin typeface="Calibri"/>
                <a:cs typeface="Calibri"/>
              </a:rPr>
              <a:t>and inhomogenities. Thus </a:t>
            </a:r>
            <a:r>
              <a:rPr sz="2200" spc="-10" dirty="0">
                <a:latin typeface="Calibri"/>
                <a:cs typeface="Calibri"/>
              </a:rPr>
              <a:t>intrinsic </a:t>
            </a:r>
            <a:r>
              <a:rPr sz="2200" spc="-5" dirty="0">
                <a:latin typeface="Calibri"/>
                <a:cs typeface="Calibri"/>
              </a:rPr>
              <a:t>absorption </a:t>
            </a:r>
            <a:r>
              <a:rPr sz="2200" spc="-10" dirty="0">
                <a:latin typeface="Calibri"/>
                <a:cs typeface="Calibri"/>
              </a:rPr>
              <a:t>sets </a:t>
            </a:r>
            <a:r>
              <a:rPr sz="2200" spc="-5" dirty="0">
                <a:latin typeface="Calibri"/>
                <a:cs typeface="Calibri"/>
              </a:rPr>
              <a:t>the </a:t>
            </a:r>
            <a:r>
              <a:rPr sz="2200" dirty="0">
                <a:latin typeface="Calibri"/>
                <a:cs typeface="Calibri"/>
              </a:rPr>
              <a:t> </a:t>
            </a:r>
            <a:r>
              <a:rPr sz="2200" spc="-15" dirty="0">
                <a:latin typeface="Calibri"/>
                <a:cs typeface="Calibri"/>
              </a:rPr>
              <a:t>fundamental</a:t>
            </a:r>
            <a:r>
              <a:rPr sz="2200" dirty="0">
                <a:latin typeface="Calibri"/>
                <a:cs typeface="Calibri"/>
              </a:rPr>
              <a:t> </a:t>
            </a:r>
            <a:r>
              <a:rPr sz="2200" spc="-10" dirty="0">
                <a:latin typeface="Calibri"/>
                <a:cs typeface="Calibri"/>
              </a:rPr>
              <a:t>lower</a:t>
            </a:r>
            <a:r>
              <a:rPr sz="2200" spc="5" dirty="0">
                <a:latin typeface="Calibri"/>
                <a:cs typeface="Calibri"/>
              </a:rPr>
              <a:t> </a:t>
            </a:r>
            <a:r>
              <a:rPr sz="2200" spc="-5" dirty="0">
                <a:latin typeface="Calibri"/>
                <a:cs typeface="Calibri"/>
              </a:rPr>
              <a:t>limit </a:t>
            </a:r>
            <a:r>
              <a:rPr sz="2200" dirty="0">
                <a:latin typeface="Calibri"/>
                <a:cs typeface="Calibri"/>
              </a:rPr>
              <a:t>on</a:t>
            </a:r>
            <a:r>
              <a:rPr sz="2200" spc="5" dirty="0">
                <a:latin typeface="Calibri"/>
                <a:cs typeface="Calibri"/>
              </a:rPr>
              <a:t> </a:t>
            </a:r>
            <a:r>
              <a:rPr sz="2200" spc="-5" dirty="0">
                <a:latin typeface="Calibri"/>
                <a:cs typeface="Calibri"/>
              </a:rPr>
              <a:t>absorption</a:t>
            </a:r>
            <a:r>
              <a:rPr sz="2200" spc="-15" dirty="0">
                <a:latin typeface="Calibri"/>
                <a:cs typeface="Calibri"/>
              </a:rPr>
              <a:t> </a:t>
            </a:r>
            <a:r>
              <a:rPr sz="2200" spc="-20" dirty="0">
                <a:latin typeface="Calibri"/>
                <a:cs typeface="Calibri"/>
              </a:rPr>
              <a:t>for</a:t>
            </a:r>
            <a:r>
              <a:rPr sz="2200" dirty="0">
                <a:latin typeface="Calibri"/>
                <a:cs typeface="Calibri"/>
              </a:rPr>
              <a:t> </a:t>
            </a:r>
            <a:r>
              <a:rPr sz="2200" spc="-15" dirty="0">
                <a:latin typeface="Calibri"/>
                <a:cs typeface="Calibri"/>
              </a:rPr>
              <a:t>any</a:t>
            </a:r>
            <a:r>
              <a:rPr sz="2200" spc="-5" dirty="0">
                <a:latin typeface="Calibri"/>
                <a:cs typeface="Calibri"/>
              </a:rPr>
              <a:t> </a:t>
            </a:r>
            <a:r>
              <a:rPr sz="2200" spc="-10" dirty="0">
                <a:latin typeface="Calibri"/>
                <a:cs typeface="Calibri"/>
              </a:rPr>
              <a:t>particular</a:t>
            </a:r>
            <a:r>
              <a:rPr sz="2200" spc="5" dirty="0">
                <a:latin typeface="Calibri"/>
                <a:cs typeface="Calibri"/>
              </a:rPr>
              <a:t> </a:t>
            </a:r>
            <a:r>
              <a:rPr sz="2200" spc="-10" dirty="0">
                <a:latin typeface="Calibri"/>
                <a:cs typeface="Calibri"/>
              </a:rPr>
              <a:t>material.</a:t>
            </a:r>
            <a:endParaRPr sz="2200">
              <a:latin typeface="Calibri"/>
              <a:cs typeface="Calibri"/>
            </a:endParaRPr>
          </a:p>
          <a:p>
            <a:pPr marL="173990" indent="-161925" algn="just">
              <a:lnSpc>
                <a:spcPct val="100000"/>
              </a:lnSpc>
              <a:spcBef>
                <a:spcPts val="1205"/>
              </a:spcBef>
              <a:buFont typeface="Arial MT"/>
              <a:buChar char="•"/>
              <a:tabLst>
                <a:tab pos="174625" algn="l"/>
              </a:tabLst>
            </a:pPr>
            <a:r>
              <a:rPr sz="2200" spc="-5" dirty="0">
                <a:latin typeface="Calibri"/>
                <a:cs typeface="Calibri"/>
              </a:rPr>
              <a:t>Intrinsic</a:t>
            </a:r>
            <a:r>
              <a:rPr sz="2200" spc="484" dirty="0">
                <a:latin typeface="Calibri"/>
                <a:cs typeface="Calibri"/>
              </a:rPr>
              <a:t> </a:t>
            </a:r>
            <a:r>
              <a:rPr sz="2200" spc="-5" dirty="0">
                <a:latin typeface="Calibri"/>
                <a:cs typeface="Calibri"/>
              </a:rPr>
              <a:t>Absorption</a:t>
            </a:r>
            <a:r>
              <a:rPr sz="2200" spc="495" dirty="0">
                <a:latin typeface="Calibri"/>
                <a:cs typeface="Calibri"/>
              </a:rPr>
              <a:t> </a:t>
            </a:r>
            <a:r>
              <a:rPr sz="2200" spc="-10" dirty="0">
                <a:latin typeface="Calibri"/>
                <a:cs typeface="Calibri"/>
              </a:rPr>
              <a:t>Results</a:t>
            </a:r>
            <a:r>
              <a:rPr sz="2200" spc="484" dirty="0">
                <a:latin typeface="Calibri"/>
                <a:cs typeface="Calibri"/>
              </a:rPr>
              <a:t> </a:t>
            </a:r>
            <a:r>
              <a:rPr sz="2200" spc="-10" dirty="0">
                <a:latin typeface="Calibri"/>
                <a:cs typeface="Calibri"/>
              </a:rPr>
              <a:t>from</a:t>
            </a:r>
            <a:r>
              <a:rPr sz="2200" spc="505" dirty="0">
                <a:latin typeface="Calibri"/>
                <a:cs typeface="Calibri"/>
              </a:rPr>
              <a:t> </a:t>
            </a:r>
            <a:r>
              <a:rPr sz="2200" spc="-10" dirty="0">
                <a:latin typeface="Calibri"/>
                <a:cs typeface="Calibri"/>
              </a:rPr>
              <a:t>Electronic</a:t>
            </a:r>
            <a:r>
              <a:rPr sz="2200" spc="500" dirty="0">
                <a:latin typeface="Calibri"/>
                <a:cs typeface="Calibri"/>
              </a:rPr>
              <a:t> </a:t>
            </a:r>
            <a:r>
              <a:rPr sz="2200" spc="-10" dirty="0">
                <a:latin typeface="Calibri"/>
                <a:cs typeface="Calibri"/>
              </a:rPr>
              <a:t>absorption</a:t>
            </a:r>
            <a:r>
              <a:rPr sz="2200" spc="495" dirty="0">
                <a:latin typeface="Calibri"/>
                <a:cs typeface="Calibri"/>
              </a:rPr>
              <a:t> </a:t>
            </a:r>
            <a:r>
              <a:rPr sz="2200" spc="-5" dirty="0">
                <a:latin typeface="Calibri"/>
                <a:cs typeface="Calibri"/>
              </a:rPr>
              <a:t>Bands</a:t>
            </a:r>
            <a:r>
              <a:rPr sz="2200" spc="509" dirty="0">
                <a:latin typeface="Calibri"/>
                <a:cs typeface="Calibri"/>
              </a:rPr>
              <a:t> </a:t>
            </a:r>
            <a:r>
              <a:rPr sz="2200" spc="-5" dirty="0">
                <a:latin typeface="Calibri"/>
                <a:cs typeface="Calibri"/>
              </a:rPr>
              <a:t>in</a:t>
            </a:r>
            <a:r>
              <a:rPr sz="2200" spc="490" dirty="0">
                <a:latin typeface="Calibri"/>
                <a:cs typeface="Calibri"/>
              </a:rPr>
              <a:t> </a:t>
            </a:r>
            <a:r>
              <a:rPr sz="2200" spc="-10" dirty="0">
                <a:latin typeface="Calibri"/>
                <a:cs typeface="Calibri"/>
              </a:rPr>
              <a:t>UV</a:t>
            </a:r>
            <a:endParaRPr sz="2200">
              <a:latin typeface="Calibri"/>
              <a:cs typeface="Calibri"/>
            </a:endParaRPr>
          </a:p>
          <a:p>
            <a:pPr marL="12700" algn="just">
              <a:lnSpc>
                <a:spcPct val="100000"/>
              </a:lnSpc>
            </a:pPr>
            <a:r>
              <a:rPr sz="2200" spc="-15" dirty="0">
                <a:latin typeface="Calibri"/>
                <a:cs typeface="Calibri"/>
              </a:rPr>
              <a:t>Region</a:t>
            </a:r>
            <a:r>
              <a:rPr sz="2200" spc="10" dirty="0">
                <a:latin typeface="Calibri"/>
                <a:cs typeface="Calibri"/>
              </a:rPr>
              <a:t> </a:t>
            </a:r>
            <a:r>
              <a:rPr sz="2200" spc="-5" dirty="0">
                <a:latin typeface="Calibri"/>
                <a:cs typeface="Calibri"/>
              </a:rPr>
              <a:t>and </a:t>
            </a:r>
            <a:r>
              <a:rPr sz="2200" spc="-15" dirty="0">
                <a:latin typeface="Calibri"/>
                <a:cs typeface="Calibri"/>
              </a:rPr>
              <a:t>from</a:t>
            </a:r>
            <a:r>
              <a:rPr sz="2200" spc="5" dirty="0">
                <a:latin typeface="Calibri"/>
                <a:cs typeface="Calibri"/>
              </a:rPr>
              <a:t> </a:t>
            </a:r>
            <a:r>
              <a:rPr sz="2200" spc="-15" dirty="0">
                <a:latin typeface="Calibri"/>
                <a:cs typeface="Calibri"/>
              </a:rPr>
              <a:t>atomic</a:t>
            </a:r>
            <a:r>
              <a:rPr sz="2200" spc="20" dirty="0">
                <a:latin typeface="Calibri"/>
                <a:cs typeface="Calibri"/>
              </a:rPr>
              <a:t> </a:t>
            </a:r>
            <a:r>
              <a:rPr sz="2200" spc="-10" dirty="0">
                <a:latin typeface="Calibri"/>
                <a:cs typeface="Calibri"/>
              </a:rPr>
              <a:t>vibration</a:t>
            </a:r>
            <a:r>
              <a:rPr sz="2200" spc="-20" dirty="0">
                <a:latin typeface="Calibri"/>
                <a:cs typeface="Calibri"/>
              </a:rPr>
              <a:t> </a:t>
            </a:r>
            <a:r>
              <a:rPr sz="2200" spc="-5" dirty="0">
                <a:latin typeface="Calibri"/>
                <a:cs typeface="Calibri"/>
              </a:rPr>
              <a:t>bands</a:t>
            </a:r>
            <a:r>
              <a:rPr sz="2200" spc="-15" dirty="0">
                <a:latin typeface="Calibri"/>
                <a:cs typeface="Calibri"/>
              </a:rPr>
              <a:t> </a:t>
            </a:r>
            <a:r>
              <a:rPr sz="2200" spc="-5" dirty="0">
                <a:latin typeface="Calibri"/>
                <a:cs typeface="Calibri"/>
              </a:rPr>
              <a:t>in the</a:t>
            </a:r>
            <a:r>
              <a:rPr sz="2200" spc="15" dirty="0">
                <a:latin typeface="Calibri"/>
                <a:cs typeface="Calibri"/>
              </a:rPr>
              <a:t> </a:t>
            </a:r>
            <a:r>
              <a:rPr sz="2200" spc="-5" dirty="0">
                <a:latin typeface="Calibri"/>
                <a:cs typeface="Calibri"/>
              </a:rPr>
              <a:t>near</a:t>
            </a:r>
            <a:r>
              <a:rPr sz="2200" dirty="0">
                <a:latin typeface="Calibri"/>
                <a:cs typeface="Calibri"/>
              </a:rPr>
              <a:t> </a:t>
            </a:r>
            <a:r>
              <a:rPr sz="2200" spc="-15" dirty="0">
                <a:latin typeface="Calibri"/>
                <a:cs typeface="Calibri"/>
              </a:rPr>
              <a:t>infrared</a:t>
            </a:r>
            <a:r>
              <a:rPr sz="2200" spc="-20" dirty="0">
                <a:latin typeface="Calibri"/>
                <a:cs typeface="Calibri"/>
              </a:rPr>
              <a:t> </a:t>
            </a:r>
            <a:r>
              <a:rPr sz="2200" spc="-10" dirty="0">
                <a:latin typeface="Calibri"/>
                <a:cs typeface="Calibri"/>
              </a:rPr>
              <a:t>region.</a:t>
            </a:r>
            <a:endParaRPr sz="2200">
              <a:latin typeface="Calibri"/>
              <a:cs typeface="Calibri"/>
            </a:endParaRPr>
          </a:p>
          <a:p>
            <a:pPr marL="12700" marR="5080" algn="just">
              <a:lnSpc>
                <a:spcPct val="100000"/>
              </a:lnSpc>
              <a:spcBef>
                <a:spcPts val="1200"/>
              </a:spcBef>
              <a:buFont typeface="Arial MT"/>
              <a:buChar char="•"/>
              <a:tabLst>
                <a:tab pos="174625" algn="l"/>
              </a:tabLst>
            </a:pPr>
            <a:r>
              <a:rPr sz="2200" spc="-5" dirty="0">
                <a:latin typeface="Calibri"/>
                <a:cs typeface="Calibri"/>
              </a:rPr>
              <a:t>The </a:t>
            </a:r>
            <a:r>
              <a:rPr sz="2200" spc="-10" dirty="0">
                <a:latin typeface="Calibri"/>
                <a:cs typeface="Calibri"/>
              </a:rPr>
              <a:t>electronic </a:t>
            </a:r>
            <a:r>
              <a:rPr sz="2200" spc="-5" dirty="0">
                <a:latin typeface="Calibri"/>
                <a:cs typeface="Calibri"/>
              </a:rPr>
              <a:t>absorption </a:t>
            </a:r>
            <a:r>
              <a:rPr sz="2200" spc="-10" dirty="0">
                <a:latin typeface="Calibri"/>
                <a:cs typeface="Calibri"/>
              </a:rPr>
              <a:t>bands </a:t>
            </a:r>
            <a:r>
              <a:rPr sz="2200" spc="-15" dirty="0">
                <a:latin typeface="Calibri"/>
                <a:cs typeface="Calibri"/>
              </a:rPr>
              <a:t>are </a:t>
            </a:r>
            <a:r>
              <a:rPr sz="2200" spc="-10" dirty="0">
                <a:latin typeface="Calibri"/>
                <a:cs typeface="Calibri"/>
              </a:rPr>
              <a:t>associated </a:t>
            </a:r>
            <a:r>
              <a:rPr sz="2200" spc="-5" dirty="0">
                <a:latin typeface="Calibri"/>
                <a:cs typeface="Calibri"/>
              </a:rPr>
              <a:t>with the </a:t>
            </a:r>
            <a:r>
              <a:rPr sz="2200" spc="-10" dirty="0">
                <a:latin typeface="Calibri"/>
                <a:cs typeface="Calibri"/>
              </a:rPr>
              <a:t>band </a:t>
            </a:r>
            <a:r>
              <a:rPr sz="2200" spc="-15" dirty="0">
                <a:latin typeface="Calibri"/>
                <a:cs typeface="Calibri"/>
              </a:rPr>
              <a:t>gaps of </a:t>
            </a:r>
            <a:r>
              <a:rPr sz="2200" spc="-10" dirty="0">
                <a:latin typeface="Calibri"/>
                <a:cs typeface="Calibri"/>
              </a:rPr>
              <a:t> </a:t>
            </a:r>
            <a:r>
              <a:rPr sz="2200" spc="-5" dirty="0">
                <a:latin typeface="Calibri"/>
                <a:cs typeface="Calibri"/>
              </a:rPr>
              <a:t>amorphous glass </a:t>
            </a:r>
            <a:r>
              <a:rPr sz="2200" spc="-10" dirty="0">
                <a:latin typeface="Calibri"/>
                <a:cs typeface="Calibri"/>
              </a:rPr>
              <a:t>materials. </a:t>
            </a:r>
            <a:r>
              <a:rPr sz="2200" spc="-5" dirty="0">
                <a:latin typeface="Calibri"/>
                <a:cs typeface="Calibri"/>
              </a:rPr>
              <a:t>Absorption </a:t>
            </a:r>
            <a:r>
              <a:rPr sz="2200" spc="-15" dirty="0">
                <a:latin typeface="Calibri"/>
                <a:cs typeface="Calibri"/>
              </a:rPr>
              <a:t>occurs </a:t>
            </a:r>
            <a:r>
              <a:rPr sz="2200" spc="-5" dirty="0">
                <a:latin typeface="Calibri"/>
                <a:cs typeface="Calibri"/>
              </a:rPr>
              <a:t>when a </a:t>
            </a:r>
            <a:r>
              <a:rPr sz="2200" spc="-10" dirty="0">
                <a:latin typeface="Calibri"/>
                <a:cs typeface="Calibri"/>
              </a:rPr>
              <a:t>photon </a:t>
            </a:r>
            <a:r>
              <a:rPr sz="2200" spc="-15" dirty="0">
                <a:latin typeface="Calibri"/>
                <a:cs typeface="Calibri"/>
              </a:rPr>
              <a:t>interacts </a:t>
            </a:r>
            <a:r>
              <a:rPr sz="2200" spc="-10" dirty="0">
                <a:latin typeface="Calibri"/>
                <a:cs typeface="Calibri"/>
              </a:rPr>
              <a:t> </a:t>
            </a:r>
            <a:r>
              <a:rPr sz="2200" spc="-5" dirty="0">
                <a:latin typeface="Calibri"/>
                <a:cs typeface="Calibri"/>
              </a:rPr>
              <a:t>with an </a:t>
            </a:r>
            <a:r>
              <a:rPr sz="2200" spc="-10" dirty="0">
                <a:latin typeface="Calibri"/>
                <a:cs typeface="Calibri"/>
              </a:rPr>
              <a:t>electron </a:t>
            </a:r>
            <a:r>
              <a:rPr sz="2200" spc="-5" dirty="0">
                <a:latin typeface="Calibri"/>
                <a:cs typeface="Calibri"/>
              </a:rPr>
              <a:t>in the </a:t>
            </a:r>
            <a:r>
              <a:rPr sz="2200" spc="-10" dirty="0">
                <a:latin typeface="Calibri"/>
                <a:cs typeface="Calibri"/>
              </a:rPr>
              <a:t>valence </a:t>
            </a:r>
            <a:r>
              <a:rPr sz="2200" spc="-5" dirty="0">
                <a:latin typeface="Calibri"/>
                <a:cs typeface="Calibri"/>
              </a:rPr>
              <a:t>band and </a:t>
            </a:r>
            <a:r>
              <a:rPr sz="2200" spc="-20" dirty="0">
                <a:latin typeface="Calibri"/>
                <a:cs typeface="Calibri"/>
              </a:rPr>
              <a:t>excites </a:t>
            </a:r>
            <a:r>
              <a:rPr sz="2200" spc="-5" dirty="0">
                <a:latin typeface="Calibri"/>
                <a:cs typeface="Calibri"/>
              </a:rPr>
              <a:t>it </a:t>
            </a:r>
            <a:r>
              <a:rPr sz="2200" spc="-20" dirty="0">
                <a:latin typeface="Calibri"/>
                <a:cs typeface="Calibri"/>
              </a:rPr>
              <a:t>to </a:t>
            </a:r>
            <a:r>
              <a:rPr sz="2200" spc="-5" dirty="0">
                <a:latin typeface="Calibri"/>
                <a:cs typeface="Calibri"/>
              </a:rPr>
              <a:t>a </a:t>
            </a:r>
            <a:r>
              <a:rPr sz="2200" spc="-10" dirty="0">
                <a:latin typeface="Calibri"/>
                <a:cs typeface="Calibri"/>
              </a:rPr>
              <a:t>Higher Energy </a:t>
            </a:r>
            <a:r>
              <a:rPr sz="2200" spc="-5" dirty="0">
                <a:latin typeface="Calibri"/>
                <a:cs typeface="Calibri"/>
              </a:rPr>
              <a:t> </a:t>
            </a:r>
            <a:r>
              <a:rPr sz="2200" spc="-10" dirty="0">
                <a:latin typeface="Calibri"/>
                <a:cs typeface="Calibri"/>
              </a:rPr>
              <a:t>level.</a:t>
            </a:r>
            <a:endParaRPr sz="2200">
              <a:latin typeface="Calibri"/>
              <a:cs typeface="Calibri"/>
            </a:endParaRPr>
          </a:p>
          <a:p>
            <a:pPr marL="173990" indent="-161925" algn="just">
              <a:lnSpc>
                <a:spcPct val="100000"/>
              </a:lnSpc>
              <a:spcBef>
                <a:spcPts val="1205"/>
              </a:spcBef>
              <a:buFont typeface="Arial MT"/>
              <a:buChar char="•"/>
              <a:tabLst>
                <a:tab pos="174625" algn="l"/>
              </a:tabLst>
            </a:pPr>
            <a:r>
              <a:rPr sz="2200" spc="-5" dirty="0">
                <a:latin typeface="Calibri"/>
                <a:cs typeface="Calibri"/>
              </a:rPr>
              <a:t>UV</a:t>
            </a:r>
            <a:r>
              <a:rPr sz="2200" spc="5" dirty="0">
                <a:latin typeface="Calibri"/>
                <a:cs typeface="Calibri"/>
              </a:rPr>
              <a:t> </a:t>
            </a:r>
            <a:r>
              <a:rPr sz="2200" spc="-5" dirty="0">
                <a:latin typeface="Calibri"/>
                <a:cs typeface="Calibri"/>
              </a:rPr>
              <a:t>absorption </a:t>
            </a:r>
            <a:r>
              <a:rPr sz="2200" spc="-20" dirty="0">
                <a:latin typeface="Calibri"/>
                <a:cs typeface="Calibri"/>
              </a:rPr>
              <a:t>Decays</a:t>
            </a:r>
            <a:r>
              <a:rPr sz="2200" dirty="0">
                <a:latin typeface="Calibri"/>
                <a:cs typeface="Calibri"/>
              </a:rPr>
              <a:t> </a:t>
            </a:r>
            <a:r>
              <a:rPr sz="2200" spc="-10" dirty="0">
                <a:latin typeface="Calibri"/>
                <a:cs typeface="Calibri"/>
              </a:rPr>
              <a:t>Exponentially</a:t>
            </a:r>
            <a:r>
              <a:rPr sz="2200" spc="25" dirty="0">
                <a:latin typeface="Calibri"/>
                <a:cs typeface="Calibri"/>
              </a:rPr>
              <a:t> </a:t>
            </a:r>
            <a:r>
              <a:rPr sz="2200" spc="-5" dirty="0">
                <a:latin typeface="Calibri"/>
                <a:cs typeface="Calibri"/>
              </a:rPr>
              <a:t>With</a:t>
            </a:r>
            <a:r>
              <a:rPr sz="2200" dirty="0">
                <a:latin typeface="Calibri"/>
                <a:cs typeface="Calibri"/>
              </a:rPr>
              <a:t> </a:t>
            </a:r>
            <a:r>
              <a:rPr sz="2200" spc="-5" dirty="0">
                <a:latin typeface="Calibri"/>
                <a:cs typeface="Calibri"/>
              </a:rPr>
              <a:t>increasing</a:t>
            </a:r>
            <a:r>
              <a:rPr sz="2200" spc="-30" dirty="0">
                <a:latin typeface="Calibri"/>
                <a:cs typeface="Calibri"/>
              </a:rPr>
              <a:t> </a:t>
            </a:r>
            <a:r>
              <a:rPr sz="2200" spc="-15" dirty="0">
                <a:latin typeface="Calibri"/>
                <a:cs typeface="Calibri"/>
              </a:rPr>
              <a:t>wavelength</a:t>
            </a:r>
            <a:r>
              <a:rPr sz="2200" spc="10" dirty="0">
                <a:latin typeface="Calibri"/>
                <a:cs typeface="Calibri"/>
              </a:rPr>
              <a:t> </a:t>
            </a:r>
            <a:r>
              <a:rPr sz="2200" spc="-10" dirty="0">
                <a:latin typeface="Calibri"/>
                <a:cs typeface="Calibri"/>
              </a:rPr>
              <a:t>(λ).</a:t>
            </a:r>
            <a:endParaRPr sz="22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 y="168655"/>
            <a:ext cx="8684260" cy="2449195"/>
          </a:xfrm>
          <a:prstGeom prst="rect">
            <a:avLst/>
          </a:prstGeom>
        </p:spPr>
        <p:txBody>
          <a:bodyPr vert="horz" wrap="square" lIns="0" tIns="12065" rIns="0" bIns="0" rtlCol="0">
            <a:spAutoFit/>
          </a:bodyPr>
          <a:lstStyle/>
          <a:p>
            <a:pPr marL="12700" marR="7620" algn="just">
              <a:lnSpc>
                <a:spcPct val="100000"/>
              </a:lnSpc>
              <a:spcBef>
                <a:spcPts val="95"/>
              </a:spcBef>
              <a:buFont typeface="Arial MT"/>
              <a:buChar char="•"/>
              <a:tabLst>
                <a:tab pos="174625" algn="l"/>
              </a:tabLst>
            </a:pPr>
            <a:r>
              <a:rPr sz="2200" spc="-5" dirty="0">
                <a:latin typeface="Calibri"/>
                <a:cs typeface="Calibri"/>
              </a:rPr>
              <a:t>In</a:t>
            </a:r>
            <a:r>
              <a:rPr sz="2200" dirty="0">
                <a:latin typeface="Calibri"/>
                <a:cs typeface="Calibri"/>
              </a:rPr>
              <a:t> </a:t>
            </a:r>
            <a:r>
              <a:rPr sz="2200" spc="-5" dirty="0">
                <a:latin typeface="Calibri"/>
                <a:cs typeface="Calibri"/>
              </a:rPr>
              <a:t>the</a:t>
            </a:r>
            <a:r>
              <a:rPr sz="2200" dirty="0">
                <a:latin typeface="Calibri"/>
                <a:cs typeface="Calibri"/>
              </a:rPr>
              <a:t> IR</a:t>
            </a:r>
            <a:r>
              <a:rPr sz="2200" spc="5" dirty="0">
                <a:latin typeface="Calibri"/>
                <a:cs typeface="Calibri"/>
              </a:rPr>
              <a:t> </a:t>
            </a:r>
            <a:r>
              <a:rPr sz="2200" spc="-15" dirty="0">
                <a:latin typeface="Calibri"/>
                <a:cs typeface="Calibri"/>
              </a:rPr>
              <a:t>(infrared)</a:t>
            </a:r>
            <a:r>
              <a:rPr sz="2200" spc="-10" dirty="0">
                <a:latin typeface="Calibri"/>
                <a:cs typeface="Calibri"/>
              </a:rPr>
              <a:t> region</a:t>
            </a:r>
            <a:r>
              <a:rPr sz="2200" spc="-5" dirty="0">
                <a:latin typeface="Calibri"/>
                <a:cs typeface="Calibri"/>
              </a:rPr>
              <a:t> </a:t>
            </a:r>
            <a:r>
              <a:rPr sz="2200" spc="-10" dirty="0">
                <a:latin typeface="Calibri"/>
                <a:cs typeface="Calibri"/>
              </a:rPr>
              <a:t>above</a:t>
            </a:r>
            <a:r>
              <a:rPr sz="2200" spc="-5" dirty="0">
                <a:latin typeface="Calibri"/>
                <a:cs typeface="Calibri"/>
              </a:rPr>
              <a:t> 1.2</a:t>
            </a:r>
            <a:r>
              <a:rPr sz="2200" dirty="0">
                <a:latin typeface="Calibri"/>
                <a:cs typeface="Calibri"/>
              </a:rPr>
              <a:t> μm</a:t>
            </a:r>
            <a:r>
              <a:rPr sz="2200" spc="5"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optical</a:t>
            </a:r>
            <a:r>
              <a:rPr sz="2200" spc="-5" dirty="0">
                <a:latin typeface="Calibri"/>
                <a:cs typeface="Calibri"/>
              </a:rPr>
              <a:t> </a:t>
            </a:r>
            <a:r>
              <a:rPr sz="2200" spc="-15" dirty="0">
                <a:latin typeface="Calibri"/>
                <a:cs typeface="Calibri"/>
              </a:rPr>
              <a:t>waveguide</a:t>
            </a:r>
            <a:r>
              <a:rPr sz="2200" spc="-10" dirty="0">
                <a:latin typeface="Calibri"/>
                <a:cs typeface="Calibri"/>
              </a:rPr>
              <a:t> </a:t>
            </a:r>
            <a:r>
              <a:rPr sz="2200" spc="-5" dirty="0">
                <a:latin typeface="Calibri"/>
                <a:cs typeface="Calibri"/>
              </a:rPr>
              <a:t>loss</a:t>
            </a:r>
            <a:r>
              <a:rPr sz="2200" dirty="0">
                <a:latin typeface="Calibri"/>
                <a:cs typeface="Calibri"/>
              </a:rPr>
              <a:t> </a:t>
            </a:r>
            <a:r>
              <a:rPr sz="2200" spc="-5" dirty="0">
                <a:latin typeface="Calibri"/>
                <a:cs typeface="Calibri"/>
              </a:rPr>
              <a:t>is </a:t>
            </a:r>
            <a:r>
              <a:rPr sz="2200" spc="-484" dirty="0">
                <a:latin typeface="Calibri"/>
                <a:cs typeface="Calibri"/>
              </a:rPr>
              <a:t> </a:t>
            </a:r>
            <a:r>
              <a:rPr sz="2200" spc="-10" dirty="0">
                <a:latin typeface="Calibri"/>
                <a:cs typeface="Calibri"/>
              </a:rPr>
              <a:t>determined </a:t>
            </a:r>
            <a:r>
              <a:rPr sz="2200" spc="-15" dirty="0">
                <a:latin typeface="Calibri"/>
                <a:cs typeface="Calibri"/>
              </a:rPr>
              <a:t>by </a:t>
            </a:r>
            <a:r>
              <a:rPr sz="2200" spc="-10" dirty="0">
                <a:latin typeface="Calibri"/>
                <a:cs typeface="Calibri"/>
              </a:rPr>
              <a:t>presence </a:t>
            </a:r>
            <a:r>
              <a:rPr sz="2200" spc="-5" dirty="0">
                <a:latin typeface="Calibri"/>
                <a:cs typeface="Calibri"/>
              </a:rPr>
              <a:t>of the </a:t>
            </a:r>
            <a:r>
              <a:rPr sz="2200" dirty="0">
                <a:latin typeface="Calibri"/>
                <a:cs typeface="Calibri"/>
              </a:rPr>
              <a:t>OH </a:t>
            </a:r>
            <a:r>
              <a:rPr sz="2200" spc="-5" dirty="0">
                <a:latin typeface="Calibri"/>
                <a:cs typeface="Calibri"/>
              </a:rPr>
              <a:t>ions and </a:t>
            </a:r>
            <a:r>
              <a:rPr sz="2200" spc="-15" dirty="0">
                <a:latin typeface="Calibri"/>
                <a:cs typeface="Calibri"/>
              </a:rPr>
              <a:t>inherent </a:t>
            </a:r>
            <a:r>
              <a:rPr sz="2200" dirty="0">
                <a:latin typeface="Calibri"/>
                <a:cs typeface="Calibri"/>
              </a:rPr>
              <a:t>IR </a:t>
            </a:r>
            <a:r>
              <a:rPr sz="2200" spc="-5" dirty="0">
                <a:latin typeface="Calibri"/>
                <a:cs typeface="Calibri"/>
              </a:rPr>
              <a:t>absorption of the </a:t>
            </a:r>
            <a:r>
              <a:rPr sz="2200" dirty="0">
                <a:latin typeface="Calibri"/>
                <a:cs typeface="Calibri"/>
              </a:rPr>
              <a:t> </a:t>
            </a:r>
            <a:r>
              <a:rPr sz="2200" spc="-15" dirty="0">
                <a:latin typeface="Calibri"/>
                <a:cs typeface="Calibri"/>
              </a:rPr>
              <a:t>constituent</a:t>
            </a:r>
            <a:r>
              <a:rPr sz="2200" spc="5" dirty="0">
                <a:latin typeface="Calibri"/>
                <a:cs typeface="Calibri"/>
              </a:rPr>
              <a:t> </a:t>
            </a:r>
            <a:r>
              <a:rPr sz="2200" spc="-10" dirty="0">
                <a:latin typeface="Calibri"/>
                <a:cs typeface="Calibri"/>
              </a:rPr>
              <a:t>materials.</a:t>
            </a:r>
            <a:endParaRPr sz="2200">
              <a:latin typeface="Calibri"/>
              <a:cs typeface="Calibri"/>
            </a:endParaRPr>
          </a:p>
          <a:p>
            <a:pPr marL="12700" marR="5080" algn="just">
              <a:lnSpc>
                <a:spcPct val="100000"/>
              </a:lnSpc>
              <a:spcBef>
                <a:spcPts val="600"/>
              </a:spcBef>
              <a:buFont typeface="Arial MT"/>
              <a:buChar char="•"/>
              <a:tabLst>
                <a:tab pos="174625" algn="l"/>
              </a:tabLst>
            </a:pPr>
            <a:r>
              <a:rPr sz="2200" spc="-5" dirty="0">
                <a:latin typeface="Calibri"/>
                <a:cs typeface="Calibri"/>
              </a:rPr>
              <a:t>The</a:t>
            </a:r>
            <a:r>
              <a:rPr sz="2200" dirty="0">
                <a:latin typeface="Calibri"/>
                <a:cs typeface="Calibri"/>
              </a:rPr>
              <a:t> </a:t>
            </a:r>
            <a:r>
              <a:rPr sz="2200" spc="-10" dirty="0">
                <a:latin typeface="Calibri"/>
                <a:cs typeface="Calibri"/>
              </a:rPr>
              <a:t>inherent </a:t>
            </a:r>
            <a:r>
              <a:rPr sz="2200" dirty="0">
                <a:latin typeface="Calibri"/>
                <a:cs typeface="Calibri"/>
              </a:rPr>
              <a:t>IR </a:t>
            </a:r>
            <a:r>
              <a:rPr sz="2200" spc="-5" dirty="0">
                <a:latin typeface="Calibri"/>
                <a:cs typeface="Calibri"/>
              </a:rPr>
              <a:t>absorption</a:t>
            </a:r>
            <a:r>
              <a:rPr sz="2200" dirty="0">
                <a:latin typeface="Calibri"/>
                <a:cs typeface="Calibri"/>
              </a:rPr>
              <a:t> </a:t>
            </a:r>
            <a:r>
              <a:rPr sz="2200" spc="-5" dirty="0">
                <a:latin typeface="Calibri"/>
                <a:cs typeface="Calibri"/>
              </a:rPr>
              <a:t>is</a:t>
            </a:r>
            <a:r>
              <a:rPr sz="2200" dirty="0">
                <a:latin typeface="Calibri"/>
                <a:cs typeface="Calibri"/>
              </a:rPr>
              <a:t> </a:t>
            </a:r>
            <a:r>
              <a:rPr sz="2200" spc="-10" dirty="0">
                <a:latin typeface="Calibri"/>
                <a:cs typeface="Calibri"/>
              </a:rPr>
              <a:t>due</a:t>
            </a:r>
            <a:r>
              <a:rPr sz="2200" spc="-5" dirty="0">
                <a:latin typeface="Calibri"/>
                <a:cs typeface="Calibri"/>
              </a:rPr>
              <a:t> </a:t>
            </a:r>
            <a:r>
              <a:rPr sz="2200" spc="-20" dirty="0">
                <a:latin typeface="Calibri"/>
                <a:cs typeface="Calibri"/>
              </a:rPr>
              <a:t>to</a:t>
            </a:r>
            <a:r>
              <a:rPr sz="2200" spc="-15" dirty="0">
                <a:latin typeface="Calibri"/>
                <a:cs typeface="Calibri"/>
              </a:rPr>
              <a:t> interaction</a:t>
            </a:r>
            <a:r>
              <a:rPr sz="2200" spc="-10" dirty="0">
                <a:latin typeface="Calibri"/>
                <a:cs typeface="Calibri"/>
              </a:rPr>
              <a:t> between</a:t>
            </a:r>
            <a:r>
              <a:rPr sz="2200" spc="-5" dirty="0">
                <a:latin typeface="Calibri"/>
                <a:cs typeface="Calibri"/>
              </a:rPr>
              <a:t> the</a:t>
            </a:r>
            <a:r>
              <a:rPr sz="2200" spc="484" dirty="0">
                <a:latin typeface="Calibri"/>
                <a:cs typeface="Calibri"/>
              </a:rPr>
              <a:t> </a:t>
            </a:r>
            <a:r>
              <a:rPr sz="2200" spc="-10" dirty="0">
                <a:latin typeface="Calibri"/>
                <a:cs typeface="Calibri"/>
              </a:rPr>
              <a:t>vibrating </a:t>
            </a:r>
            <a:r>
              <a:rPr sz="2200" spc="-5" dirty="0">
                <a:latin typeface="Calibri"/>
                <a:cs typeface="Calibri"/>
              </a:rPr>
              <a:t> band and the electromagnetic field of </a:t>
            </a:r>
            <a:r>
              <a:rPr sz="2200" spc="-10" dirty="0">
                <a:latin typeface="Calibri"/>
                <a:cs typeface="Calibri"/>
              </a:rPr>
              <a:t>optical </a:t>
            </a:r>
            <a:r>
              <a:rPr sz="2200" spc="-5" dirty="0">
                <a:latin typeface="Calibri"/>
                <a:cs typeface="Calibri"/>
              </a:rPr>
              <a:t>signal this </a:t>
            </a:r>
            <a:r>
              <a:rPr sz="2200" spc="-10" dirty="0">
                <a:latin typeface="Calibri"/>
                <a:cs typeface="Calibri"/>
              </a:rPr>
              <a:t>results </a:t>
            </a:r>
            <a:r>
              <a:rPr sz="2200" spc="-5" dirty="0">
                <a:latin typeface="Calibri"/>
                <a:cs typeface="Calibri"/>
              </a:rPr>
              <a:t>in </a:t>
            </a:r>
            <a:r>
              <a:rPr sz="2200" spc="-20" dirty="0">
                <a:latin typeface="Calibri"/>
                <a:cs typeface="Calibri"/>
              </a:rPr>
              <a:t>transfer </a:t>
            </a:r>
            <a:r>
              <a:rPr sz="2200" spc="-5" dirty="0">
                <a:latin typeface="Calibri"/>
                <a:cs typeface="Calibri"/>
              </a:rPr>
              <a:t>of </a:t>
            </a:r>
            <a:r>
              <a:rPr sz="2200" dirty="0">
                <a:latin typeface="Calibri"/>
                <a:cs typeface="Calibri"/>
              </a:rPr>
              <a:t> </a:t>
            </a:r>
            <a:r>
              <a:rPr sz="2200" spc="-10" dirty="0">
                <a:latin typeface="Calibri"/>
                <a:cs typeface="Calibri"/>
              </a:rPr>
              <a:t>energy</a:t>
            </a:r>
            <a:r>
              <a:rPr sz="2200" spc="-5" dirty="0">
                <a:latin typeface="Calibri"/>
                <a:cs typeface="Calibri"/>
              </a:rPr>
              <a:t> </a:t>
            </a:r>
            <a:r>
              <a:rPr sz="2200" spc="-15" dirty="0">
                <a:latin typeface="Calibri"/>
                <a:cs typeface="Calibri"/>
              </a:rPr>
              <a:t>from</a:t>
            </a:r>
            <a:r>
              <a:rPr sz="2200" spc="-10" dirty="0">
                <a:latin typeface="Calibri"/>
                <a:cs typeface="Calibri"/>
              </a:rPr>
              <a:t> field</a:t>
            </a:r>
            <a:r>
              <a:rPr sz="2200" spc="-5" dirty="0">
                <a:latin typeface="Calibri"/>
                <a:cs typeface="Calibri"/>
              </a:rPr>
              <a:t> </a:t>
            </a:r>
            <a:r>
              <a:rPr sz="2200" spc="-20" dirty="0">
                <a:latin typeface="Calibri"/>
                <a:cs typeface="Calibri"/>
              </a:rPr>
              <a:t>to</a:t>
            </a:r>
            <a:r>
              <a:rPr sz="2200" spc="-15"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band,</a:t>
            </a:r>
            <a:r>
              <a:rPr sz="2200" spc="-5" dirty="0">
                <a:latin typeface="Calibri"/>
                <a:cs typeface="Calibri"/>
              </a:rPr>
              <a:t> </a:t>
            </a:r>
            <a:r>
              <a:rPr sz="2200" spc="-10" dirty="0">
                <a:latin typeface="Calibri"/>
                <a:cs typeface="Calibri"/>
              </a:rPr>
              <a:t>thereby</a:t>
            </a:r>
            <a:r>
              <a:rPr sz="2200" spc="-5" dirty="0">
                <a:latin typeface="Calibri"/>
                <a:cs typeface="Calibri"/>
              </a:rPr>
              <a:t> giving</a:t>
            </a:r>
            <a:r>
              <a:rPr sz="2200" dirty="0">
                <a:latin typeface="Calibri"/>
                <a:cs typeface="Calibri"/>
              </a:rPr>
              <a:t> </a:t>
            </a:r>
            <a:r>
              <a:rPr sz="2200" spc="-10" dirty="0">
                <a:latin typeface="Calibri"/>
                <a:cs typeface="Calibri"/>
              </a:rPr>
              <a:t>rise</a:t>
            </a:r>
            <a:r>
              <a:rPr sz="2200" spc="-5" dirty="0">
                <a:latin typeface="Calibri"/>
                <a:cs typeface="Calibri"/>
              </a:rPr>
              <a:t> </a:t>
            </a:r>
            <a:r>
              <a:rPr sz="2200" spc="-20" dirty="0">
                <a:latin typeface="Calibri"/>
                <a:cs typeface="Calibri"/>
              </a:rPr>
              <a:t>to</a:t>
            </a:r>
            <a:r>
              <a:rPr sz="2200" spc="-15" dirty="0">
                <a:latin typeface="Calibri"/>
                <a:cs typeface="Calibri"/>
              </a:rPr>
              <a:t> </a:t>
            </a:r>
            <a:r>
              <a:rPr sz="2200" spc="-5" dirty="0">
                <a:latin typeface="Calibri"/>
                <a:cs typeface="Calibri"/>
              </a:rPr>
              <a:t>absorption,</a:t>
            </a:r>
            <a:r>
              <a:rPr sz="2200" dirty="0">
                <a:latin typeface="Calibri"/>
                <a:cs typeface="Calibri"/>
              </a:rPr>
              <a:t> </a:t>
            </a:r>
            <a:r>
              <a:rPr sz="2200" spc="-5" dirty="0">
                <a:latin typeface="Calibri"/>
                <a:cs typeface="Calibri"/>
              </a:rPr>
              <a:t>this </a:t>
            </a:r>
            <a:r>
              <a:rPr sz="2200" dirty="0">
                <a:latin typeface="Calibri"/>
                <a:cs typeface="Calibri"/>
              </a:rPr>
              <a:t> </a:t>
            </a:r>
            <a:r>
              <a:rPr sz="2200" spc="-5" dirty="0">
                <a:latin typeface="Calibri"/>
                <a:cs typeface="Calibri"/>
              </a:rPr>
              <a:t>absorption</a:t>
            </a:r>
            <a:r>
              <a:rPr sz="2200" spc="-30" dirty="0">
                <a:latin typeface="Calibri"/>
                <a:cs typeface="Calibri"/>
              </a:rPr>
              <a:t> </a:t>
            </a:r>
            <a:r>
              <a:rPr sz="2200" spc="-5" dirty="0">
                <a:latin typeface="Calibri"/>
                <a:cs typeface="Calibri"/>
              </a:rPr>
              <a:t>is </a:t>
            </a:r>
            <a:r>
              <a:rPr sz="2200" spc="-15" dirty="0">
                <a:latin typeface="Calibri"/>
                <a:cs typeface="Calibri"/>
              </a:rPr>
              <a:t>strong</a:t>
            </a:r>
            <a:r>
              <a:rPr sz="2200" spc="5" dirty="0">
                <a:latin typeface="Calibri"/>
                <a:cs typeface="Calibri"/>
              </a:rPr>
              <a:t> </a:t>
            </a:r>
            <a:r>
              <a:rPr sz="2200" spc="-10" dirty="0">
                <a:latin typeface="Calibri"/>
                <a:cs typeface="Calibri"/>
              </a:rPr>
              <a:t>because</a:t>
            </a:r>
            <a:r>
              <a:rPr sz="2200" spc="20" dirty="0">
                <a:latin typeface="Calibri"/>
                <a:cs typeface="Calibri"/>
              </a:rPr>
              <a:t> </a:t>
            </a:r>
            <a:r>
              <a:rPr sz="2200" dirty="0">
                <a:latin typeface="Calibri"/>
                <a:cs typeface="Calibri"/>
              </a:rPr>
              <a:t>of</a:t>
            </a:r>
            <a:r>
              <a:rPr sz="2200" spc="5" dirty="0">
                <a:latin typeface="Calibri"/>
                <a:cs typeface="Calibri"/>
              </a:rPr>
              <a:t> </a:t>
            </a:r>
            <a:r>
              <a:rPr sz="2200" spc="-15" dirty="0">
                <a:latin typeface="Calibri"/>
                <a:cs typeface="Calibri"/>
              </a:rPr>
              <a:t>many</a:t>
            </a:r>
            <a:r>
              <a:rPr sz="2200" spc="-5" dirty="0">
                <a:latin typeface="Calibri"/>
                <a:cs typeface="Calibri"/>
              </a:rPr>
              <a:t> </a:t>
            </a:r>
            <a:r>
              <a:rPr sz="2200" spc="-10" dirty="0">
                <a:latin typeface="Calibri"/>
                <a:cs typeface="Calibri"/>
              </a:rPr>
              <a:t>bonds</a:t>
            </a:r>
            <a:r>
              <a:rPr sz="2200" spc="5" dirty="0">
                <a:latin typeface="Calibri"/>
                <a:cs typeface="Calibri"/>
              </a:rPr>
              <a:t> </a:t>
            </a:r>
            <a:r>
              <a:rPr sz="2200" spc="-10" dirty="0">
                <a:latin typeface="Calibri"/>
                <a:cs typeface="Calibri"/>
              </a:rPr>
              <a:t>present</a:t>
            </a:r>
            <a:r>
              <a:rPr sz="2200" spc="10" dirty="0">
                <a:latin typeface="Calibri"/>
                <a:cs typeface="Calibri"/>
              </a:rPr>
              <a:t> </a:t>
            </a:r>
            <a:r>
              <a:rPr sz="2200" spc="-5" dirty="0">
                <a:latin typeface="Calibri"/>
                <a:cs typeface="Calibri"/>
              </a:rPr>
              <a:t>in</a:t>
            </a:r>
            <a:r>
              <a:rPr sz="2200" spc="-10" dirty="0">
                <a:latin typeface="Calibri"/>
                <a:cs typeface="Calibri"/>
              </a:rPr>
              <a:t> </a:t>
            </a:r>
            <a:r>
              <a:rPr sz="2200" spc="-5" dirty="0">
                <a:latin typeface="Calibri"/>
                <a:cs typeface="Calibri"/>
              </a:rPr>
              <a:t>the</a:t>
            </a:r>
            <a:r>
              <a:rPr sz="2200" spc="15" dirty="0">
                <a:latin typeface="Calibri"/>
                <a:cs typeface="Calibri"/>
              </a:rPr>
              <a:t> </a:t>
            </a:r>
            <a:r>
              <a:rPr sz="2200" spc="-45" dirty="0">
                <a:latin typeface="Calibri"/>
                <a:cs typeface="Calibri"/>
              </a:rPr>
              <a:t>fiber.</a:t>
            </a:r>
            <a:endParaRPr sz="2200">
              <a:latin typeface="Calibri"/>
              <a:cs typeface="Calibri"/>
            </a:endParaRPr>
          </a:p>
        </p:txBody>
      </p:sp>
      <p:pic>
        <p:nvPicPr>
          <p:cNvPr id="3" name="object 3"/>
          <p:cNvPicPr/>
          <p:nvPr/>
        </p:nvPicPr>
        <p:blipFill>
          <a:blip r:embed="rId2" cstate="print"/>
          <a:stretch>
            <a:fillRect/>
          </a:stretch>
        </p:blipFill>
        <p:spPr>
          <a:xfrm>
            <a:off x="2291728" y="2963087"/>
            <a:ext cx="4892080" cy="366158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603249"/>
            <a:ext cx="6256020" cy="360680"/>
          </a:xfrm>
          <a:prstGeom prst="rect">
            <a:avLst/>
          </a:prstGeom>
        </p:spPr>
        <p:txBody>
          <a:bodyPr vert="horz" wrap="square" lIns="0" tIns="12065" rIns="0" bIns="0" rtlCol="0">
            <a:spAutoFit/>
          </a:bodyPr>
          <a:lstStyle/>
          <a:p>
            <a:pPr marL="173990" indent="-161925">
              <a:lnSpc>
                <a:spcPct val="100000"/>
              </a:lnSpc>
              <a:spcBef>
                <a:spcPts val="95"/>
              </a:spcBef>
              <a:buFont typeface="Arial MT"/>
              <a:buChar char="•"/>
              <a:tabLst>
                <a:tab pos="174625" algn="l"/>
              </a:tabLst>
            </a:pPr>
            <a:r>
              <a:rPr sz="2200" spc="-10" dirty="0">
                <a:latin typeface="Calibri"/>
                <a:cs typeface="Calibri"/>
              </a:rPr>
              <a:t>The</a:t>
            </a:r>
            <a:r>
              <a:rPr sz="2200" dirty="0">
                <a:latin typeface="Calibri"/>
                <a:cs typeface="Calibri"/>
              </a:rPr>
              <a:t> </a:t>
            </a:r>
            <a:r>
              <a:rPr sz="2200" spc="-15" dirty="0">
                <a:latin typeface="Calibri"/>
                <a:cs typeface="Calibri"/>
              </a:rPr>
              <a:t>ultraviolet</a:t>
            </a:r>
            <a:r>
              <a:rPr sz="2200" spc="-5" dirty="0">
                <a:latin typeface="Calibri"/>
                <a:cs typeface="Calibri"/>
              </a:rPr>
              <a:t> loss</a:t>
            </a:r>
            <a:r>
              <a:rPr sz="2200" dirty="0">
                <a:latin typeface="Calibri"/>
                <a:cs typeface="Calibri"/>
              </a:rPr>
              <a:t> </a:t>
            </a:r>
            <a:r>
              <a:rPr sz="2200" spc="-15" dirty="0">
                <a:latin typeface="Calibri"/>
                <a:cs typeface="Calibri"/>
              </a:rPr>
              <a:t>at</a:t>
            </a:r>
            <a:r>
              <a:rPr sz="2200" dirty="0">
                <a:latin typeface="Calibri"/>
                <a:cs typeface="Calibri"/>
              </a:rPr>
              <a:t> </a:t>
            </a:r>
            <a:r>
              <a:rPr sz="2200" spc="-15" dirty="0">
                <a:latin typeface="Calibri"/>
                <a:cs typeface="Calibri"/>
              </a:rPr>
              <a:t>any</a:t>
            </a:r>
            <a:r>
              <a:rPr sz="2200" spc="5" dirty="0">
                <a:latin typeface="Calibri"/>
                <a:cs typeface="Calibri"/>
              </a:rPr>
              <a:t> </a:t>
            </a:r>
            <a:r>
              <a:rPr sz="2200" spc="-15" dirty="0">
                <a:latin typeface="Calibri"/>
                <a:cs typeface="Calibri"/>
              </a:rPr>
              <a:t>wavelength</a:t>
            </a:r>
            <a:r>
              <a:rPr sz="2200" dirty="0">
                <a:latin typeface="Calibri"/>
                <a:cs typeface="Calibri"/>
              </a:rPr>
              <a:t> </a:t>
            </a:r>
            <a:r>
              <a:rPr sz="2200" spc="-5" dirty="0">
                <a:latin typeface="Calibri"/>
                <a:cs typeface="Calibri"/>
              </a:rPr>
              <a:t>is</a:t>
            </a:r>
            <a:r>
              <a:rPr sz="2200" spc="15" dirty="0">
                <a:latin typeface="Calibri"/>
                <a:cs typeface="Calibri"/>
              </a:rPr>
              <a:t> </a:t>
            </a:r>
            <a:r>
              <a:rPr sz="2200" spc="-15" dirty="0">
                <a:latin typeface="Calibri"/>
                <a:cs typeface="Calibri"/>
              </a:rPr>
              <a:t>expressed</a:t>
            </a:r>
            <a:r>
              <a:rPr sz="2200" spc="5" dirty="0">
                <a:latin typeface="Calibri"/>
                <a:cs typeface="Calibri"/>
              </a:rPr>
              <a:t> </a:t>
            </a:r>
            <a:r>
              <a:rPr sz="2200" spc="-5" dirty="0">
                <a:latin typeface="Calibri"/>
                <a:cs typeface="Calibri"/>
              </a:rPr>
              <a:t>as,</a:t>
            </a:r>
            <a:endParaRPr sz="2200">
              <a:latin typeface="Calibri"/>
              <a:cs typeface="Calibri"/>
            </a:endParaRPr>
          </a:p>
        </p:txBody>
      </p:sp>
      <p:sp>
        <p:nvSpPr>
          <p:cNvPr id="3" name="object 3"/>
          <p:cNvSpPr txBox="1"/>
          <p:nvPr/>
        </p:nvSpPr>
        <p:spPr>
          <a:xfrm>
            <a:off x="827024" y="2280030"/>
            <a:ext cx="862330"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Calibri"/>
                <a:cs typeface="Calibri"/>
              </a:rPr>
              <a:t>Whe</a:t>
            </a:r>
            <a:r>
              <a:rPr sz="2200" spc="-30" dirty="0">
                <a:latin typeface="Calibri"/>
                <a:cs typeface="Calibri"/>
              </a:rPr>
              <a:t>r</a:t>
            </a:r>
            <a:r>
              <a:rPr sz="2200" spc="-5" dirty="0">
                <a:latin typeface="Calibri"/>
                <a:cs typeface="Calibri"/>
              </a:rPr>
              <a:t>e,</a:t>
            </a:r>
            <a:endParaRPr sz="2200">
              <a:latin typeface="Calibri"/>
              <a:cs typeface="Calibri"/>
            </a:endParaRPr>
          </a:p>
        </p:txBody>
      </p:sp>
      <p:sp>
        <p:nvSpPr>
          <p:cNvPr id="4" name="object 4"/>
          <p:cNvSpPr txBox="1"/>
          <p:nvPr/>
        </p:nvSpPr>
        <p:spPr>
          <a:xfrm>
            <a:off x="2187194" y="2280030"/>
            <a:ext cx="3037205" cy="1031240"/>
          </a:xfrm>
          <a:prstGeom prst="rect">
            <a:avLst/>
          </a:prstGeom>
        </p:spPr>
        <p:txBody>
          <a:bodyPr vert="horz" wrap="square" lIns="0" tIns="12065" rIns="0" bIns="0" rtlCol="0">
            <a:spAutoFit/>
          </a:bodyPr>
          <a:lstStyle/>
          <a:p>
            <a:pPr marL="38100" marR="30480" algn="just">
              <a:lnSpc>
                <a:spcPct val="100000"/>
              </a:lnSpc>
              <a:spcBef>
                <a:spcPts val="95"/>
              </a:spcBef>
            </a:pPr>
            <a:r>
              <a:rPr sz="2200" spc="-5" dirty="0">
                <a:latin typeface="Calibri"/>
                <a:cs typeface="Calibri"/>
              </a:rPr>
              <a:t>x is mole </a:t>
            </a:r>
            <a:r>
              <a:rPr sz="2200" spc="-10" dirty="0">
                <a:latin typeface="Calibri"/>
                <a:cs typeface="Calibri"/>
              </a:rPr>
              <a:t>fraction </a:t>
            </a:r>
            <a:r>
              <a:rPr sz="2200" spc="-5" dirty="0">
                <a:latin typeface="Calibri"/>
                <a:cs typeface="Calibri"/>
              </a:rPr>
              <a:t>of GeO</a:t>
            </a:r>
            <a:r>
              <a:rPr sz="2175" spc="-7" baseline="-21072" dirty="0">
                <a:latin typeface="Calibri"/>
                <a:cs typeface="Calibri"/>
              </a:rPr>
              <a:t>2</a:t>
            </a:r>
            <a:r>
              <a:rPr sz="2200" spc="-5" dirty="0">
                <a:latin typeface="Calibri"/>
                <a:cs typeface="Calibri"/>
              </a:rPr>
              <a:t>. </a:t>
            </a:r>
            <a:r>
              <a:rPr sz="2200" spc="-484" dirty="0">
                <a:latin typeface="Calibri"/>
                <a:cs typeface="Calibri"/>
              </a:rPr>
              <a:t> </a:t>
            </a:r>
            <a:r>
              <a:rPr sz="2200" spc="-5" dirty="0">
                <a:latin typeface="Calibri"/>
                <a:cs typeface="Calibri"/>
              </a:rPr>
              <a:t>λ is </a:t>
            </a:r>
            <a:r>
              <a:rPr sz="2200" spc="-15" dirty="0">
                <a:latin typeface="Calibri"/>
                <a:cs typeface="Calibri"/>
              </a:rPr>
              <a:t>operating wavelength </a:t>
            </a:r>
            <a:r>
              <a:rPr sz="2200" spc="-10" dirty="0">
                <a:latin typeface="Calibri"/>
                <a:cs typeface="Calibri"/>
              </a:rPr>
              <a:t> </a:t>
            </a:r>
            <a:r>
              <a:rPr sz="2200" dirty="0">
                <a:latin typeface="Calibri"/>
                <a:cs typeface="Calibri"/>
              </a:rPr>
              <a:t>α</a:t>
            </a:r>
            <a:r>
              <a:rPr sz="2175" baseline="-21072" dirty="0">
                <a:latin typeface="Calibri"/>
                <a:cs typeface="Calibri"/>
              </a:rPr>
              <a:t>uv</a:t>
            </a:r>
            <a:r>
              <a:rPr sz="2175" spc="247" baseline="-21072"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in dB/km</a:t>
            </a:r>
            <a:endParaRPr sz="2200">
              <a:latin typeface="Calibri"/>
              <a:cs typeface="Calibri"/>
            </a:endParaRPr>
          </a:p>
        </p:txBody>
      </p:sp>
      <p:sp>
        <p:nvSpPr>
          <p:cNvPr id="5" name="object 5"/>
          <p:cNvSpPr txBox="1"/>
          <p:nvPr/>
        </p:nvSpPr>
        <p:spPr>
          <a:xfrm>
            <a:off x="383540" y="3621404"/>
            <a:ext cx="8007984" cy="360680"/>
          </a:xfrm>
          <a:prstGeom prst="rect">
            <a:avLst/>
          </a:prstGeom>
        </p:spPr>
        <p:txBody>
          <a:bodyPr vert="horz" wrap="square" lIns="0" tIns="12065" rIns="0" bIns="0" rtlCol="0">
            <a:spAutoFit/>
          </a:bodyPr>
          <a:lstStyle/>
          <a:p>
            <a:pPr marL="173990" indent="-161925">
              <a:lnSpc>
                <a:spcPct val="100000"/>
              </a:lnSpc>
              <a:spcBef>
                <a:spcPts val="95"/>
              </a:spcBef>
              <a:buFont typeface="Arial MT"/>
              <a:buChar char="•"/>
              <a:tabLst>
                <a:tab pos="174625" algn="l"/>
              </a:tabLst>
            </a:pPr>
            <a:r>
              <a:rPr sz="2200" spc="-10" dirty="0">
                <a:latin typeface="Calibri"/>
                <a:cs typeface="Calibri"/>
              </a:rPr>
              <a:t>The</a:t>
            </a:r>
            <a:r>
              <a:rPr sz="2200" dirty="0">
                <a:latin typeface="Calibri"/>
                <a:cs typeface="Calibri"/>
              </a:rPr>
              <a:t> </a:t>
            </a:r>
            <a:r>
              <a:rPr sz="2200" spc="-5" dirty="0">
                <a:latin typeface="Calibri"/>
                <a:cs typeface="Calibri"/>
              </a:rPr>
              <a:t>loss</a:t>
            </a:r>
            <a:r>
              <a:rPr sz="2200" spc="10" dirty="0">
                <a:latin typeface="Calibri"/>
                <a:cs typeface="Calibri"/>
              </a:rPr>
              <a:t> </a:t>
            </a:r>
            <a:r>
              <a:rPr sz="2200" spc="-5" dirty="0">
                <a:latin typeface="Calibri"/>
                <a:cs typeface="Calibri"/>
              </a:rPr>
              <a:t>in</a:t>
            </a:r>
            <a:r>
              <a:rPr sz="2200" spc="5" dirty="0">
                <a:latin typeface="Calibri"/>
                <a:cs typeface="Calibri"/>
              </a:rPr>
              <a:t> </a:t>
            </a:r>
            <a:r>
              <a:rPr sz="2200" spc="-15" dirty="0">
                <a:latin typeface="Calibri"/>
                <a:cs typeface="Calibri"/>
              </a:rPr>
              <a:t>infrared </a:t>
            </a:r>
            <a:r>
              <a:rPr sz="2200" spc="-10" dirty="0">
                <a:latin typeface="Calibri"/>
                <a:cs typeface="Calibri"/>
              </a:rPr>
              <a:t>(IR)</a:t>
            </a:r>
            <a:r>
              <a:rPr sz="2200" spc="10" dirty="0">
                <a:latin typeface="Calibri"/>
                <a:cs typeface="Calibri"/>
              </a:rPr>
              <a:t> </a:t>
            </a:r>
            <a:r>
              <a:rPr sz="2200" spc="-10" dirty="0">
                <a:latin typeface="Calibri"/>
                <a:cs typeface="Calibri"/>
              </a:rPr>
              <a:t>region</a:t>
            </a:r>
            <a:r>
              <a:rPr sz="2200" spc="5" dirty="0">
                <a:latin typeface="Calibri"/>
                <a:cs typeface="Calibri"/>
              </a:rPr>
              <a:t> </a:t>
            </a:r>
            <a:r>
              <a:rPr sz="2200" spc="-10" dirty="0">
                <a:latin typeface="Calibri"/>
                <a:cs typeface="Calibri"/>
              </a:rPr>
              <a:t>(above</a:t>
            </a:r>
            <a:r>
              <a:rPr sz="2200" spc="5" dirty="0">
                <a:latin typeface="Calibri"/>
                <a:cs typeface="Calibri"/>
              </a:rPr>
              <a:t> </a:t>
            </a:r>
            <a:r>
              <a:rPr sz="2200" spc="-5" dirty="0">
                <a:latin typeface="Calibri"/>
                <a:cs typeface="Calibri"/>
              </a:rPr>
              <a:t>1.2</a:t>
            </a:r>
            <a:r>
              <a:rPr sz="2200" dirty="0">
                <a:latin typeface="Calibri"/>
                <a:cs typeface="Calibri"/>
              </a:rPr>
              <a:t> </a:t>
            </a:r>
            <a:r>
              <a:rPr sz="2200" spc="-5" dirty="0">
                <a:latin typeface="Calibri"/>
                <a:cs typeface="Calibri"/>
              </a:rPr>
              <a:t>µm)</a:t>
            </a:r>
            <a:r>
              <a:rPr sz="2200" spc="10" dirty="0">
                <a:latin typeface="Calibri"/>
                <a:cs typeface="Calibri"/>
              </a:rPr>
              <a:t> </a:t>
            </a:r>
            <a:r>
              <a:rPr sz="2200" spc="-5" dirty="0">
                <a:latin typeface="Calibri"/>
                <a:cs typeface="Calibri"/>
              </a:rPr>
              <a:t>is</a:t>
            </a:r>
            <a:r>
              <a:rPr sz="2200" spc="10" dirty="0">
                <a:latin typeface="Calibri"/>
                <a:cs typeface="Calibri"/>
              </a:rPr>
              <a:t> </a:t>
            </a:r>
            <a:r>
              <a:rPr sz="2200" spc="-10" dirty="0">
                <a:latin typeface="Calibri"/>
                <a:cs typeface="Calibri"/>
              </a:rPr>
              <a:t>given</a:t>
            </a:r>
            <a:r>
              <a:rPr sz="2200" spc="5" dirty="0">
                <a:latin typeface="Calibri"/>
                <a:cs typeface="Calibri"/>
              </a:rPr>
              <a:t> </a:t>
            </a:r>
            <a:r>
              <a:rPr sz="2200" spc="-10" dirty="0">
                <a:latin typeface="Calibri"/>
                <a:cs typeface="Calibri"/>
              </a:rPr>
              <a:t>by</a:t>
            </a:r>
            <a:r>
              <a:rPr sz="2200" spc="10" dirty="0">
                <a:latin typeface="Calibri"/>
                <a:cs typeface="Calibri"/>
              </a:rPr>
              <a:t> </a:t>
            </a:r>
            <a:r>
              <a:rPr sz="2200" spc="-10" dirty="0">
                <a:latin typeface="Calibri"/>
                <a:cs typeface="Calibri"/>
              </a:rPr>
              <a:t>expression</a:t>
            </a:r>
            <a:r>
              <a:rPr sz="2200" spc="15" dirty="0">
                <a:latin typeface="Calibri"/>
                <a:cs typeface="Calibri"/>
              </a:rPr>
              <a:t> </a:t>
            </a:r>
            <a:r>
              <a:rPr sz="2200" spc="-5" dirty="0">
                <a:latin typeface="Calibri"/>
                <a:cs typeface="Calibri"/>
              </a:rPr>
              <a:t>:</a:t>
            </a:r>
            <a:endParaRPr sz="2200">
              <a:latin typeface="Calibri"/>
              <a:cs typeface="Calibri"/>
            </a:endParaRPr>
          </a:p>
        </p:txBody>
      </p:sp>
      <p:sp>
        <p:nvSpPr>
          <p:cNvPr id="6" name="object 6"/>
          <p:cNvSpPr txBox="1"/>
          <p:nvPr/>
        </p:nvSpPr>
        <p:spPr>
          <a:xfrm>
            <a:off x="420623" y="5298440"/>
            <a:ext cx="5962650" cy="360680"/>
          </a:xfrm>
          <a:prstGeom prst="rect">
            <a:avLst/>
          </a:prstGeom>
        </p:spPr>
        <p:txBody>
          <a:bodyPr vert="horz" wrap="square" lIns="0" tIns="12065" rIns="0" bIns="0" rtlCol="0">
            <a:spAutoFit/>
          </a:bodyPr>
          <a:lstStyle/>
          <a:p>
            <a:pPr marL="38100">
              <a:lnSpc>
                <a:spcPct val="100000"/>
              </a:lnSpc>
              <a:spcBef>
                <a:spcPts val="95"/>
              </a:spcBef>
            </a:pPr>
            <a:r>
              <a:rPr sz="2200" spc="-10" dirty="0">
                <a:latin typeface="Calibri"/>
                <a:cs typeface="Calibri"/>
              </a:rPr>
              <a:t>The</a:t>
            </a:r>
            <a:r>
              <a:rPr sz="2200" spc="-5" dirty="0">
                <a:latin typeface="Calibri"/>
                <a:cs typeface="Calibri"/>
              </a:rPr>
              <a:t> </a:t>
            </a:r>
            <a:r>
              <a:rPr sz="2200" spc="-10" dirty="0">
                <a:latin typeface="Calibri"/>
                <a:cs typeface="Calibri"/>
              </a:rPr>
              <a:t>expression</a:t>
            </a:r>
            <a:r>
              <a:rPr sz="2200" spc="10" dirty="0">
                <a:latin typeface="Calibri"/>
                <a:cs typeface="Calibri"/>
              </a:rPr>
              <a:t> </a:t>
            </a:r>
            <a:r>
              <a:rPr sz="2200" spc="-5" dirty="0">
                <a:latin typeface="Calibri"/>
                <a:cs typeface="Calibri"/>
              </a:rPr>
              <a:t>is</a:t>
            </a:r>
            <a:r>
              <a:rPr sz="2200" dirty="0">
                <a:latin typeface="Calibri"/>
                <a:cs typeface="Calibri"/>
              </a:rPr>
              <a:t> </a:t>
            </a:r>
            <a:r>
              <a:rPr sz="2200" spc="-10" dirty="0">
                <a:latin typeface="Calibri"/>
                <a:cs typeface="Calibri"/>
              </a:rPr>
              <a:t>derived</a:t>
            </a:r>
            <a:r>
              <a:rPr sz="2200" spc="-5" dirty="0">
                <a:latin typeface="Calibri"/>
                <a:cs typeface="Calibri"/>
              </a:rPr>
              <a:t> </a:t>
            </a:r>
            <a:r>
              <a:rPr sz="2200" spc="-20" dirty="0">
                <a:latin typeface="Calibri"/>
                <a:cs typeface="Calibri"/>
              </a:rPr>
              <a:t>for</a:t>
            </a:r>
            <a:r>
              <a:rPr sz="2200" spc="5" dirty="0">
                <a:latin typeface="Calibri"/>
                <a:cs typeface="Calibri"/>
              </a:rPr>
              <a:t> </a:t>
            </a:r>
            <a:r>
              <a:rPr sz="2200" spc="-5" dirty="0">
                <a:latin typeface="Calibri"/>
                <a:cs typeface="Calibri"/>
              </a:rPr>
              <a:t>GeO</a:t>
            </a:r>
            <a:r>
              <a:rPr sz="2175" spc="-7" baseline="-21072" dirty="0">
                <a:latin typeface="Calibri"/>
                <a:cs typeface="Calibri"/>
              </a:rPr>
              <a:t>2</a:t>
            </a:r>
            <a:r>
              <a:rPr sz="2175" spc="284" baseline="-21072" dirty="0">
                <a:latin typeface="Calibri"/>
                <a:cs typeface="Calibri"/>
              </a:rPr>
              <a:t> </a:t>
            </a:r>
            <a:r>
              <a:rPr sz="2200" spc="-5" dirty="0">
                <a:latin typeface="Calibri"/>
                <a:cs typeface="Calibri"/>
              </a:rPr>
              <a:t>–</a:t>
            </a:r>
            <a:r>
              <a:rPr sz="2200" spc="15" dirty="0">
                <a:latin typeface="Calibri"/>
                <a:cs typeface="Calibri"/>
              </a:rPr>
              <a:t> </a:t>
            </a:r>
            <a:r>
              <a:rPr sz="2200" spc="-5" dirty="0">
                <a:latin typeface="Calibri"/>
                <a:cs typeface="Calibri"/>
              </a:rPr>
              <a:t>SiO</a:t>
            </a:r>
            <a:r>
              <a:rPr sz="2175" spc="-7" baseline="-21072" dirty="0">
                <a:latin typeface="Calibri"/>
                <a:cs typeface="Calibri"/>
              </a:rPr>
              <a:t>2</a:t>
            </a:r>
            <a:r>
              <a:rPr sz="2175" spc="270" baseline="-21072" dirty="0">
                <a:latin typeface="Calibri"/>
                <a:cs typeface="Calibri"/>
              </a:rPr>
              <a:t> </a:t>
            </a:r>
            <a:r>
              <a:rPr sz="2200" spc="-5" dirty="0">
                <a:latin typeface="Calibri"/>
                <a:cs typeface="Calibri"/>
              </a:rPr>
              <a:t>glass</a:t>
            </a:r>
            <a:r>
              <a:rPr sz="2200" spc="5" dirty="0">
                <a:latin typeface="Calibri"/>
                <a:cs typeface="Calibri"/>
              </a:rPr>
              <a:t> </a:t>
            </a:r>
            <a:r>
              <a:rPr sz="2200" spc="-45" dirty="0">
                <a:latin typeface="Calibri"/>
                <a:cs typeface="Calibri"/>
              </a:rPr>
              <a:t>fiber.</a:t>
            </a:r>
            <a:endParaRPr sz="2200">
              <a:latin typeface="Calibri"/>
              <a:cs typeface="Calibri"/>
            </a:endParaRPr>
          </a:p>
        </p:txBody>
      </p:sp>
      <p:pic>
        <p:nvPicPr>
          <p:cNvPr id="7" name="object 7"/>
          <p:cNvPicPr/>
          <p:nvPr/>
        </p:nvPicPr>
        <p:blipFill>
          <a:blip r:embed="rId2" cstate="print"/>
          <a:stretch>
            <a:fillRect/>
          </a:stretch>
        </p:blipFill>
        <p:spPr>
          <a:xfrm>
            <a:off x="2147550" y="1325282"/>
            <a:ext cx="3585278" cy="627529"/>
          </a:xfrm>
          <a:prstGeom prst="rect">
            <a:avLst/>
          </a:prstGeom>
        </p:spPr>
      </p:pic>
      <p:pic>
        <p:nvPicPr>
          <p:cNvPr id="8" name="object 8"/>
          <p:cNvPicPr/>
          <p:nvPr/>
        </p:nvPicPr>
        <p:blipFill>
          <a:blip r:embed="rId3" cstate="print"/>
          <a:stretch>
            <a:fillRect/>
          </a:stretch>
        </p:blipFill>
        <p:spPr>
          <a:xfrm>
            <a:off x="2568122" y="4185557"/>
            <a:ext cx="3453862" cy="6545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0053" y="277913"/>
            <a:ext cx="2163845" cy="288916"/>
          </a:xfrm>
          <a:prstGeom prst="rect">
            <a:avLst/>
          </a:prstGeom>
        </p:spPr>
      </p:pic>
      <p:sp>
        <p:nvSpPr>
          <p:cNvPr id="3" name="object 3"/>
          <p:cNvSpPr txBox="1">
            <a:spLocks noGrp="1"/>
          </p:cNvSpPr>
          <p:nvPr>
            <p:ph type="title"/>
          </p:nvPr>
        </p:nvSpPr>
        <p:spPr>
          <a:xfrm>
            <a:off x="231140" y="165608"/>
            <a:ext cx="2172970" cy="391160"/>
          </a:xfrm>
          <a:prstGeom prst="rect">
            <a:avLst/>
          </a:prstGeom>
        </p:spPr>
        <p:txBody>
          <a:bodyPr vert="horz" wrap="square" lIns="0" tIns="12700" rIns="0" bIns="0" rtlCol="0">
            <a:spAutoFit/>
          </a:bodyPr>
          <a:lstStyle/>
          <a:p>
            <a:pPr marL="12700">
              <a:lnSpc>
                <a:spcPct val="100000"/>
              </a:lnSpc>
              <a:spcBef>
                <a:spcPts val="100"/>
              </a:spcBef>
            </a:pPr>
            <a:r>
              <a:rPr sz="2400" b="1" spc="-15" dirty="0">
                <a:solidFill>
                  <a:srgbClr val="FF0000"/>
                </a:solidFill>
                <a:latin typeface="Calibri"/>
                <a:cs typeface="Calibri"/>
              </a:rPr>
              <a:t>Scattering</a:t>
            </a:r>
            <a:r>
              <a:rPr sz="2400" b="1" spc="-60" dirty="0">
                <a:solidFill>
                  <a:srgbClr val="FF0000"/>
                </a:solidFill>
                <a:latin typeface="Calibri"/>
                <a:cs typeface="Calibri"/>
              </a:rPr>
              <a:t> </a:t>
            </a:r>
            <a:r>
              <a:rPr sz="2400" b="1" dirty="0">
                <a:solidFill>
                  <a:srgbClr val="FF0000"/>
                </a:solidFill>
                <a:latin typeface="Calibri"/>
                <a:cs typeface="Calibri"/>
              </a:rPr>
              <a:t>Losses</a:t>
            </a:r>
            <a:endParaRPr sz="2400">
              <a:latin typeface="Calibri"/>
              <a:cs typeface="Calibri"/>
            </a:endParaRPr>
          </a:p>
        </p:txBody>
      </p:sp>
      <p:sp>
        <p:nvSpPr>
          <p:cNvPr id="4" name="object 4"/>
          <p:cNvSpPr txBox="1"/>
          <p:nvPr/>
        </p:nvSpPr>
        <p:spPr>
          <a:xfrm>
            <a:off x="307340" y="1296669"/>
            <a:ext cx="8607425" cy="4628515"/>
          </a:xfrm>
          <a:prstGeom prst="rect">
            <a:avLst/>
          </a:prstGeom>
        </p:spPr>
        <p:txBody>
          <a:bodyPr vert="horz" wrap="square" lIns="0" tIns="12065" rIns="0" bIns="0" rtlCol="0">
            <a:spAutoFit/>
          </a:bodyPr>
          <a:lstStyle/>
          <a:p>
            <a:pPr marL="12700" marR="5715" algn="just">
              <a:lnSpc>
                <a:spcPct val="100000"/>
              </a:lnSpc>
              <a:spcBef>
                <a:spcPts val="95"/>
              </a:spcBef>
              <a:buFont typeface="Arial MT"/>
              <a:buChar char="•"/>
              <a:tabLst>
                <a:tab pos="174625" algn="l"/>
              </a:tabLst>
            </a:pPr>
            <a:r>
              <a:rPr sz="2200" spc="-15" dirty="0">
                <a:latin typeface="Calibri"/>
                <a:cs typeface="Calibri"/>
              </a:rPr>
              <a:t>Scattering </a:t>
            </a:r>
            <a:r>
              <a:rPr sz="2200" spc="-5" dirty="0">
                <a:latin typeface="Calibri"/>
                <a:cs typeface="Calibri"/>
              </a:rPr>
              <a:t>losses </a:t>
            </a:r>
            <a:r>
              <a:rPr sz="2200" spc="-15" dirty="0">
                <a:latin typeface="Calibri"/>
                <a:cs typeface="Calibri"/>
              </a:rPr>
              <a:t>exists</a:t>
            </a:r>
            <a:r>
              <a:rPr sz="2200" spc="465" dirty="0">
                <a:latin typeface="Calibri"/>
                <a:cs typeface="Calibri"/>
              </a:rPr>
              <a:t> </a:t>
            </a:r>
            <a:r>
              <a:rPr sz="2200" spc="-5" dirty="0">
                <a:latin typeface="Calibri"/>
                <a:cs typeface="Calibri"/>
              </a:rPr>
              <a:t>in </a:t>
            </a:r>
            <a:r>
              <a:rPr sz="2200" spc="-10" dirty="0">
                <a:latin typeface="Calibri"/>
                <a:cs typeface="Calibri"/>
              </a:rPr>
              <a:t>optical </a:t>
            </a:r>
            <a:r>
              <a:rPr sz="2200" spc="-15" dirty="0">
                <a:latin typeface="Calibri"/>
                <a:cs typeface="Calibri"/>
              </a:rPr>
              <a:t>fibers </a:t>
            </a:r>
            <a:r>
              <a:rPr sz="2200" spc="-5" dirty="0">
                <a:latin typeface="Calibri"/>
                <a:cs typeface="Calibri"/>
              </a:rPr>
              <a:t>because </a:t>
            </a:r>
            <a:r>
              <a:rPr sz="2200" dirty="0">
                <a:latin typeface="Calibri"/>
                <a:cs typeface="Calibri"/>
              </a:rPr>
              <a:t>of </a:t>
            </a:r>
            <a:r>
              <a:rPr sz="2200" spc="-10" dirty="0">
                <a:latin typeface="Calibri"/>
                <a:cs typeface="Calibri"/>
              </a:rPr>
              <a:t>microscopic variations </a:t>
            </a:r>
            <a:r>
              <a:rPr sz="2200" spc="-5" dirty="0">
                <a:latin typeface="Calibri"/>
                <a:cs typeface="Calibri"/>
              </a:rPr>
              <a:t> in</a:t>
            </a:r>
            <a:r>
              <a:rPr sz="2200" spc="-25" dirty="0">
                <a:latin typeface="Calibri"/>
                <a:cs typeface="Calibri"/>
              </a:rPr>
              <a:t> </a:t>
            </a:r>
            <a:r>
              <a:rPr sz="2200" spc="-5" dirty="0">
                <a:latin typeface="Calibri"/>
                <a:cs typeface="Calibri"/>
              </a:rPr>
              <a:t>the</a:t>
            </a:r>
            <a:r>
              <a:rPr sz="2200" spc="10" dirty="0">
                <a:latin typeface="Calibri"/>
                <a:cs typeface="Calibri"/>
              </a:rPr>
              <a:t> </a:t>
            </a:r>
            <a:r>
              <a:rPr sz="2200" spc="-10" dirty="0">
                <a:latin typeface="Calibri"/>
                <a:cs typeface="Calibri"/>
              </a:rPr>
              <a:t>material</a:t>
            </a:r>
            <a:r>
              <a:rPr sz="2200" spc="5" dirty="0">
                <a:latin typeface="Calibri"/>
                <a:cs typeface="Calibri"/>
              </a:rPr>
              <a:t> </a:t>
            </a:r>
            <a:r>
              <a:rPr sz="2200" spc="-10" dirty="0">
                <a:latin typeface="Calibri"/>
                <a:cs typeface="Calibri"/>
              </a:rPr>
              <a:t>density</a:t>
            </a:r>
            <a:r>
              <a:rPr sz="2200" spc="10" dirty="0">
                <a:latin typeface="Calibri"/>
                <a:cs typeface="Calibri"/>
              </a:rPr>
              <a:t> </a:t>
            </a:r>
            <a:r>
              <a:rPr sz="2200" spc="-5" dirty="0">
                <a:latin typeface="Calibri"/>
                <a:cs typeface="Calibri"/>
              </a:rPr>
              <a:t>and composition.</a:t>
            </a:r>
            <a:endParaRPr sz="2200">
              <a:latin typeface="Calibri"/>
              <a:cs typeface="Calibri"/>
            </a:endParaRPr>
          </a:p>
          <a:p>
            <a:pPr marL="12700" marR="5080" algn="just">
              <a:lnSpc>
                <a:spcPct val="100000"/>
              </a:lnSpc>
              <a:spcBef>
                <a:spcPts val="1205"/>
              </a:spcBef>
              <a:buFont typeface="Arial MT"/>
              <a:buChar char="•"/>
              <a:tabLst>
                <a:tab pos="111760" algn="l"/>
              </a:tabLst>
            </a:pPr>
            <a:r>
              <a:rPr sz="2200" spc="-5" dirty="0">
                <a:latin typeface="Calibri"/>
                <a:cs typeface="Calibri"/>
              </a:rPr>
              <a:t>As glass is composed </a:t>
            </a:r>
            <a:r>
              <a:rPr sz="2200" spc="-10" dirty="0">
                <a:latin typeface="Calibri"/>
                <a:cs typeface="Calibri"/>
              </a:rPr>
              <a:t>by randomly connected network </a:t>
            </a:r>
            <a:r>
              <a:rPr sz="2200" dirty="0">
                <a:latin typeface="Calibri"/>
                <a:cs typeface="Calibri"/>
              </a:rPr>
              <a:t>of </a:t>
            </a:r>
            <a:r>
              <a:rPr sz="2200" spc="-5" dirty="0">
                <a:latin typeface="Calibri"/>
                <a:cs typeface="Calibri"/>
              </a:rPr>
              <a:t>molecules and </a:t>
            </a:r>
            <a:r>
              <a:rPr sz="2200" dirty="0">
                <a:latin typeface="Calibri"/>
                <a:cs typeface="Calibri"/>
              </a:rPr>
              <a:t> </a:t>
            </a:r>
            <a:r>
              <a:rPr sz="2200" spc="-15" dirty="0">
                <a:latin typeface="Calibri"/>
                <a:cs typeface="Calibri"/>
              </a:rPr>
              <a:t>several oxides </a:t>
            </a:r>
            <a:r>
              <a:rPr sz="2200" dirty="0">
                <a:latin typeface="Calibri"/>
                <a:cs typeface="Calibri"/>
              </a:rPr>
              <a:t>(e.g. </a:t>
            </a:r>
            <a:r>
              <a:rPr sz="2200" spc="-5" dirty="0">
                <a:latin typeface="Calibri"/>
                <a:cs typeface="Calibri"/>
              </a:rPr>
              <a:t>SiO2, GeO2 and P2O5), these </a:t>
            </a:r>
            <a:r>
              <a:rPr sz="2200" spc="-10" dirty="0">
                <a:latin typeface="Calibri"/>
                <a:cs typeface="Calibri"/>
              </a:rPr>
              <a:t>are </a:t>
            </a:r>
            <a:r>
              <a:rPr sz="2200" spc="-5" dirty="0">
                <a:latin typeface="Calibri"/>
                <a:cs typeface="Calibri"/>
              </a:rPr>
              <a:t>the major </a:t>
            </a:r>
            <a:r>
              <a:rPr sz="2200" spc="-10" dirty="0">
                <a:latin typeface="Calibri"/>
                <a:cs typeface="Calibri"/>
              </a:rPr>
              <a:t>cause </a:t>
            </a:r>
            <a:r>
              <a:rPr sz="2200" dirty="0">
                <a:latin typeface="Calibri"/>
                <a:cs typeface="Calibri"/>
              </a:rPr>
              <a:t>of </a:t>
            </a:r>
            <a:r>
              <a:rPr sz="2200" spc="5" dirty="0">
                <a:latin typeface="Calibri"/>
                <a:cs typeface="Calibri"/>
              </a:rPr>
              <a:t> </a:t>
            </a:r>
            <a:r>
              <a:rPr sz="2200" spc="-5" dirty="0">
                <a:latin typeface="Calibri"/>
                <a:cs typeface="Calibri"/>
              </a:rPr>
              <a:t>compositional</a:t>
            </a:r>
            <a:r>
              <a:rPr sz="2200" spc="-25" dirty="0">
                <a:latin typeface="Calibri"/>
                <a:cs typeface="Calibri"/>
              </a:rPr>
              <a:t> </a:t>
            </a:r>
            <a:r>
              <a:rPr sz="2200" spc="-10" dirty="0">
                <a:latin typeface="Calibri"/>
                <a:cs typeface="Calibri"/>
              </a:rPr>
              <a:t>structure</a:t>
            </a:r>
            <a:r>
              <a:rPr sz="2200" spc="5" dirty="0">
                <a:latin typeface="Calibri"/>
                <a:cs typeface="Calibri"/>
              </a:rPr>
              <a:t> </a:t>
            </a:r>
            <a:r>
              <a:rPr sz="2200" spc="-10" dirty="0">
                <a:latin typeface="Calibri"/>
                <a:cs typeface="Calibri"/>
              </a:rPr>
              <a:t>fluctuation.</a:t>
            </a:r>
            <a:endParaRPr sz="2200">
              <a:latin typeface="Calibri"/>
              <a:cs typeface="Calibri"/>
            </a:endParaRPr>
          </a:p>
          <a:p>
            <a:pPr marL="12700" marR="6350" algn="just">
              <a:lnSpc>
                <a:spcPct val="100000"/>
              </a:lnSpc>
              <a:spcBef>
                <a:spcPts val="1195"/>
              </a:spcBef>
              <a:buFont typeface="Arial MT"/>
              <a:buChar char="•"/>
              <a:tabLst>
                <a:tab pos="174625" algn="l"/>
              </a:tabLst>
            </a:pPr>
            <a:r>
              <a:rPr sz="2200" spc="-5" dirty="0">
                <a:latin typeface="Calibri"/>
                <a:cs typeface="Calibri"/>
              </a:rPr>
              <a:t>These </a:t>
            </a:r>
            <a:r>
              <a:rPr sz="2200" spc="-15" dirty="0">
                <a:latin typeface="Calibri"/>
                <a:cs typeface="Calibri"/>
              </a:rPr>
              <a:t>two effects </a:t>
            </a:r>
            <a:r>
              <a:rPr sz="2200" spc="-10" dirty="0">
                <a:latin typeface="Calibri"/>
                <a:cs typeface="Calibri"/>
              </a:rPr>
              <a:t>results </a:t>
            </a:r>
            <a:r>
              <a:rPr sz="2200" spc="-15" dirty="0">
                <a:latin typeface="Calibri"/>
                <a:cs typeface="Calibri"/>
              </a:rPr>
              <a:t>to </a:t>
            </a:r>
            <a:r>
              <a:rPr sz="2200" spc="-10" dirty="0">
                <a:latin typeface="Calibri"/>
                <a:cs typeface="Calibri"/>
              </a:rPr>
              <a:t>variation </a:t>
            </a:r>
            <a:r>
              <a:rPr sz="2200" spc="-5" dirty="0">
                <a:latin typeface="Calibri"/>
                <a:cs typeface="Calibri"/>
              </a:rPr>
              <a:t>in </a:t>
            </a:r>
            <a:r>
              <a:rPr sz="2200" spc="-20" dirty="0">
                <a:latin typeface="Calibri"/>
                <a:cs typeface="Calibri"/>
              </a:rPr>
              <a:t>refractive </a:t>
            </a:r>
            <a:r>
              <a:rPr sz="2200" spc="-10" dirty="0">
                <a:latin typeface="Calibri"/>
                <a:cs typeface="Calibri"/>
              </a:rPr>
              <a:t>index </a:t>
            </a:r>
            <a:r>
              <a:rPr sz="2200" spc="-5" dirty="0">
                <a:latin typeface="Calibri"/>
                <a:cs typeface="Calibri"/>
              </a:rPr>
              <a:t>and </a:t>
            </a:r>
            <a:r>
              <a:rPr sz="2200" spc="-10" dirty="0">
                <a:latin typeface="Calibri"/>
                <a:cs typeface="Calibri"/>
              </a:rPr>
              <a:t>Rayleigh </a:t>
            </a:r>
            <a:r>
              <a:rPr sz="2200" spc="-5" dirty="0">
                <a:latin typeface="Calibri"/>
                <a:cs typeface="Calibri"/>
              </a:rPr>
              <a:t>type </a:t>
            </a:r>
            <a:r>
              <a:rPr sz="2200" dirty="0">
                <a:latin typeface="Calibri"/>
                <a:cs typeface="Calibri"/>
              </a:rPr>
              <a:t> </a:t>
            </a:r>
            <a:r>
              <a:rPr sz="2200" spc="-15" dirty="0">
                <a:latin typeface="Calibri"/>
                <a:cs typeface="Calibri"/>
              </a:rPr>
              <a:t>scattering</a:t>
            </a:r>
            <a:r>
              <a:rPr sz="2200" dirty="0">
                <a:latin typeface="Calibri"/>
                <a:cs typeface="Calibri"/>
              </a:rPr>
              <a:t> of</a:t>
            </a:r>
            <a:r>
              <a:rPr sz="2200" spc="5" dirty="0">
                <a:latin typeface="Calibri"/>
                <a:cs typeface="Calibri"/>
              </a:rPr>
              <a:t> </a:t>
            </a:r>
            <a:r>
              <a:rPr sz="2200" spc="-10" dirty="0">
                <a:latin typeface="Calibri"/>
                <a:cs typeface="Calibri"/>
              </a:rPr>
              <a:t>light.</a:t>
            </a:r>
            <a:endParaRPr sz="2200">
              <a:latin typeface="Calibri"/>
              <a:cs typeface="Calibri"/>
            </a:endParaRPr>
          </a:p>
          <a:p>
            <a:pPr>
              <a:lnSpc>
                <a:spcPct val="100000"/>
              </a:lnSpc>
              <a:buFont typeface="Arial MT"/>
              <a:buChar char="•"/>
            </a:pPr>
            <a:endParaRPr sz="2200">
              <a:latin typeface="Calibri"/>
              <a:cs typeface="Calibri"/>
            </a:endParaRPr>
          </a:p>
          <a:p>
            <a:pPr>
              <a:lnSpc>
                <a:spcPct val="100000"/>
              </a:lnSpc>
              <a:spcBef>
                <a:spcPts val="40"/>
              </a:spcBef>
              <a:buFont typeface="Arial MT"/>
              <a:buChar char="•"/>
            </a:pPr>
            <a:endParaRPr sz="1900">
              <a:latin typeface="Calibri"/>
              <a:cs typeface="Calibri"/>
            </a:endParaRPr>
          </a:p>
          <a:p>
            <a:pPr marL="111760" indent="-99060">
              <a:lnSpc>
                <a:spcPct val="100000"/>
              </a:lnSpc>
              <a:spcBef>
                <a:spcPts val="5"/>
              </a:spcBef>
              <a:buFont typeface="Arial MT"/>
              <a:buChar char="•"/>
              <a:tabLst>
                <a:tab pos="111760" algn="l"/>
              </a:tabLst>
            </a:pPr>
            <a:r>
              <a:rPr sz="2200" spc="-15" dirty="0">
                <a:latin typeface="Calibri"/>
                <a:cs typeface="Calibri"/>
              </a:rPr>
              <a:t>There</a:t>
            </a:r>
            <a:r>
              <a:rPr sz="2200" spc="5" dirty="0">
                <a:latin typeface="Calibri"/>
                <a:cs typeface="Calibri"/>
              </a:rPr>
              <a:t> </a:t>
            </a:r>
            <a:r>
              <a:rPr sz="2200" spc="-10" dirty="0">
                <a:latin typeface="Calibri"/>
                <a:cs typeface="Calibri"/>
              </a:rPr>
              <a:t>are</a:t>
            </a:r>
            <a:r>
              <a:rPr sz="2200" spc="-25" dirty="0">
                <a:latin typeface="Calibri"/>
                <a:cs typeface="Calibri"/>
              </a:rPr>
              <a:t> </a:t>
            </a:r>
            <a:r>
              <a:rPr sz="2200" spc="-15" dirty="0">
                <a:latin typeface="Calibri"/>
                <a:cs typeface="Calibri"/>
              </a:rPr>
              <a:t>two</a:t>
            </a:r>
            <a:r>
              <a:rPr sz="2200" spc="20" dirty="0">
                <a:latin typeface="Calibri"/>
                <a:cs typeface="Calibri"/>
              </a:rPr>
              <a:t> </a:t>
            </a:r>
            <a:r>
              <a:rPr sz="2200" spc="-5" dirty="0">
                <a:latin typeface="Calibri"/>
                <a:cs typeface="Calibri"/>
              </a:rPr>
              <a:t>types</a:t>
            </a:r>
            <a:r>
              <a:rPr sz="2200" spc="10" dirty="0">
                <a:latin typeface="Calibri"/>
                <a:cs typeface="Calibri"/>
              </a:rPr>
              <a:t> </a:t>
            </a:r>
            <a:r>
              <a:rPr sz="2200" dirty="0">
                <a:latin typeface="Calibri"/>
                <a:cs typeface="Calibri"/>
              </a:rPr>
              <a:t>of</a:t>
            </a:r>
            <a:r>
              <a:rPr sz="2200" spc="5" dirty="0">
                <a:latin typeface="Calibri"/>
                <a:cs typeface="Calibri"/>
              </a:rPr>
              <a:t> </a:t>
            </a:r>
            <a:r>
              <a:rPr sz="2200" spc="-15" dirty="0">
                <a:latin typeface="Calibri"/>
                <a:cs typeface="Calibri"/>
              </a:rPr>
              <a:t>Scattering:</a:t>
            </a:r>
            <a:endParaRPr sz="2200">
              <a:latin typeface="Calibri"/>
              <a:cs typeface="Calibri"/>
            </a:endParaRPr>
          </a:p>
          <a:p>
            <a:pPr marL="1384300" lvl="1" indent="-457834">
              <a:lnSpc>
                <a:spcPct val="100000"/>
              </a:lnSpc>
              <a:spcBef>
                <a:spcPts val="1200"/>
              </a:spcBef>
              <a:buAutoNum type="arabicPeriod"/>
              <a:tabLst>
                <a:tab pos="1384300" algn="l"/>
                <a:tab pos="1384935" algn="l"/>
              </a:tabLst>
            </a:pPr>
            <a:r>
              <a:rPr sz="2200" spc="-10" dirty="0">
                <a:latin typeface="Calibri"/>
                <a:cs typeface="Calibri"/>
              </a:rPr>
              <a:t>Rayleigh</a:t>
            </a:r>
            <a:r>
              <a:rPr sz="2200" spc="-45" dirty="0">
                <a:latin typeface="Calibri"/>
                <a:cs typeface="Calibri"/>
              </a:rPr>
              <a:t> </a:t>
            </a:r>
            <a:r>
              <a:rPr sz="2200" spc="-15" dirty="0">
                <a:latin typeface="Calibri"/>
                <a:cs typeface="Calibri"/>
              </a:rPr>
              <a:t>Scattering</a:t>
            </a:r>
            <a:endParaRPr sz="2200">
              <a:latin typeface="Calibri"/>
              <a:cs typeface="Calibri"/>
            </a:endParaRPr>
          </a:p>
          <a:p>
            <a:pPr marL="1384300" lvl="1" indent="-457834">
              <a:lnSpc>
                <a:spcPct val="100000"/>
              </a:lnSpc>
              <a:spcBef>
                <a:spcPts val="1195"/>
              </a:spcBef>
              <a:buAutoNum type="arabicPeriod"/>
              <a:tabLst>
                <a:tab pos="1384300" algn="l"/>
                <a:tab pos="1384935" algn="l"/>
              </a:tabLst>
            </a:pPr>
            <a:r>
              <a:rPr sz="2200" spc="-10" dirty="0">
                <a:latin typeface="Calibri"/>
                <a:cs typeface="Calibri"/>
              </a:rPr>
              <a:t>MIE</a:t>
            </a:r>
            <a:r>
              <a:rPr sz="2200" spc="-45" dirty="0">
                <a:latin typeface="Calibri"/>
                <a:cs typeface="Calibri"/>
              </a:rPr>
              <a:t> </a:t>
            </a:r>
            <a:r>
              <a:rPr sz="2200" spc="-15" dirty="0">
                <a:latin typeface="Calibri"/>
                <a:cs typeface="Calibri"/>
              </a:rPr>
              <a:t>Scattering</a:t>
            </a:r>
            <a:endParaRPr sz="2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3565" y="197127"/>
            <a:ext cx="3290483" cy="293502"/>
          </a:xfrm>
          <a:prstGeom prst="rect">
            <a:avLst/>
          </a:prstGeom>
        </p:spPr>
      </p:pic>
      <p:sp>
        <p:nvSpPr>
          <p:cNvPr id="3" name="object 3"/>
          <p:cNvSpPr txBox="1">
            <a:spLocks noGrp="1"/>
          </p:cNvSpPr>
          <p:nvPr>
            <p:ph type="title"/>
          </p:nvPr>
        </p:nvSpPr>
        <p:spPr>
          <a:xfrm>
            <a:off x="231140" y="89408"/>
            <a:ext cx="331279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06FC0"/>
                </a:solidFill>
                <a:latin typeface="Calibri"/>
                <a:cs typeface="Calibri"/>
              </a:rPr>
              <a:t>Rayleigh</a:t>
            </a:r>
            <a:r>
              <a:rPr sz="2400" b="1" spc="-35" dirty="0">
                <a:solidFill>
                  <a:srgbClr val="006FC0"/>
                </a:solidFill>
                <a:latin typeface="Calibri"/>
                <a:cs typeface="Calibri"/>
              </a:rPr>
              <a:t> </a:t>
            </a:r>
            <a:r>
              <a:rPr sz="2400" b="1" spc="-15" dirty="0">
                <a:solidFill>
                  <a:srgbClr val="006FC0"/>
                </a:solidFill>
                <a:latin typeface="Calibri"/>
                <a:cs typeface="Calibri"/>
              </a:rPr>
              <a:t>Scattering</a:t>
            </a:r>
            <a:r>
              <a:rPr sz="2400" b="1" spc="-10" dirty="0">
                <a:solidFill>
                  <a:srgbClr val="006FC0"/>
                </a:solidFill>
                <a:latin typeface="Calibri"/>
                <a:cs typeface="Calibri"/>
              </a:rPr>
              <a:t> </a:t>
            </a:r>
            <a:r>
              <a:rPr sz="2400" b="1" dirty="0">
                <a:solidFill>
                  <a:srgbClr val="006FC0"/>
                </a:solidFill>
                <a:latin typeface="Calibri"/>
                <a:cs typeface="Calibri"/>
              </a:rPr>
              <a:t>Losses</a:t>
            </a:r>
            <a:endParaRPr sz="2400">
              <a:latin typeface="Calibri"/>
              <a:cs typeface="Calibri"/>
            </a:endParaRPr>
          </a:p>
        </p:txBody>
      </p:sp>
      <p:sp>
        <p:nvSpPr>
          <p:cNvPr id="4" name="object 4"/>
          <p:cNvSpPr txBox="1"/>
          <p:nvPr/>
        </p:nvSpPr>
        <p:spPr>
          <a:xfrm>
            <a:off x="307340" y="1012698"/>
            <a:ext cx="8608060" cy="4994275"/>
          </a:xfrm>
          <a:prstGeom prst="rect">
            <a:avLst/>
          </a:prstGeom>
        </p:spPr>
        <p:txBody>
          <a:bodyPr vert="horz" wrap="square" lIns="0" tIns="12065" rIns="0" bIns="0" rtlCol="0">
            <a:spAutoFit/>
          </a:bodyPr>
          <a:lstStyle/>
          <a:p>
            <a:pPr marL="12700" marR="7620" algn="just">
              <a:lnSpc>
                <a:spcPct val="100000"/>
              </a:lnSpc>
              <a:spcBef>
                <a:spcPts val="95"/>
              </a:spcBef>
            </a:pPr>
            <a:r>
              <a:rPr sz="2200" spc="-10" dirty="0">
                <a:latin typeface="Calibri"/>
                <a:cs typeface="Calibri"/>
              </a:rPr>
              <a:t>Rayleigh </a:t>
            </a:r>
            <a:r>
              <a:rPr sz="2200" spc="-15" dirty="0">
                <a:latin typeface="Calibri"/>
                <a:cs typeface="Calibri"/>
              </a:rPr>
              <a:t>scattering </a:t>
            </a:r>
            <a:r>
              <a:rPr sz="2200" dirty="0">
                <a:latin typeface="Calibri"/>
                <a:cs typeface="Calibri"/>
              </a:rPr>
              <a:t>of </a:t>
            </a:r>
            <a:r>
              <a:rPr sz="2200" spc="-10" dirty="0">
                <a:latin typeface="Calibri"/>
                <a:cs typeface="Calibri"/>
              </a:rPr>
              <a:t>light </a:t>
            </a:r>
            <a:r>
              <a:rPr sz="2200" spc="-5" dirty="0">
                <a:latin typeface="Calibri"/>
                <a:cs typeface="Calibri"/>
              </a:rPr>
              <a:t>is </a:t>
            </a:r>
            <a:r>
              <a:rPr sz="2200" spc="-10" dirty="0">
                <a:latin typeface="Calibri"/>
                <a:cs typeface="Calibri"/>
              </a:rPr>
              <a:t>due </a:t>
            </a:r>
            <a:r>
              <a:rPr sz="2200" spc="-20" dirty="0">
                <a:latin typeface="Calibri"/>
                <a:cs typeface="Calibri"/>
              </a:rPr>
              <a:t>to </a:t>
            </a:r>
            <a:r>
              <a:rPr sz="2200" spc="-5" dirty="0">
                <a:latin typeface="Calibri"/>
                <a:cs typeface="Calibri"/>
              </a:rPr>
              <a:t>small </a:t>
            </a:r>
            <a:r>
              <a:rPr sz="2200" spc="-15" dirty="0">
                <a:latin typeface="Calibri"/>
                <a:cs typeface="Calibri"/>
              </a:rPr>
              <a:t>localized </a:t>
            </a:r>
            <a:r>
              <a:rPr sz="2200" spc="-10" dirty="0">
                <a:latin typeface="Calibri"/>
                <a:cs typeface="Calibri"/>
              </a:rPr>
              <a:t>changes </a:t>
            </a:r>
            <a:r>
              <a:rPr sz="2200" spc="-5" dirty="0">
                <a:latin typeface="Calibri"/>
                <a:cs typeface="Calibri"/>
              </a:rPr>
              <a:t>in the </a:t>
            </a:r>
            <a:r>
              <a:rPr sz="2200" spc="-15" dirty="0">
                <a:latin typeface="Calibri"/>
                <a:cs typeface="Calibri"/>
              </a:rPr>
              <a:t>refractive </a:t>
            </a:r>
            <a:r>
              <a:rPr sz="2200" spc="-10" dirty="0">
                <a:latin typeface="Calibri"/>
                <a:cs typeface="Calibri"/>
              </a:rPr>
              <a:t> index </a:t>
            </a:r>
            <a:r>
              <a:rPr sz="2200" dirty="0">
                <a:latin typeface="Calibri"/>
                <a:cs typeface="Calibri"/>
              </a:rPr>
              <a:t>of </a:t>
            </a:r>
            <a:r>
              <a:rPr sz="2200" spc="-5" dirty="0">
                <a:latin typeface="Calibri"/>
                <a:cs typeface="Calibri"/>
              </a:rPr>
              <a:t>the </a:t>
            </a:r>
            <a:r>
              <a:rPr sz="2200" spc="-20" dirty="0">
                <a:latin typeface="Calibri"/>
                <a:cs typeface="Calibri"/>
              </a:rPr>
              <a:t>core </a:t>
            </a:r>
            <a:r>
              <a:rPr sz="2200" spc="-5" dirty="0">
                <a:latin typeface="Calibri"/>
                <a:cs typeface="Calibri"/>
              </a:rPr>
              <a:t>and cladding </a:t>
            </a:r>
            <a:r>
              <a:rPr sz="2200" spc="-10" dirty="0">
                <a:latin typeface="Calibri"/>
                <a:cs typeface="Calibri"/>
              </a:rPr>
              <a:t>material. </a:t>
            </a:r>
            <a:r>
              <a:rPr sz="2200" spc="-15" dirty="0">
                <a:latin typeface="Calibri"/>
                <a:cs typeface="Calibri"/>
              </a:rPr>
              <a:t>There </a:t>
            </a:r>
            <a:r>
              <a:rPr sz="2200" spc="-10" dirty="0">
                <a:latin typeface="Calibri"/>
                <a:cs typeface="Calibri"/>
              </a:rPr>
              <a:t>are two causes during </a:t>
            </a:r>
            <a:r>
              <a:rPr sz="2200" spc="-5" dirty="0">
                <a:latin typeface="Calibri"/>
                <a:cs typeface="Calibri"/>
              </a:rPr>
              <a:t>the </a:t>
            </a:r>
            <a:r>
              <a:rPr sz="2200" dirty="0">
                <a:latin typeface="Calibri"/>
                <a:cs typeface="Calibri"/>
              </a:rPr>
              <a:t> </a:t>
            </a:r>
            <a:r>
              <a:rPr sz="2200" spc="-10" dirty="0">
                <a:latin typeface="Calibri"/>
                <a:cs typeface="Calibri"/>
              </a:rPr>
              <a:t>manufacturing</a:t>
            </a:r>
            <a:r>
              <a:rPr sz="2200" spc="-20" dirty="0">
                <a:latin typeface="Calibri"/>
                <a:cs typeface="Calibri"/>
              </a:rPr>
              <a:t> </a:t>
            </a:r>
            <a:r>
              <a:rPr sz="2200" spc="-5" dirty="0">
                <a:latin typeface="Calibri"/>
                <a:cs typeface="Calibri"/>
              </a:rPr>
              <a:t>of</a:t>
            </a:r>
            <a:r>
              <a:rPr sz="2200" spc="5" dirty="0">
                <a:latin typeface="Calibri"/>
                <a:cs typeface="Calibri"/>
              </a:rPr>
              <a:t> </a:t>
            </a:r>
            <a:r>
              <a:rPr sz="2200" spc="-40" dirty="0">
                <a:latin typeface="Calibri"/>
                <a:cs typeface="Calibri"/>
              </a:rPr>
              <a:t>fiber.</a:t>
            </a:r>
            <a:endParaRPr sz="2200">
              <a:latin typeface="Calibri"/>
              <a:cs typeface="Calibri"/>
            </a:endParaRPr>
          </a:p>
          <a:p>
            <a:pPr>
              <a:lnSpc>
                <a:spcPct val="100000"/>
              </a:lnSpc>
            </a:pPr>
            <a:endParaRPr sz="2200">
              <a:latin typeface="Calibri"/>
              <a:cs typeface="Calibri"/>
            </a:endParaRPr>
          </a:p>
          <a:p>
            <a:pPr>
              <a:lnSpc>
                <a:spcPct val="100000"/>
              </a:lnSpc>
              <a:spcBef>
                <a:spcPts val="35"/>
              </a:spcBef>
            </a:pPr>
            <a:endParaRPr sz="1900">
              <a:latin typeface="Calibri"/>
              <a:cs typeface="Calibri"/>
            </a:endParaRPr>
          </a:p>
          <a:p>
            <a:pPr marL="111760" indent="-99060" algn="just">
              <a:lnSpc>
                <a:spcPct val="100000"/>
              </a:lnSpc>
              <a:buSzPct val="95454"/>
              <a:buFont typeface="Arial MT"/>
              <a:buChar char="•"/>
              <a:tabLst>
                <a:tab pos="111760" algn="l"/>
              </a:tabLst>
            </a:pPr>
            <a:r>
              <a:rPr sz="2200" spc="-10" dirty="0">
                <a:latin typeface="Calibri"/>
                <a:cs typeface="Calibri"/>
              </a:rPr>
              <a:t>The</a:t>
            </a:r>
            <a:r>
              <a:rPr sz="2200" spc="180" dirty="0">
                <a:latin typeface="Calibri"/>
                <a:cs typeface="Calibri"/>
              </a:rPr>
              <a:t> </a:t>
            </a:r>
            <a:r>
              <a:rPr sz="2200" spc="-15" dirty="0">
                <a:latin typeface="Calibri"/>
                <a:cs typeface="Calibri"/>
              </a:rPr>
              <a:t>first</a:t>
            </a:r>
            <a:r>
              <a:rPr sz="2200" spc="165" dirty="0">
                <a:latin typeface="Calibri"/>
                <a:cs typeface="Calibri"/>
              </a:rPr>
              <a:t> </a:t>
            </a:r>
            <a:r>
              <a:rPr sz="2200" spc="-5" dirty="0">
                <a:latin typeface="Calibri"/>
                <a:cs typeface="Calibri"/>
              </a:rPr>
              <a:t>is</a:t>
            </a:r>
            <a:r>
              <a:rPr sz="2200" spc="170" dirty="0">
                <a:latin typeface="Calibri"/>
                <a:cs typeface="Calibri"/>
              </a:rPr>
              <a:t> </a:t>
            </a:r>
            <a:r>
              <a:rPr sz="2200" spc="-10" dirty="0">
                <a:latin typeface="Calibri"/>
                <a:cs typeface="Calibri"/>
              </a:rPr>
              <a:t>due</a:t>
            </a:r>
            <a:r>
              <a:rPr sz="2200" spc="170" dirty="0">
                <a:latin typeface="Calibri"/>
                <a:cs typeface="Calibri"/>
              </a:rPr>
              <a:t> </a:t>
            </a:r>
            <a:r>
              <a:rPr sz="2200" spc="-20" dirty="0">
                <a:latin typeface="Calibri"/>
                <a:cs typeface="Calibri"/>
              </a:rPr>
              <a:t>to</a:t>
            </a:r>
            <a:r>
              <a:rPr sz="2200" spc="185" dirty="0">
                <a:latin typeface="Calibri"/>
                <a:cs typeface="Calibri"/>
              </a:rPr>
              <a:t> </a:t>
            </a:r>
            <a:r>
              <a:rPr sz="2200" spc="-10" dirty="0">
                <a:latin typeface="Calibri"/>
                <a:cs typeface="Calibri"/>
              </a:rPr>
              <a:t>Slight</a:t>
            </a:r>
            <a:r>
              <a:rPr sz="2200" spc="180" dirty="0">
                <a:latin typeface="Calibri"/>
                <a:cs typeface="Calibri"/>
              </a:rPr>
              <a:t> </a:t>
            </a:r>
            <a:r>
              <a:rPr sz="2200" spc="-10" dirty="0">
                <a:latin typeface="Calibri"/>
                <a:cs typeface="Calibri"/>
              </a:rPr>
              <a:t>fluctuation</a:t>
            </a:r>
            <a:r>
              <a:rPr sz="2200" spc="170" dirty="0">
                <a:latin typeface="Calibri"/>
                <a:cs typeface="Calibri"/>
              </a:rPr>
              <a:t> </a:t>
            </a:r>
            <a:r>
              <a:rPr sz="2200" spc="-5" dirty="0">
                <a:latin typeface="Calibri"/>
                <a:cs typeface="Calibri"/>
              </a:rPr>
              <a:t>in</a:t>
            </a:r>
            <a:r>
              <a:rPr sz="2200" spc="170" dirty="0">
                <a:latin typeface="Calibri"/>
                <a:cs typeface="Calibri"/>
              </a:rPr>
              <a:t> </a:t>
            </a:r>
            <a:r>
              <a:rPr sz="2200" spc="-5" dirty="0">
                <a:latin typeface="Calibri"/>
                <a:cs typeface="Calibri"/>
              </a:rPr>
              <a:t>mixing</a:t>
            </a:r>
            <a:r>
              <a:rPr sz="2200" spc="160" dirty="0">
                <a:latin typeface="Calibri"/>
                <a:cs typeface="Calibri"/>
              </a:rPr>
              <a:t> </a:t>
            </a:r>
            <a:r>
              <a:rPr sz="2200" dirty="0">
                <a:latin typeface="Calibri"/>
                <a:cs typeface="Calibri"/>
              </a:rPr>
              <a:t>of</a:t>
            </a:r>
            <a:r>
              <a:rPr sz="2200" spc="165" dirty="0">
                <a:latin typeface="Calibri"/>
                <a:cs typeface="Calibri"/>
              </a:rPr>
              <a:t> </a:t>
            </a:r>
            <a:r>
              <a:rPr sz="2200" spc="-10" dirty="0">
                <a:latin typeface="Calibri"/>
                <a:cs typeface="Calibri"/>
              </a:rPr>
              <a:t>ingredients.</a:t>
            </a:r>
            <a:r>
              <a:rPr sz="2200" spc="165" dirty="0">
                <a:latin typeface="Calibri"/>
                <a:cs typeface="Calibri"/>
              </a:rPr>
              <a:t> </a:t>
            </a:r>
            <a:r>
              <a:rPr sz="2200" spc="-5" dirty="0">
                <a:latin typeface="Calibri"/>
                <a:cs typeface="Calibri"/>
              </a:rPr>
              <a:t>The</a:t>
            </a:r>
            <a:r>
              <a:rPr sz="2200" spc="185" dirty="0">
                <a:latin typeface="Calibri"/>
                <a:cs typeface="Calibri"/>
              </a:rPr>
              <a:t> </a:t>
            </a:r>
            <a:r>
              <a:rPr sz="2200" spc="-5" dirty="0">
                <a:latin typeface="Calibri"/>
                <a:cs typeface="Calibri"/>
              </a:rPr>
              <a:t>Random</a:t>
            </a:r>
            <a:endParaRPr sz="2200">
              <a:latin typeface="Calibri"/>
              <a:cs typeface="Calibri"/>
            </a:endParaRPr>
          </a:p>
          <a:p>
            <a:pPr marL="12700" algn="just">
              <a:lnSpc>
                <a:spcPct val="100000"/>
              </a:lnSpc>
              <a:spcBef>
                <a:spcPts val="5"/>
              </a:spcBef>
            </a:pPr>
            <a:r>
              <a:rPr sz="2200" spc="-10" dirty="0">
                <a:latin typeface="Calibri"/>
                <a:cs typeface="Calibri"/>
              </a:rPr>
              <a:t>changes</a:t>
            </a:r>
            <a:r>
              <a:rPr sz="2200" spc="-5" dirty="0">
                <a:latin typeface="Calibri"/>
                <a:cs typeface="Calibri"/>
              </a:rPr>
              <a:t> </a:t>
            </a:r>
            <a:r>
              <a:rPr sz="2200" spc="-10" dirty="0">
                <a:latin typeface="Calibri"/>
                <a:cs typeface="Calibri"/>
              </a:rPr>
              <a:t>because</a:t>
            </a:r>
            <a:r>
              <a:rPr sz="2200" spc="25" dirty="0">
                <a:latin typeface="Calibri"/>
                <a:cs typeface="Calibri"/>
              </a:rPr>
              <a:t> </a:t>
            </a:r>
            <a:r>
              <a:rPr sz="2200" spc="-5" dirty="0">
                <a:latin typeface="Calibri"/>
                <a:cs typeface="Calibri"/>
              </a:rPr>
              <a:t>of</a:t>
            </a:r>
            <a:r>
              <a:rPr sz="2200" spc="5" dirty="0">
                <a:latin typeface="Calibri"/>
                <a:cs typeface="Calibri"/>
              </a:rPr>
              <a:t> </a:t>
            </a:r>
            <a:r>
              <a:rPr sz="2200" spc="-5" dirty="0">
                <a:latin typeface="Calibri"/>
                <a:cs typeface="Calibri"/>
              </a:rPr>
              <a:t>this</a:t>
            </a:r>
            <a:r>
              <a:rPr sz="2200" dirty="0">
                <a:latin typeface="Calibri"/>
                <a:cs typeface="Calibri"/>
              </a:rPr>
              <a:t> </a:t>
            </a:r>
            <a:r>
              <a:rPr sz="2200" spc="-10" dirty="0">
                <a:latin typeface="Calibri"/>
                <a:cs typeface="Calibri"/>
              </a:rPr>
              <a:t>are </a:t>
            </a:r>
            <a:r>
              <a:rPr sz="2200" spc="-5" dirty="0">
                <a:latin typeface="Calibri"/>
                <a:cs typeface="Calibri"/>
              </a:rPr>
              <a:t>impossible</a:t>
            </a:r>
            <a:r>
              <a:rPr sz="2200" spc="10" dirty="0">
                <a:latin typeface="Calibri"/>
                <a:cs typeface="Calibri"/>
              </a:rPr>
              <a:t> </a:t>
            </a:r>
            <a:r>
              <a:rPr sz="2200" spc="-20" dirty="0">
                <a:latin typeface="Calibri"/>
                <a:cs typeface="Calibri"/>
              </a:rPr>
              <a:t>to</a:t>
            </a:r>
            <a:r>
              <a:rPr sz="2200" spc="10" dirty="0">
                <a:latin typeface="Calibri"/>
                <a:cs typeface="Calibri"/>
              </a:rPr>
              <a:t> </a:t>
            </a:r>
            <a:r>
              <a:rPr sz="2200" spc="-10" dirty="0">
                <a:latin typeface="Calibri"/>
                <a:cs typeface="Calibri"/>
              </a:rPr>
              <a:t>eliminate</a:t>
            </a:r>
            <a:r>
              <a:rPr sz="2200" spc="15" dirty="0">
                <a:latin typeface="Calibri"/>
                <a:cs typeface="Calibri"/>
              </a:rPr>
              <a:t> </a:t>
            </a:r>
            <a:r>
              <a:rPr sz="2200" spc="-25" dirty="0">
                <a:latin typeface="Calibri"/>
                <a:cs typeface="Calibri"/>
              </a:rPr>
              <a:t>completely.</a:t>
            </a:r>
            <a:endParaRPr sz="2200">
              <a:latin typeface="Calibri"/>
              <a:cs typeface="Calibri"/>
            </a:endParaRPr>
          </a:p>
          <a:p>
            <a:pPr>
              <a:lnSpc>
                <a:spcPct val="100000"/>
              </a:lnSpc>
            </a:pPr>
            <a:endParaRPr sz="2200">
              <a:latin typeface="Calibri"/>
              <a:cs typeface="Calibri"/>
            </a:endParaRPr>
          </a:p>
          <a:p>
            <a:pPr>
              <a:lnSpc>
                <a:spcPct val="100000"/>
              </a:lnSpc>
              <a:spcBef>
                <a:spcPts val="35"/>
              </a:spcBef>
            </a:pPr>
            <a:endParaRPr sz="1900">
              <a:latin typeface="Calibri"/>
              <a:cs typeface="Calibri"/>
            </a:endParaRPr>
          </a:p>
          <a:p>
            <a:pPr marL="12700" marR="5080" algn="just">
              <a:lnSpc>
                <a:spcPct val="100000"/>
              </a:lnSpc>
              <a:buSzPct val="95454"/>
              <a:buFont typeface="Arial MT"/>
              <a:buChar char="•"/>
              <a:tabLst>
                <a:tab pos="111760" algn="l"/>
              </a:tabLst>
            </a:pPr>
            <a:r>
              <a:rPr sz="2200" spc="-10" dirty="0">
                <a:latin typeface="Calibri"/>
                <a:cs typeface="Calibri"/>
              </a:rPr>
              <a:t>The </a:t>
            </a:r>
            <a:r>
              <a:rPr sz="2200" spc="-5" dirty="0">
                <a:latin typeface="Calibri"/>
                <a:cs typeface="Calibri"/>
              </a:rPr>
              <a:t>other </a:t>
            </a:r>
            <a:r>
              <a:rPr sz="2200" spc="-10" dirty="0">
                <a:latin typeface="Calibri"/>
                <a:cs typeface="Calibri"/>
              </a:rPr>
              <a:t>cause </a:t>
            </a:r>
            <a:r>
              <a:rPr sz="2200" spc="-5" dirty="0">
                <a:latin typeface="Calibri"/>
                <a:cs typeface="Calibri"/>
              </a:rPr>
              <a:t>is </a:t>
            </a:r>
            <a:r>
              <a:rPr sz="2200" spc="-10" dirty="0">
                <a:latin typeface="Calibri"/>
                <a:cs typeface="Calibri"/>
              </a:rPr>
              <a:t>slight change </a:t>
            </a:r>
            <a:r>
              <a:rPr sz="2200" spc="-5" dirty="0">
                <a:latin typeface="Calibri"/>
                <a:cs typeface="Calibri"/>
              </a:rPr>
              <a:t>in density as the </a:t>
            </a:r>
            <a:r>
              <a:rPr sz="2200" spc="-10" dirty="0">
                <a:latin typeface="Calibri"/>
                <a:cs typeface="Calibri"/>
              </a:rPr>
              <a:t>silica cools </a:t>
            </a:r>
            <a:r>
              <a:rPr sz="2200" spc="-5" dirty="0">
                <a:latin typeface="Calibri"/>
                <a:cs typeface="Calibri"/>
              </a:rPr>
              <a:t>and solidifies. </a:t>
            </a:r>
            <a:r>
              <a:rPr sz="2200" dirty="0">
                <a:latin typeface="Calibri"/>
                <a:cs typeface="Calibri"/>
              </a:rPr>
              <a:t> </a:t>
            </a:r>
            <a:r>
              <a:rPr sz="2200" spc="-5" dirty="0">
                <a:latin typeface="Calibri"/>
                <a:cs typeface="Calibri"/>
              </a:rPr>
              <a:t>When </a:t>
            </a:r>
            <a:r>
              <a:rPr sz="2200" spc="-10" dirty="0">
                <a:latin typeface="Calibri"/>
                <a:cs typeface="Calibri"/>
              </a:rPr>
              <a:t>light </a:t>
            </a:r>
            <a:r>
              <a:rPr sz="2200" spc="-25" dirty="0">
                <a:latin typeface="Calibri"/>
                <a:cs typeface="Calibri"/>
              </a:rPr>
              <a:t>ray</a:t>
            </a:r>
            <a:r>
              <a:rPr sz="2200" spc="-20" dirty="0">
                <a:latin typeface="Calibri"/>
                <a:cs typeface="Calibri"/>
              </a:rPr>
              <a:t> strikes</a:t>
            </a:r>
            <a:r>
              <a:rPr sz="2200" spc="-15" dirty="0">
                <a:latin typeface="Calibri"/>
                <a:cs typeface="Calibri"/>
              </a:rPr>
              <a:t> </a:t>
            </a:r>
            <a:r>
              <a:rPr sz="2200" spc="-5" dirty="0">
                <a:latin typeface="Calibri"/>
                <a:cs typeface="Calibri"/>
              </a:rPr>
              <a:t>such </a:t>
            </a:r>
            <a:r>
              <a:rPr sz="2200" spc="-15" dirty="0">
                <a:latin typeface="Calibri"/>
                <a:cs typeface="Calibri"/>
              </a:rPr>
              <a:t>zones</a:t>
            </a:r>
            <a:r>
              <a:rPr sz="2200" spc="-10" dirty="0">
                <a:latin typeface="Calibri"/>
                <a:cs typeface="Calibri"/>
              </a:rPr>
              <a:t> </a:t>
            </a:r>
            <a:r>
              <a:rPr sz="2200" spc="-5" dirty="0">
                <a:latin typeface="Calibri"/>
                <a:cs typeface="Calibri"/>
              </a:rPr>
              <a:t>it </a:t>
            </a:r>
            <a:r>
              <a:rPr sz="2200" spc="-10" dirty="0">
                <a:latin typeface="Calibri"/>
                <a:cs typeface="Calibri"/>
              </a:rPr>
              <a:t>gets </a:t>
            </a:r>
            <a:r>
              <a:rPr sz="2200" spc="-20" dirty="0">
                <a:latin typeface="Calibri"/>
                <a:cs typeface="Calibri"/>
              </a:rPr>
              <a:t>scattered </a:t>
            </a:r>
            <a:r>
              <a:rPr sz="2200" spc="-5" dirty="0">
                <a:latin typeface="Calibri"/>
                <a:cs typeface="Calibri"/>
              </a:rPr>
              <a:t>in all </a:t>
            </a:r>
            <a:r>
              <a:rPr sz="2200" spc="-10" dirty="0">
                <a:latin typeface="Calibri"/>
                <a:cs typeface="Calibri"/>
              </a:rPr>
              <a:t>directions. The </a:t>
            </a:r>
            <a:r>
              <a:rPr sz="2200" spc="-5" dirty="0">
                <a:latin typeface="Calibri"/>
                <a:cs typeface="Calibri"/>
              </a:rPr>
              <a:t> </a:t>
            </a:r>
            <a:r>
              <a:rPr sz="2200" spc="-10" dirty="0">
                <a:latin typeface="Calibri"/>
                <a:cs typeface="Calibri"/>
              </a:rPr>
              <a:t>amount </a:t>
            </a:r>
            <a:r>
              <a:rPr sz="2200" spc="5" dirty="0">
                <a:latin typeface="Calibri"/>
                <a:cs typeface="Calibri"/>
              </a:rPr>
              <a:t>of </a:t>
            </a:r>
            <a:r>
              <a:rPr sz="2200" spc="-15" dirty="0">
                <a:latin typeface="Calibri"/>
                <a:cs typeface="Calibri"/>
              </a:rPr>
              <a:t>scatter </a:t>
            </a:r>
            <a:r>
              <a:rPr sz="2200" spc="-5" dirty="0">
                <a:latin typeface="Calibri"/>
                <a:cs typeface="Calibri"/>
              </a:rPr>
              <a:t>depends </a:t>
            </a:r>
            <a:r>
              <a:rPr sz="2200" dirty="0">
                <a:latin typeface="Calibri"/>
                <a:cs typeface="Calibri"/>
              </a:rPr>
              <a:t>on </a:t>
            </a:r>
            <a:r>
              <a:rPr sz="2200" spc="-5" dirty="0">
                <a:latin typeface="Calibri"/>
                <a:cs typeface="Calibri"/>
              </a:rPr>
              <a:t>the </a:t>
            </a:r>
            <a:r>
              <a:rPr sz="2200" spc="-15" dirty="0">
                <a:latin typeface="Calibri"/>
                <a:cs typeface="Calibri"/>
              </a:rPr>
              <a:t>size </a:t>
            </a:r>
            <a:r>
              <a:rPr sz="2200" dirty="0">
                <a:latin typeface="Calibri"/>
                <a:cs typeface="Calibri"/>
              </a:rPr>
              <a:t>of </a:t>
            </a:r>
            <a:r>
              <a:rPr sz="2200" spc="-5" dirty="0">
                <a:latin typeface="Calibri"/>
                <a:cs typeface="Calibri"/>
              </a:rPr>
              <a:t>the </a:t>
            </a:r>
            <a:r>
              <a:rPr sz="2200" spc="-10" dirty="0">
                <a:latin typeface="Calibri"/>
                <a:cs typeface="Calibri"/>
              </a:rPr>
              <a:t>discontinuity compared </a:t>
            </a:r>
            <a:r>
              <a:rPr sz="2200" spc="-5" dirty="0">
                <a:latin typeface="Calibri"/>
                <a:cs typeface="Calibri"/>
              </a:rPr>
              <a:t>with </a:t>
            </a:r>
            <a:r>
              <a:rPr sz="2200" dirty="0">
                <a:latin typeface="Calibri"/>
                <a:cs typeface="Calibri"/>
              </a:rPr>
              <a:t> </a:t>
            </a:r>
            <a:r>
              <a:rPr sz="2200" spc="-5" dirty="0">
                <a:latin typeface="Calibri"/>
                <a:cs typeface="Calibri"/>
              </a:rPr>
              <a:t>the </a:t>
            </a:r>
            <a:r>
              <a:rPr sz="2200" spc="-15" dirty="0">
                <a:latin typeface="Calibri"/>
                <a:cs typeface="Calibri"/>
              </a:rPr>
              <a:t>wavelength </a:t>
            </a:r>
            <a:r>
              <a:rPr sz="2200" dirty="0">
                <a:latin typeface="Calibri"/>
                <a:cs typeface="Calibri"/>
              </a:rPr>
              <a:t>of </a:t>
            </a:r>
            <a:r>
              <a:rPr sz="2200" spc="-5" dirty="0">
                <a:latin typeface="Calibri"/>
                <a:cs typeface="Calibri"/>
              </a:rPr>
              <a:t>the </a:t>
            </a:r>
            <a:r>
              <a:rPr sz="2200" spc="-10" dirty="0">
                <a:latin typeface="Calibri"/>
                <a:cs typeface="Calibri"/>
              </a:rPr>
              <a:t>light </a:t>
            </a:r>
            <a:r>
              <a:rPr sz="2200" dirty="0">
                <a:latin typeface="Calibri"/>
                <a:cs typeface="Calibri"/>
              </a:rPr>
              <a:t>so </a:t>
            </a:r>
            <a:r>
              <a:rPr sz="2200" spc="-5" dirty="0">
                <a:latin typeface="Calibri"/>
                <a:cs typeface="Calibri"/>
              </a:rPr>
              <a:t>the </a:t>
            </a:r>
            <a:r>
              <a:rPr sz="2200" spc="-10" dirty="0">
                <a:latin typeface="Calibri"/>
                <a:cs typeface="Calibri"/>
              </a:rPr>
              <a:t>shortest </a:t>
            </a:r>
            <a:r>
              <a:rPr sz="2200" spc="-15" dirty="0">
                <a:latin typeface="Calibri"/>
                <a:cs typeface="Calibri"/>
              </a:rPr>
              <a:t>wavelength </a:t>
            </a:r>
            <a:r>
              <a:rPr sz="2200" spc="-10" dirty="0">
                <a:latin typeface="Calibri"/>
                <a:cs typeface="Calibri"/>
              </a:rPr>
              <a:t>(highest frequency) </a:t>
            </a:r>
            <a:r>
              <a:rPr sz="2200" spc="-5" dirty="0">
                <a:latin typeface="Calibri"/>
                <a:cs typeface="Calibri"/>
              </a:rPr>
              <a:t> </a:t>
            </a:r>
            <a:r>
              <a:rPr sz="2200" spc="-20" dirty="0">
                <a:latin typeface="Calibri"/>
                <a:cs typeface="Calibri"/>
              </a:rPr>
              <a:t>suffers</a:t>
            </a:r>
            <a:r>
              <a:rPr sz="2200" spc="-15" dirty="0">
                <a:latin typeface="Calibri"/>
                <a:cs typeface="Calibri"/>
              </a:rPr>
              <a:t> </a:t>
            </a:r>
            <a:r>
              <a:rPr sz="2200" spc="-10" dirty="0">
                <a:latin typeface="Calibri"/>
                <a:cs typeface="Calibri"/>
              </a:rPr>
              <a:t>most</a:t>
            </a:r>
            <a:r>
              <a:rPr sz="2200" spc="-5" dirty="0">
                <a:latin typeface="Calibri"/>
                <a:cs typeface="Calibri"/>
              </a:rPr>
              <a:t> </a:t>
            </a:r>
            <a:r>
              <a:rPr sz="2200" spc="-15" dirty="0">
                <a:latin typeface="Calibri"/>
                <a:cs typeface="Calibri"/>
              </a:rPr>
              <a:t>scattering.</a:t>
            </a:r>
            <a:r>
              <a:rPr sz="2200" spc="-10" dirty="0">
                <a:latin typeface="Calibri"/>
                <a:cs typeface="Calibri"/>
              </a:rPr>
              <a:t> Fig.</a:t>
            </a:r>
            <a:r>
              <a:rPr sz="2200" spc="-5" dirty="0">
                <a:latin typeface="Calibri"/>
                <a:cs typeface="Calibri"/>
              </a:rPr>
              <a:t> </a:t>
            </a:r>
            <a:r>
              <a:rPr sz="2200" spc="-10" dirty="0">
                <a:latin typeface="Calibri"/>
                <a:cs typeface="Calibri"/>
              </a:rPr>
              <a:t>shows</a:t>
            </a:r>
            <a:r>
              <a:rPr sz="2200" spc="-5" dirty="0">
                <a:latin typeface="Calibri"/>
                <a:cs typeface="Calibri"/>
              </a:rPr>
              <a:t> </a:t>
            </a:r>
            <a:r>
              <a:rPr sz="2200" spc="-10" dirty="0">
                <a:latin typeface="Calibri"/>
                <a:cs typeface="Calibri"/>
              </a:rPr>
              <a:t>graphically</a:t>
            </a:r>
            <a:r>
              <a:rPr sz="2200" spc="-5" dirty="0">
                <a:latin typeface="Calibri"/>
                <a:cs typeface="Calibri"/>
              </a:rPr>
              <a:t> the</a:t>
            </a:r>
            <a:r>
              <a:rPr sz="2200" dirty="0">
                <a:latin typeface="Calibri"/>
                <a:cs typeface="Calibri"/>
              </a:rPr>
              <a:t> </a:t>
            </a:r>
            <a:r>
              <a:rPr sz="2200" spc="-10" dirty="0">
                <a:latin typeface="Calibri"/>
                <a:cs typeface="Calibri"/>
              </a:rPr>
              <a:t>relationship</a:t>
            </a:r>
            <a:r>
              <a:rPr sz="2200" spc="-5" dirty="0">
                <a:latin typeface="Calibri"/>
                <a:cs typeface="Calibri"/>
              </a:rPr>
              <a:t> </a:t>
            </a:r>
            <a:r>
              <a:rPr sz="2200" spc="-10" dirty="0">
                <a:latin typeface="Calibri"/>
                <a:cs typeface="Calibri"/>
              </a:rPr>
              <a:t>between </a:t>
            </a:r>
            <a:r>
              <a:rPr sz="2200" spc="-5" dirty="0">
                <a:latin typeface="Calibri"/>
                <a:cs typeface="Calibri"/>
              </a:rPr>
              <a:t> </a:t>
            </a:r>
            <a:r>
              <a:rPr sz="2200" spc="-15" dirty="0">
                <a:latin typeface="Calibri"/>
                <a:cs typeface="Calibri"/>
              </a:rPr>
              <a:t>wavelength</a:t>
            </a:r>
            <a:r>
              <a:rPr sz="2200" spc="-5" dirty="0">
                <a:latin typeface="Calibri"/>
                <a:cs typeface="Calibri"/>
              </a:rPr>
              <a:t> and</a:t>
            </a:r>
            <a:r>
              <a:rPr sz="2200" spc="-20" dirty="0">
                <a:latin typeface="Calibri"/>
                <a:cs typeface="Calibri"/>
              </a:rPr>
              <a:t> </a:t>
            </a:r>
            <a:r>
              <a:rPr sz="2200" spc="-10" dirty="0">
                <a:latin typeface="Calibri"/>
                <a:cs typeface="Calibri"/>
              </a:rPr>
              <a:t>Rayleigh</a:t>
            </a:r>
            <a:r>
              <a:rPr sz="2200" spc="15" dirty="0">
                <a:latin typeface="Calibri"/>
                <a:cs typeface="Calibri"/>
              </a:rPr>
              <a:t> </a:t>
            </a:r>
            <a:r>
              <a:rPr sz="2200" spc="-15" dirty="0">
                <a:latin typeface="Calibri"/>
                <a:cs typeface="Calibri"/>
              </a:rPr>
              <a:t>scattering</a:t>
            </a:r>
            <a:r>
              <a:rPr sz="2200" spc="15" dirty="0">
                <a:latin typeface="Calibri"/>
                <a:cs typeface="Calibri"/>
              </a:rPr>
              <a:t> </a:t>
            </a:r>
            <a:r>
              <a:rPr sz="2200" dirty="0">
                <a:latin typeface="Calibri"/>
                <a:cs typeface="Calibri"/>
              </a:rPr>
              <a:t>loss.</a:t>
            </a:r>
            <a:endParaRPr sz="22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34545" y="273297"/>
            <a:ext cx="5104454" cy="2713477"/>
          </a:xfrm>
          <a:prstGeom prst="rect">
            <a:avLst/>
          </a:prstGeom>
        </p:spPr>
      </p:pic>
      <p:sp>
        <p:nvSpPr>
          <p:cNvPr id="3" name="object 3"/>
          <p:cNvSpPr txBox="1">
            <a:spLocks noGrp="1"/>
          </p:cNvSpPr>
          <p:nvPr>
            <p:ph type="title"/>
          </p:nvPr>
        </p:nvSpPr>
        <p:spPr>
          <a:xfrm>
            <a:off x="307340" y="3141344"/>
            <a:ext cx="6022340" cy="360680"/>
          </a:xfrm>
          <a:prstGeom prst="rect">
            <a:avLst/>
          </a:prstGeom>
        </p:spPr>
        <p:txBody>
          <a:bodyPr vert="horz" wrap="square" lIns="0" tIns="12065" rIns="0" bIns="0" rtlCol="0">
            <a:spAutoFit/>
          </a:bodyPr>
          <a:lstStyle/>
          <a:p>
            <a:pPr marL="12700">
              <a:lnSpc>
                <a:spcPct val="100000"/>
              </a:lnSpc>
              <a:spcBef>
                <a:spcPts val="95"/>
              </a:spcBef>
            </a:pPr>
            <a:r>
              <a:rPr sz="2200" spc="-15" dirty="0">
                <a:latin typeface="Calibri"/>
                <a:cs typeface="Calibri"/>
              </a:rPr>
              <a:t>Scattering</a:t>
            </a:r>
            <a:r>
              <a:rPr sz="2200" spc="10" dirty="0">
                <a:latin typeface="Calibri"/>
                <a:cs typeface="Calibri"/>
              </a:rPr>
              <a:t> </a:t>
            </a:r>
            <a:r>
              <a:rPr sz="2200" spc="-5" dirty="0">
                <a:latin typeface="Calibri"/>
                <a:cs typeface="Calibri"/>
              </a:rPr>
              <a:t>loss </a:t>
            </a:r>
            <a:r>
              <a:rPr sz="2200" spc="-20" dirty="0">
                <a:latin typeface="Calibri"/>
                <a:cs typeface="Calibri"/>
              </a:rPr>
              <a:t>for</a:t>
            </a:r>
            <a:r>
              <a:rPr sz="2200" spc="5" dirty="0">
                <a:latin typeface="Calibri"/>
                <a:cs typeface="Calibri"/>
              </a:rPr>
              <a:t> </a:t>
            </a:r>
            <a:r>
              <a:rPr sz="2200" spc="-10" dirty="0">
                <a:latin typeface="Calibri"/>
                <a:cs typeface="Calibri"/>
              </a:rPr>
              <a:t>single</a:t>
            </a:r>
            <a:r>
              <a:rPr sz="2200" spc="-5" dirty="0">
                <a:latin typeface="Calibri"/>
                <a:cs typeface="Calibri"/>
              </a:rPr>
              <a:t> </a:t>
            </a:r>
            <a:r>
              <a:rPr sz="2200" spc="-10" dirty="0">
                <a:latin typeface="Calibri"/>
                <a:cs typeface="Calibri"/>
              </a:rPr>
              <a:t>component</a:t>
            </a:r>
            <a:r>
              <a:rPr sz="2200" spc="30" dirty="0">
                <a:latin typeface="Calibri"/>
                <a:cs typeface="Calibri"/>
              </a:rPr>
              <a:t> </a:t>
            </a:r>
            <a:r>
              <a:rPr sz="2200" spc="-5" dirty="0">
                <a:latin typeface="Calibri"/>
                <a:cs typeface="Calibri"/>
              </a:rPr>
              <a:t>glass</a:t>
            </a:r>
            <a:r>
              <a:rPr sz="2200" spc="5" dirty="0">
                <a:latin typeface="Calibri"/>
                <a:cs typeface="Calibri"/>
              </a:rPr>
              <a:t> </a:t>
            </a:r>
            <a:r>
              <a:rPr sz="2200" spc="-5" dirty="0">
                <a:latin typeface="Calibri"/>
                <a:cs typeface="Calibri"/>
              </a:rPr>
              <a:t>is</a:t>
            </a:r>
            <a:r>
              <a:rPr sz="2200" spc="5" dirty="0">
                <a:latin typeface="Calibri"/>
                <a:cs typeface="Calibri"/>
              </a:rPr>
              <a:t> </a:t>
            </a:r>
            <a:r>
              <a:rPr sz="2200" spc="-10" dirty="0">
                <a:latin typeface="Calibri"/>
                <a:cs typeface="Calibri"/>
              </a:rPr>
              <a:t>given</a:t>
            </a:r>
            <a:r>
              <a:rPr sz="2200" dirty="0">
                <a:latin typeface="Calibri"/>
                <a:cs typeface="Calibri"/>
              </a:rPr>
              <a:t> </a:t>
            </a:r>
            <a:r>
              <a:rPr sz="2200" spc="-60" dirty="0">
                <a:latin typeface="Calibri"/>
                <a:cs typeface="Calibri"/>
              </a:rPr>
              <a:t>by,</a:t>
            </a:r>
            <a:endParaRPr sz="2200">
              <a:latin typeface="Calibri"/>
              <a:cs typeface="Calibri"/>
            </a:endParaRPr>
          </a:p>
        </p:txBody>
      </p:sp>
      <p:sp>
        <p:nvSpPr>
          <p:cNvPr id="4" name="object 4"/>
          <p:cNvSpPr txBox="1"/>
          <p:nvPr/>
        </p:nvSpPr>
        <p:spPr>
          <a:xfrm>
            <a:off x="294640" y="4482846"/>
            <a:ext cx="8385175" cy="2037080"/>
          </a:xfrm>
          <a:prstGeom prst="rect">
            <a:avLst/>
          </a:prstGeom>
        </p:spPr>
        <p:txBody>
          <a:bodyPr vert="horz" wrap="square" lIns="0" tIns="12065" rIns="0" bIns="0" rtlCol="0">
            <a:spAutoFit/>
          </a:bodyPr>
          <a:lstStyle/>
          <a:p>
            <a:pPr marL="25400">
              <a:lnSpc>
                <a:spcPct val="100000"/>
              </a:lnSpc>
              <a:spcBef>
                <a:spcPts val="95"/>
              </a:spcBef>
            </a:pPr>
            <a:r>
              <a:rPr sz="2200" spc="-10" dirty="0">
                <a:latin typeface="Calibri"/>
                <a:cs typeface="Calibri"/>
              </a:rPr>
              <a:t>Where,</a:t>
            </a:r>
            <a:endParaRPr sz="2200">
              <a:latin typeface="Calibri"/>
              <a:cs typeface="Calibri"/>
            </a:endParaRPr>
          </a:p>
          <a:p>
            <a:pPr marL="939800">
              <a:lnSpc>
                <a:spcPct val="100000"/>
              </a:lnSpc>
            </a:pPr>
            <a:r>
              <a:rPr sz="2200" spc="-5" dirty="0">
                <a:latin typeface="Calibri"/>
                <a:cs typeface="Calibri"/>
              </a:rPr>
              <a:t>n</a:t>
            </a:r>
            <a:r>
              <a:rPr sz="2200" spc="-40" dirty="0">
                <a:latin typeface="Calibri"/>
                <a:cs typeface="Calibri"/>
              </a:rPr>
              <a:t> </a:t>
            </a:r>
            <a:r>
              <a:rPr sz="2200" spc="-5" dirty="0">
                <a:latin typeface="Calibri"/>
                <a:cs typeface="Calibri"/>
              </a:rPr>
              <a:t>= </a:t>
            </a:r>
            <a:r>
              <a:rPr sz="2200" spc="-20" dirty="0">
                <a:latin typeface="Calibri"/>
                <a:cs typeface="Calibri"/>
              </a:rPr>
              <a:t>Refractive</a:t>
            </a:r>
            <a:r>
              <a:rPr sz="2200" spc="5" dirty="0">
                <a:latin typeface="Calibri"/>
                <a:cs typeface="Calibri"/>
              </a:rPr>
              <a:t> </a:t>
            </a:r>
            <a:r>
              <a:rPr sz="2200" spc="-10" dirty="0">
                <a:latin typeface="Calibri"/>
                <a:cs typeface="Calibri"/>
              </a:rPr>
              <a:t>index</a:t>
            </a:r>
            <a:endParaRPr sz="2200">
              <a:latin typeface="Calibri"/>
              <a:cs typeface="Calibri"/>
            </a:endParaRPr>
          </a:p>
          <a:p>
            <a:pPr marL="939800">
              <a:lnSpc>
                <a:spcPct val="100000"/>
              </a:lnSpc>
            </a:pPr>
            <a:r>
              <a:rPr sz="2200" spc="-5" dirty="0">
                <a:latin typeface="Calibri"/>
                <a:cs typeface="Calibri"/>
              </a:rPr>
              <a:t>k</a:t>
            </a:r>
            <a:r>
              <a:rPr sz="2200" spc="-20" dirty="0">
                <a:latin typeface="Calibri"/>
                <a:cs typeface="Calibri"/>
              </a:rPr>
              <a:t> </a:t>
            </a:r>
            <a:r>
              <a:rPr sz="2200" spc="-5" dirty="0">
                <a:latin typeface="Calibri"/>
                <a:cs typeface="Calibri"/>
              </a:rPr>
              <a:t>=</a:t>
            </a:r>
            <a:r>
              <a:rPr sz="2200" spc="-10" dirty="0">
                <a:latin typeface="Calibri"/>
                <a:cs typeface="Calibri"/>
              </a:rPr>
              <a:t> </a:t>
            </a:r>
            <a:r>
              <a:rPr sz="2200" spc="-5" dirty="0">
                <a:latin typeface="Calibri"/>
                <a:cs typeface="Calibri"/>
              </a:rPr>
              <a:t>Boltzmann's</a:t>
            </a:r>
            <a:r>
              <a:rPr sz="2200" spc="10" dirty="0">
                <a:latin typeface="Calibri"/>
                <a:cs typeface="Calibri"/>
              </a:rPr>
              <a:t> </a:t>
            </a:r>
            <a:r>
              <a:rPr sz="2200" spc="-20" dirty="0">
                <a:latin typeface="Calibri"/>
                <a:cs typeface="Calibri"/>
              </a:rPr>
              <a:t>constant</a:t>
            </a:r>
            <a:endParaRPr sz="2200">
              <a:latin typeface="Calibri"/>
              <a:cs typeface="Calibri"/>
            </a:endParaRPr>
          </a:p>
          <a:p>
            <a:pPr marL="939800">
              <a:lnSpc>
                <a:spcPct val="100000"/>
              </a:lnSpc>
            </a:pPr>
            <a:r>
              <a:rPr sz="2200" dirty="0">
                <a:latin typeface="Calibri"/>
                <a:cs typeface="Calibri"/>
              </a:rPr>
              <a:t>β</a:t>
            </a:r>
            <a:r>
              <a:rPr sz="2175" baseline="-21072" dirty="0">
                <a:latin typeface="Calibri"/>
                <a:cs typeface="Calibri"/>
              </a:rPr>
              <a:t>T</a:t>
            </a:r>
            <a:r>
              <a:rPr sz="2175" spc="247" baseline="-21072" dirty="0">
                <a:latin typeface="Calibri"/>
                <a:cs typeface="Calibri"/>
              </a:rPr>
              <a:t> </a:t>
            </a:r>
            <a:r>
              <a:rPr sz="2200" spc="-5" dirty="0">
                <a:latin typeface="Calibri"/>
                <a:cs typeface="Calibri"/>
              </a:rPr>
              <a:t>=</a:t>
            </a:r>
            <a:r>
              <a:rPr sz="2200" spc="-10" dirty="0">
                <a:latin typeface="Calibri"/>
                <a:cs typeface="Calibri"/>
              </a:rPr>
              <a:t> </a:t>
            </a:r>
            <a:r>
              <a:rPr sz="2200" spc="-5" dirty="0">
                <a:latin typeface="Calibri"/>
                <a:cs typeface="Calibri"/>
              </a:rPr>
              <a:t>Isothermal</a:t>
            </a:r>
            <a:r>
              <a:rPr sz="2200" spc="5" dirty="0">
                <a:latin typeface="Calibri"/>
                <a:cs typeface="Calibri"/>
              </a:rPr>
              <a:t> </a:t>
            </a:r>
            <a:r>
              <a:rPr sz="2200" spc="-10" dirty="0">
                <a:latin typeface="Calibri"/>
                <a:cs typeface="Calibri"/>
              </a:rPr>
              <a:t>compressibility</a:t>
            </a:r>
            <a:r>
              <a:rPr sz="2200" spc="5" dirty="0">
                <a:latin typeface="Calibri"/>
                <a:cs typeface="Calibri"/>
              </a:rPr>
              <a:t> </a:t>
            </a:r>
            <a:r>
              <a:rPr sz="2200" spc="-5" dirty="0">
                <a:latin typeface="Calibri"/>
                <a:cs typeface="Calibri"/>
              </a:rPr>
              <a:t>of</a:t>
            </a:r>
            <a:r>
              <a:rPr sz="2200" dirty="0">
                <a:latin typeface="Calibri"/>
                <a:cs typeface="Calibri"/>
              </a:rPr>
              <a:t> </a:t>
            </a:r>
            <a:r>
              <a:rPr sz="2200" spc="-10" dirty="0">
                <a:latin typeface="Calibri"/>
                <a:cs typeface="Calibri"/>
              </a:rPr>
              <a:t>material</a:t>
            </a:r>
            <a:endParaRPr sz="2200">
              <a:latin typeface="Calibri"/>
              <a:cs typeface="Calibri"/>
            </a:endParaRPr>
          </a:p>
          <a:p>
            <a:pPr marL="1854200" marR="43180" indent="-914400">
              <a:lnSpc>
                <a:spcPct val="100000"/>
              </a:lnSpc>
            </a:pPr>
            <a:r>
              <a:rPr sz="2200" spc="-5" dirty="0">
                <a:latin typeface="Calibri"/>
                <a:cs typeface="Calibri"/>
              </a:rPr>
              <a:t>T</a:t>
            </a:r>
            <a:r>
              <a:rPr sz="2175" spc="-7" baseline="-21072" dirty="0">
                <a:latin typeface="Calibri"/>
                <a:cs typeface="Calibri"/>
              </a:rPr>
              <a:t>f</a:t>
            </a:r>
            <a:r>
              <a:rPr sz="2175" spc="262" baseline="-21072" dirty="0">
                <a:latin typeface="Calibri"/>
                <a:cs typeface="Calibri"/>
              </a:rPr>
              <a:t> </a:t>
            </a:r>
            <a:r>
              <a:rPr sz="2200" spc="-5" dirty="0">
                <a:latin typeface="Calibri"/>
                <a:cs typeface="Calibri"/>
              </a:rPr>
              <a:t>= </a:t>
            </a:r>
            <a:r>
              <a:rPr sz="2200" spc="-30" dirty="0">
                <a:latin typeface="Calibri"/>
                <a:cs typeface="Calibri"/>
              </a:rPr>
              <a:t>Temperature</a:t>
            </a:r>
            <a:r>
              <a:rPr sz="2200" spc="30" dirty="0">
                <a:latin typeface="Calibri"/>
                <a:cs typeface="Calibri"/>
              </a:rPr>
              <a:t> </a:t>
            </a:r>
            <a:r>
              <a:rPr sz="2200" spc="-15" dirty="0">
                <a:latin typeface="Calibri"/>
                <a:cs typeface="Calibri"/>
              </a:rPr>
              <a:t>at</a:t>
            </a:r>
            <a:r>
              <a:rPr sz="2200" dirty="0">
                <a:latin typeface="Calibri"/>
                <a:cs typeface="Calibri"/>
              </a:rPr>
              <a:t> </a:t>
            </a:r>
            <a:r>
              <a:rPr sz="2200" spc="-5" dirty="0">
                <a:latin typeface="Calibri"/>
                <a:cs typeface="Calibri"/>
              </a:rPr>
              <a:t>which density</a:t>
            </a:r>
            <a:r>
              <a:rPr sz="2200" spc="10" dirty="0">
                <a:latin typeface="Calibri"/>
                <a:cs typeface="Calibri"/>
              </a:rPr>
              <a:t> </a:t>
            </a:r>
            <a:r>
              <a:rPr sz="2200" spc="-10" dirty="0">
                <a:latin typeface="Calibri"/>
                <a:cs typeface="Calibri"/>
              </a:rPr>
              <a:t>fluctuations</a:t>
            </a:r>
            <a:r>
              <a:rPr sz="2200" spc="10" dirty="0">
                <a:latin typeface="Calibri"/>
                <a:cs typeface="Calibri"/>
              </a:rPr>
              <a:t> </a:t>
            </a:r>
            <a:r>
              <a:rPr sz="2200" spc="-10" dirty="0">
                <a:latin typeface="Calibri"/>
                <a:cs typeface="Calibri"/>
              </a:rPr>
              <a:t>are</a:t>
            </a:r>
            <a:r>
              <a:rPr sz="2200" spc="5" dirty="0">
                <a:latin typeface="Calibri"/>
                <a:cs typeface="Calibri"/>
              </a:rPr>
              <a:t> </a:t>
            </a:r>
            <a:r>
              <a:rPr sz="2200" spc="-25" dirty="0">
                <a:latin typeface="Calibri"/>
                <a:cs typeface="Calibri"/>
              </a:rPr>
              <a:t>frozen</a:t>
            </a:r>
            <a:r>
              <a:rPr sz="2200" spc="5" dirty="0">
                <a:latin typeface="Calibri"/>
                <a:cs typeface="Calibri"/>
              </a:rPr>
              <a:t> </a:t>
            </a:r>
            <a:r>
              <a:rPr sz="2200" spc="-15" dirty="0">
                <a:latin typeface="Calibri"/>
                <a:cs typeface="Calibri"/>
              </a:rPr>
              <a:t>into</a:t>
            </a:r>
            <a:r>
              <a:rPr sz="2200" spc="5" dirty="0">
                <a:latin typeface="Calibri"/>
                <a:cs typeface="Calibri"/>
              </a:rPr>
              <a:t> </a:t>
            </a:r>
            <a:r>
              <a:rPr sz="2200" spc="-5" dirty="0">
                <a:latin typeface="Calibri"/>
                <a:cs typeface="Calibri"/>
              </a:rPr>
              <a:t>the </a:t>
            </a:r>
            <a:r>
              <a:rPr sz="2200" spc="-480" dirty="0">
                <a:latin typeface="Calibri"/>
                <a:cs typeface="Calibri"/>
              </a:rPr>
              <a:t> </a:t>
            </a:r>
            <a:r>
              <a:rPr sz="2200" spc="-5" dirty="0">
                <a:latin typeface="Calibri"/>
                <a:cs typeface="Calibri"/>
              </a:rPr>
              <a:t>glass</a:t>
            </a:r>
            <a:r>
              <a:rPr sz="2200" spc="-10" dirty="0">
                <a:latin typeface="Calibri"/>
                <a:cs typeface="Calibri"/>
              </a:rPr>
              <a:t> </a:t>
            </a:r>
            <a:r>
              <a:rPr sz="2200" spc="-5" dirty="0">
                <a:latin typeface="Calibri"/>
                <a:cs typeface="Calibri"/>
              </a:rPr>
              <a:t>as</a:t>
            </a:r>
            <a:r>
              <a:rPr sz="2200" dirty="0">
                <a:latin typeface="Calibri"/>
                <a:cs typeface="Calibri"/>
              </a:rPr>
              <a:t> </a:t>
            </a:r>
            <a:r>
              <a:rPr sz="2200" spc="-5" dirty="0">
                <a:latin typeface="Calibri"/>
                <a:cs typeface="Calibri"/>
              </a:rPr>
              <a:t>it solidifies</a:t>
            </a:r>
            <a:r>
              <a:rPr sz="2200" dirty="0">
                <a:latin typeface="Calibri"/>
                <a:cs typeface="Calibri"/>
              </a:rPr>
              <a:t> </a:t>
            </a:r>
            <a:r>
              <a:rPr sz="2200" spc="-10" dirty="0">
                <a:latin typeface="Calibri"/>
                <a:cs typeface="Calibri"/>
              </a:rPr>
              <a:t>(fictive</a:t>
            </a:r>
            <a:r>
              <a:rPr sz="2200" dirty="0">
                <a:latin typeface="Calibri"/>
                <a:cs typeface="Calibri"/>
              </a:rPr>
              <a:t> </a:t>
            </a:r>
            <a:r>
              <a:rPr sz="2200" spc="-15" dirty="0">
                <a:latin typeface="Calibri"/>
                <a:cs typeface="Calibri"/>
              </a:rPr>
              <a:t>temperature)</a:t>
            </a:r>
            <a:endParaRPr sz="2200">
              <a:latin typeface="Calibri"/>
              <a:cs typeface="Calibri"/>
            </a:endParaRPr>
          </a:p>
        </p:txBody>
      </p:sp>
      <p:pic>
        <p:nvPicPr>
          <p:cNvPr id="5" name="object 5"/>
          <p:cNvPicPr/>
          <p:nvPr/>
        </p:nvPicPr>
        <p:blipFill>
          <a:blip r:embed="rId3" cstate="print"/>
          <a:stretch>
            <a:fillRect/>
          </a:stretch>
        </p:blipFill>
        <p:spPr>
          <a:xfrm>
            <a:off x="2667000" y="3733800"/>
            <a:ext cx="4800492" cy="7879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321005"/>
            <a:ext cx="3340735" cy="360680"/>
          </a:xfrm>
          <a:prstGeom prst="rect">
            <a:avLst/>
          </a:prstGeom>
        </p:spPr>
        <p:txBody>
          <a:bodyPr vert="horz" wrap="square" lIns="0" tIns="12065" rIns="0" bIns="0" rtlCol="0">
            <a:spAutoFit/>
          </a:bodyPr>
          <a:lstStyle/>
          <a:p>
            <a:pPr marL="173990" indent="-161925">
              <a:lnSpc>
                <a:spcPct val="100000"/>
              </a:lnSpc>
              <a:spcBef>
                <a:spcPts val="95"/>
              </a:spcBef>
              <a:buFont typeface="Arial MT"/>
              <a:buChar char="•"/>
              <a:tabLst>
                <a:tab pos="174625" algn="l"/>
              </a:tabLst>
            </a:pPr>
            <a:r>
              <a:rPr sz="2200" spc="-5" dirty="0">
                <a:latin typeface="Calibri"/>
                <a:cs typeface="Calibri"/>
              </a:rPr>
              <a:t>Another</a:t>
            </a:r>
            <a:r>
              <a:rPr sz="2200" dirty="0">
                <a:latin typeface="Calibri"/>
                <a:cs typeface="Calibri"/>
              </a:rPr>
              <a:t> </a:t>
            </a:r>
            <a:r>
              <a:rPr sz="2200" spc="-20" dirty="0">
                <a:latin typeface="Calibri"/>
                <a:cs typeface="Calibri"/>
              </a:rPr>
              <a:t>form</a:t>
            </a:r>
            <a:r>
              <a:rPr sz="2200" spc="-5" dirty="0">
                <a:latin typeface="Calibri"/>
                <a:cs typeface="Calibri"/>
              </a:rPr>
              <a:t> of</a:t>
            </a:r>
            <a:r>
              <a:rPr sz="2200" spc="5" dirty="0">
                <a:latin typeface="Calibri"/>
                <a:cs typeface="Calibri"/>
              </a:rPr>
              <a:t> </a:t>
            </a:r>
            <a:r>
              <a:rPr sz="2200" spc="-10" dirty="0">
                <a:latin typeface="Calibri"/>
                <a:cs typeface="Calibri"/>
              </a:rPr>
              <a:t>equation </a:t>
            </a:r>
            <a:r>
              <a:rPr sz="2200" spc="-5" dirty="0">
                <a:latin typeface="Calibri"/>
                <a:cs typeface="Calibri"/>
              </a:rPr>
              <a:t>is</a:t>
            </a:r>
            <a:endParaRPr sz="2200">
              <a:latin typeface="Calibri"/>
              <a:cs typeface="Calibri"/>
            </a:endParaRPr>
          </a:p>
        </p:txBody>
      </p:sp>
      <p:pic>
        <p:nvPicPr>
          <p:cNvPr id="3" name="object 3"/>
          <p:cNvPicPr/>
          <p:nvPr/>
        </p:nvPicPr>
        <p:blipFill>
          <a:blip r:embed="rId2" cstate="print"/>
          <a:stretch>
            <a:fillRect/>
          </a:stretch>
        </p:blipFill>
        <p:spPr>
          <a:xfrm>
            <a:off x="1968795" y="838200"/>
            <a:ext cx="4189225" cy="680483"/>
          </a:xfrm>
          <a:prstGeom prst="rect">
            <a:avLst/>
          </a:prstGeom>
        </p:spPr>
      </p:pic>
      <p:sp>
        <p:nvSpPr>
          <p:cNvPr id="4" name="object 4"/>
          <p:cNvSpPr txBox="1"/>
          <p:nvPr/>
        </p:nvSpPr>
        <p:spPr>
          <a:xfrm>
            <a:off x="1222044" y="1692986"/>
            <a:ext cx="813435"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Calibri"/>
                <a:cs typeface="Calibri"/>
              </a:rPr>
              <a:t>whe</a:t>
            </a:r>
            <a:r>
              <a:rPr sz="2200" spc="-35" dirty="0">
                <a:latin typeface="Calibri"/>
                <a:cs typeface="Calibri"/>
              </a:rPr>
              <a:t>r</a:t>
            </a:r>
            <a:r>
              <a:rPr sz="2200" spc="-5" dirty="0">
                <a:latin typeface="Calibri"/>
                <a:cs typeface="Calibri"/>
              </a:rPr>
              <a:t>e,</a:t>
            </a:r>
            <a:endParaRPr sz="2200">
              <a:latin typeface="Calibri"/>
              <a:cs typeface="Calibri"/>
            </a:endParaRPr>
          </a:p>
        </p:txBody>
      </p:sp>
      <p:sp>
        <p:nvSpPr>
          <p:cNvPr id="5" name="object 5"/>
          <p:cNvSpPr txBox="1"/>
          <p:nvPr/>
        </p:nvSpPr>
        <p:spPr>
          <a:xfrm>
            <a:off x="3051175" y="1692986"/>
            <a:ext cx="3143250"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Calibri"/>
                <a:cs typeface="Calibri"/>
              </a:rPr>
              <a:t>p</a:t>
            </a:r>
            <a:r>
              <a:rPr sz="2200" spc="-40" dirty="0">
                <a:latin typeface="Calibri"/>
                <a:cs typeface="Calibri"/>
              </a:rPr>
              <a:t> </a:t>
            </a:r>
            <a:r>
              <a:rPr sz="2200" spc="-5" dirty="0">
                <a:latin typeface="Calibri"/>
                <a:cs typeface="Calibri"/>
              </a:rPr>
              <a:t>=</a:t>
            </a:r>
            <a:r>
              <a:rPr sz="2200" dirty="0">
                <a:latin typeface="Calibri"/>
                <a:cs typeface="Calibri"/>
              </a:rPr>
              <a:t> </a:t>
            </a:r>
            <a:r>
              <a:rPr sz="2200" spc="-10" dirty="0">
                <a:latin typeface="Calibri"/>
                <a:cs typeface="Calibri"/>
              </a:rPr>
              <a:t>Photo </a:t>
            </a:r>
            <a:r>
              <a:rPr sz="2200" spc="-5" dirty="0">
                <a:latin typeface="Calibri"/>
                <a:cs typeface="Calibri"/>
              </a:rPr>
              <a:t>elastic</a:t>
            </a:r>
            <a:r>
              <a:rPr sz="2200" spc="-25" dirty="0">
                <a:latin typeface="Calibri"/>
                <a:cs typeface="Calibri"/>
              </a:rPr>
              <a:t> </a:t>
            </a:r>
            <a:r>
              <a:rPr sz="2200" spc="-15" dirty="0">
                <a:latin typeface="Calibri"/>
                <a:cs typeface="Calibri"/>
              </a:rPr>
              <a:t>coefficient</a:t>
            </a:r>
            <a:endParaRPr sz="2200">
              <a:latin typeface="Calibri"/>
              <a:cs typeface="Calibri"/>
            </a:endParaRPr>
          </a:p>
        </p:txBody>
      </p:sp>
      <p:sp>
        <p:nvSpPr>
          <p:cNvPr id="6" name="object 6"/>
          <p:cNvSpPr txBox="1"/>
          <p:nvPr/>
        </p:nvSpPr>
        <p:spPr>
          <a:xfrm>
            <a:off x="307340" y="2638170"/>
            <a:ext cx="6372225" cy="360680"/>
          </a:xfrm>
          <a:prstGeom prst="rect">
            <a:avLst/>
          </a:prstGeom>
        </p:spPr>
        <p:txBody>
          <a:bodyPr vert="horz" wrap="square" lIns="0" tIns="12065" rIns="0" bIns="0" rtlCol="0">
            <a:spAutoFit/>
          </a:bodyPr>
          <a:lstStyle/>
          <a:p>
            <a:pPr marL="173990" indent="-161925">
              <a:lnSpc>
                <a:spcPct val="100000"/>
              </a:lnSpc>
              <a:spcBef>
                <a:spcPts val="95"/>
              </a:spcBef>
              <a:buFont typeface="Arial MT"/>
              <a:buChar char="•"/>
              <a:tabLst>
                <a:tab pos="174625" algn="l"/>
              </a:tabLst>
            </a:pPr>
            <a:r>
              <a:rPr sz="2200" spc="-15" dirty="0">
                <a:latin typeface="Calibri"/>
                <a:cs typeface="Calibri"/>
              </a:rPr>
              <a:t>Scattering</a:t>
            </a:r>
            <a:r>
              <a:rPr sz="2200" spc="25" dirty="0">
                <a:latin typeface="Calibri"/>
                <a:cs typeface="Calibri"/>
              </a:rPr>
              <a:t> </a:t>
            </a:r>
            <a:r>
              <a:rPr sz="2200" spc="-5" dirty="0">
                <a:latin typeface="Calibri"/>
                <a:cs typeface="Calibri"/>
              </a:rPr>
              <a:t>loss</a:t>
            </a:r>
            <a:r>
              <a:rPr sz="2200" dirty="0">
                <a:latin typeface="Calibri"/>
                <a:cs typeface="Calibri"/>
              </a:rPr>
              <a:t> </a:t>
            </a:r>
            <a:r>
              <a:rPr sz="2200" spc="-20" dirty="0">
                <a:latin typeface="Calibri"/>
                <a:cs typeface="Calibri"/>
              </a:rPr>
              <a:t>for</a:t>
            </a:r>
            <a:r>
              <a:rPr sz="2200" dirty="0">
                <a:latin typeface="Calibri"/>
                <a:cs typeface="Calibri"/>
              </a:rPr>
              <a:t> </a:t>
            </a:r>
            <a:r>
              <a:rPr sz="2200" spc="-5" dirty="0">
                <a:latin typeface="Calibri"/>
                <a:cs typeface="Calibri"/>
              </a:rPr>
              <a:t>multi</a:t>
            </a:r>
            <a:r>
              <a:rPr sz="2200" dirty="0">
                <a:latin typeface="Calibri"/>
                <a:cs typeface="Calibri"/>
              </a:rPr>
              <a:t> </a:t>
            </a:r>
            <a:r>
              <a:rPr sz="2200" spc="-10" dirty="0">
                <a:latin typeface="Calibri"/>
                <a:cs typeface="Calibri"/>
              </a:rPr>
              <a:t>component</a:t>
            </a:r>
            <a:r>
              <a:rPr sz="2200" spc="25" dirty="0">
                <a:latin typeface="Calibri"/>
                <a:cs typeface="Calibri"/>
              </a:rPr>
              <a:t> </a:t>
            </a:r>
            <a:r>
              <a:rPr sz="2200" spc="-5" dirty="0">
                <a:latin typeface="Calibri"/>
                <a:cs typeface="Calibri"/>
              </a:rPr>
              <a:t>glasses</a:t>
            </a:r>
            <a:r>
              <a:rPr sz="2200" spc="10" dirty="0">
                <a:latin typeface="Calibri"/>
                <a:cs typeface="Calibri"/>
              </a:rPr>
              <a:t> </a:t>
            </a:r>
            <a:r>
              <a:rPr sz="2200" spc="-5" dirty="0">
                <a:latin typeface="Calibri"/>
                <a:cs typeface="Calibri"/>
              </a:rPr>
              <a:t>is</a:t>
            </a:r>
            <a:r>
              <a:rPr sz="2200" dirty="0">
                <a:latin typeface="Calibri"/>
                <a:cs typeface="Calibri"/>
              </a:rPr>
              <a:t> </a:t>
            </a:r>
            <a:r>
              <a:rPr sz="2200" spc="-10" dirty="0">
                <a:latin typeface="Calibri"/>
                <a:cs typeface="Calibri"/>
              </a:rPr>
              <a:t>given</a:t>
            </a:r>
            <a:r>
              <a:rPr sz="2200" spc="5" dirty="0">
                <a:latin typeface="Calibri"/>
                <a:cs typeface="Calibri"/>
              </a:rPr>
              <a:t> </a:t>
            </a:r>
            <a:r>
              <a:rPr sz="2200" spc="-60" dirty="0">
                <a:latin typeface="Calibri"/>
                <a:cs typeface="Calibri"/>
              </a:rPr>
              <a:t>by,</a:t>
            </a:r>
            <a:endParaRPr sz="2200">
              <a:latin typeface="Calibri"/>
              <a:cs typeface="Calibri"/>
            </a:endParaRPr>
          </a:p>
        </p:txBody>
      </p:sp>
      <p:pic>
        <p:nvPicPr>
          <p:cNvPr id="7" name="object 7"/>
          <p:cNvPicPr/>
          <p:nvPr/>
        </p:nvPicPr>
        <p:blipFill>
          <a:blip r:embed="rId3" cstate="print"/>
          <a:stretch>
            <a:fillRect/>
          </a:stretch>
        </p:blipFill>
        <p:spPr>
          <a:xfrm>
            <a:off x="2863102" y="3047961"/>
            <a:ext cx="2796988" cy="742950"/>
          </a:xfrm>
          <a:prstGeom prst="rect">
            <a:avLst/>
          </a:prstGeom>
        </p:spPr>
      </p:pic>
      <p:sp>
        <p:nvSpPr>
          <p:cNvPr id="8" name="object 8"/>
          <p:cNvSpPr txBox="1"/>
          <p:nvPr/>
        </p:nvSpPr>
        <p:spPr>
          <a:xfrm>
            <a:off x="370840" y="3827145"/>
            <a:ext cx="8479155" cy="2708275"/>
          </a:xfrm>
          <a:prstGeom prst="rect">
            <a:avLst/>
          </a:prstGeom>
        </p:spPr>
        <p:txBody>
          <a:bodyPr vert="horz" wrap="square" lIns="0" tIns="12065" rIns="0" bIns="0" rtlCol="0">
            <a:spAutoFit/>
          </a:bodyPr>
          <a:lstStyle/>
          <a:p>
            <a:pPr marL="1002030">
              <a:lnSpc>
                <a:spcPct val="100000"/>
              </a:lnSpc>
              <a:spcBef>
                <a:spcPts val="95"/>
              </a:spcBef>
            </a:pPr>
            <a:r>
              <a:rPr sz="2200" spc="-10" dirty="0">
                <a:latin typeface="Calibri"/>
                <a:cs typeface="Calibri"/>
              </a:rPr>
              <a:t>where,</a:t>
            </a:r>
            <a:endParaRPr sz="2200">
              <a:latin typeface="Calibri"/>
              <a:cs typeface="Calibri"/>
            </a:endParaRPr>
          </a:p>
          <a:p>
            <a:pPr marL="2831465">
              <a:lnSpc>
                <a:spcPct val="100000"/>
              </a:lnSpc>
              <a:spcBef>
                <a:spcPts val="5"/>
              </a:spcBef>
            </a:pPr>
            <a:r>
              <a:rPr sz="2200" spc="5" dirty="0">
                <a:latin typeface="Calibri"/>
                <a:cs typeface="Calibri"/>
              </a:rPr>
              <a:t>δ</a:t>
            </a:r>
            <a:r>
              <a:rPr sz="2175" spc="7" baseline="24904" dirty="0">
                <a:latin typeface="Calibri"/>
                <a:cs typeface="Calibri"/>
              </a:rPr>
              <a:t>2</a:t>
            </a:r>
            <a:r>
              <a:rPr sz="2175" spc="7" baseline="-21072" dirty="0">
                <a:latin typeface="Calibri"/>
                <a:cs typeface="Calibri"/>
              </a:rPr>
              <a:t>n</a:t>
            </a:r>
            <a:r>
              <a:rPr sz="2175" spc="240" baseline="-21072" dirty="0">
                <a:latin typeface="Calibri"/>
                <a:cs typeface="Calibri"/>
              </a:rPr>
              <a:t> </a:t>
            </a:r>
            <a:r>
              <a:rPr sz="2200" spc="-5" dirty="0">
                <a:latin typeface="Calibri"/>
                <a:cs typeface="Calibri"/>
              </a:rPr>
              <a:t>=</a:t>
            </a:r>
            <a:r>
              <a:rPr sz="2200" spc="15" dirty="0">
                <a:latin typeface="Calibri"/>
                <a:cs typeface="Calibri"/>
              </a:rPr>
              <a:t> </a:t>
            </a:r>
            <a:r>
              <a:rPr sz="2200" spc="-5" dirty="0">
                <a:latin typeface="Calibri"/>
                <a:cs typeface="Calibri"/>
              </a:rPr>
              <a:t>Mean </a:t>
            </a:r>
            <a:r>
              <a:rPr sz="2200" spc="-10" dirty="0">
                <a:latin typeface="Calibri"/>
                <a:cs typeface="Calibri"/>
              </a:rPr>
              <a:t>square </a:t>
            </a:r>
            <a:r>
              <a:rPr sz="2200" spc="-20" dirty="0">
                <a:latin typeface="Calibri"/>
                <a:cs typeface="Calibri"/>
              </a:rPr>
              <a:t>refractive</a:t>
            </a:r>
            <a:r>
              <a:rPr sz="2200" spc="5" dirty="0">
                <a:latin typeface="Calibri"/>
                <a:cs typeface="Calibri"/>
              </a:rPr>
              <a:t> </a:t>
            </a:r>
            <a:r>
              <a:rPr sz="2200" spc="-10" dirty="0">
                <a:latin typeface="Calibri"/>
                <a:cs typeface="Calibri"/>
              </a:rPr>
              <a:t>index</a:t>
            </a:r>
            <a:r>
              <a:rPr sz="2200" dirty="0">
                <a:latin typeface="Calibri"/>
                <a:cs typeface="Calibri"/>
              </a:rPr>
              <a:t> </a:t>
            </a:r>
            <a:r>
              <a:rPr sz="2200" spc="-10" dirty="0">
                <a:latin typeface="Calibri"/>
                <a:cs typeface="Calibri"/>
              </a:rPr>
              <a:t>fluctuation</a:t>
            </a:r>
            <a:endParaRPr sz="2200">
              <a:latin typeface="Calibri"/>
              <a:cs typeface="Calibri"/>
            </a:endParaRPr>
          </a:p>
          <a:p>
            <a:pPr marL="2831465">
              <a:lnSpc>
                <a:spcPct val="100000"/>
              </a:lnSpc>
            </a:pPr>
            <a:r>
              <a:rPr sz="2200" dirty="0">
                <a:latin typeface="Calibri"/>
                <a:cs typeface="Calibri"/>
              </a:rPr>
              <a:t>δ</a:t>
            </a:r>
            <a:r>
              <a:rPr sz="2175" baseline="-21072" dirty="0">
                <a:latin typeface="Calibri"/>
                <a:cs typeface="Calibri"/>
              </a:rPr>
              <a:t>v</a:t>
            </a:r>
            <a:r>
              <a:rPr sz="2175" spc="225" baseline="-21072" dirty="0">
                <a:latin typeface="Calibri"/>
                <a:cs typeface="Calibri"/>
              </a:rPr>
              <a:t> </a:t>
            </a:r>
            <a:r>
              <a:rPr sz="2200" spc="-5" dirty="0">
                <a:latin typeface="Calibri"/>
                <a:cs typeface="Calibri"/>
              </a:rPr>
              <a:t>= </a:t>
            </a:r>
            <a:r>
              <a:rPr sz="2200" spc="-20" dirty="0">
                <a:latin typeface="Calibri"/>
                <a:cs typeface="Calibri"/>
              </a:rPr>
              <a:t>Volume</a:t>
            </a:r>
            <a:r>
              <a:rPr sz="2200" dirty="0">
                <a:latin typeface="Calibri"/>
                <a:cs typeface="Calibri"/>
              </a:rPr>
              <a:t> </a:t>
            </a:r>
            <a:r>
              <a:rPr sz="2200" spc="-5" dirty="0">
                <a:latin typeface="Calibri"/>
                <a:cs typeface="Calibri"/>
              </a:rPr>
              <a:t>of </a:t>
            </a:r>
            <a:r>
              <a:rPr sz="2200" spc="-10" dirty="0">
                <a:latin typeface="Calibri"/>
                <a:cs typeface="Calibri"/>
              </a:rPr>
              <a:t>fiber</a:t>
            </a:r>
            <a:endParaRPr sz="2200">
              <a:latin typeface="Calibri"/>
              <a:cs typeface="Calibri"/>
            </a:endParaRPr>
          </a:p>
          <a:p>
            <a:pPr>
              <a:lnSpc>
                <a:spcPct val="100000"/>
              </a:lnSpc>
            </a:pPr>
            <a:endParaRPr sz="2500">
              <a:latin typeface="Calibri"/>
              <a:cs typeface="Calibri"/>
            </a:endParaRPr>
          </a:p>
          <a:p>
            <a:pPr marL="25400" marR="17780" algn="just">
              <a:lnSpc>
                <a:spcPct val="100000"/>
              </a:lnSpc>
              <a:spcBef>
                <a:spcPts val="2230"/>
              </a:spcBef>
              <a:buFont typeface="Arial MT"/>
              <a:buChar char="•"/>
              <a:tabLst>
                <a:tab pos="187325" algn="l"/>
              </a:tabLst>
            </a:pPr>
            <a:r>
              <a:rPr sz="2200" spc="-5" dirty="0">
                <a:latin typeface="Calibri"/>
                <a:cs typeface="Calibri"/>
              </a:rPr>
              <a:t>Multimode</a:t>
            </a:r>
            <a:r>
              <a:rPr sz="2200" dirty="0">
                <a:latin typeface="Calibri"/>
                <a:cs typeface="Calibri"/>
              </a:rPr>
              <a:t> </a:t>
            </a:r>
            <a:r>
              <a:rPr sz="2200" spc="-15" dirty="0">
                <a:latin typeface="Calibri"/>
                <a:cs typeface="Calibri"/>
              </a:rPr>
              <a:t>fibers</a:t>
            </a:r>
            <a:r>
              <a:rPr sz="2200" spc="-10" dirty="0">
                <a:latin typeface="Calibri"/>
                <a:cs typeface="Calibri"/>
              </a:rPr>
              <a:t> </a:t>
            </a:r>
            <a:r>
              <a:rPr sz="2200" spc="-20" dirty="0">
                <a:latin typeface="Calibri"/>
                <a:cs typeface="Calibri"/>
              </a:rPr>
              <a:t>have</a:t>
            </a:r>
            <a:r>
              <a:rPr sz="2200" spc="-15" dirty="0">
                <a:latin typeface="Calibri"/>
                <a:cs typeface="Calibri"/>
              </a:rPr>
              <a:t> </a:t>
            </a:r>
            <a:r>
              <a:rPr sz="2200" spc="-10" dirty="0">
                <a:latin typeface="Calibri"/>
                <a:cs typeface="Calibri"/>
              </a:rPr>
              <a:t>higher</a:t>
            </a:r>
            <a:r>
              <a:rPr sz="2200" spc="-5" dirty="0">
                <a:latin typeface="Calibri"/>
                <a:cs typeface="Calibri"/>
              </a:rPr>
              <a:t> dopant</a:t>
            </a:r>
            <a:r>
              <a:rPr sz="2200" dirty="0">
                <a:latin typeface="Calibri"/>
                <a:cs typeface="Calibri"/>
              </a:rPr>
              <a:t> </a:t>
            </a:r>
            <a:r>
              <a:rPr sz="2200" spc="-15" dirty="0">
                <a:latin typeface="Calibri"/>
                <a:cs typeface="Calibri"/>
              </a:rPr>
              <a:t>concentrations</a:t>
            </a:r>
            <a:r>
              <a:rPr sz="2200" spc="-10" dirty="0">
                <a:latin typeface="Calibri"/>
                <a:cs typeface="Calibri"/>
              </a:rPr>
              <a:t> </a:t>
            </a:r>
            <a:r>
              <a:rPr sz="2200" spc="-5" dirty="0">
                <a:latin typeface="Calibri"/>
                <a:cs typeface="Calibri"/>
              </a:rPr>
              <a:t>and</a:t>
            </a:r>
            <a:r>
              <a:rPr sz="2200" dirty="0">
                <a:latin typeface="Calibri"/>
                <a:cs typeface="Calibri"/>
              </a:rPr>
              <a:t> </a:t>
            </a:r>
            <a:r>
              <a:rPr sz="2200" spc="-15" dirty="0">
                <a:latin typeface="Calibri"/>
                <a:cs typeface="Calibri"/>
              </a:rPr>
              <a:t>greater </a:t>
            </a:r>
            <a:r>
              <a:rPr sz="2200" spc="-10" dirty="0">
                <a:latin typeface="Calibri"/>
                <a:cs typeface="Calibri"/>
              </a:rPr>
              <a:t> </a:t>
            </a:r>
            <a:r>
              <a:rPr sz="2200" spc="-5" dirty="0">
                <a:latin typeface="Calibri"/>
                <a:cs typeface="Calibri"/>
              </a:rPr>
              <a:t>compositional </a:t>
            </a:r>
            <a:r>
              <a:rPr sz="2200" spc="-10" dirty="0">
                <a:latin typeface="Calibri"/>
                <a:cs typeface="Calibri"/>
              </a:rPr>
              <a:t>fluctuations. </a:t>
            </a:r>
            <a:r>
              <a:rPr sz="2200" spc="-5" dirty="0">
                <a:latin typeface="Calibri"/>
                <a:cs typeface="Calibri"/>
              </a:rPr>
              <a:t>The </a:t>
            </a:r>
            <a:r>
              <a:rPr sz="2200" spc="-15" dirty="0">
                <a:latin typeface="Calibri"/>
                <a:cs typeface="Calibri"/>
              </a:rPr>
              <a:t>overall </a:t>
            </a:r>
            <a:r>
              <a:rPr sz="2200" spc="-5" dirty="0">
                <a:latin typeface="Calibri"/>
                <a:cs typeface="Calibri"/>
              </a:rPr>
              <a:t>losses in this </a:t>
            </a:r>
            <a:r>
              <a:rPr sz="2200" spc="-15" dirty="0">
                <a:latin typeface="Calibri"/>
                <a:cs typeface="Calibri"/>
              </a:rPr>
              <a:t>fibers </a:t>
            </a:r>
            <a:r>
              <a:rPr sz="2200" spc="-10" dirty="0">
                <a:latin typeface="Calibri"/>
                <a:cs typeface="Calibri"/>
              </a:rPr>
              <a:t>are more </a:t>
            </a:r>
            <a:r>
              <a:rPr sz="2200" spc="-5" dirty="0">
                <a:latin typeface="Calibri"/>
                <a:cs typeface="Calibri"/>
              </a:rPr>
              <a:t>as </a:t>
            </a:r>
            <a:r>
              <a:rPr sz="2200" dirty="0">
                <a:latin typeface="Calibri"/>
                <a:cs typeface="Calibri"/>
              </a:rPr>
              <a:t> </a:t>
            </a:r>
            <a:r>
              <a:rPr sz="2200" spc="-10" dirty="0">
                <a:latin typeface="Calibri"/>
                <a:cs typeface="Calibri"/>
              </a:rPr>
              <a:t>compared</a:t>
            </a:r>
            <a:r>
              <a:rPr sz="2200" spc="-15" dirty="0">
                <a:latin typeface="Calibri"/>
                <a:cs typeface="Calibri"/>
              </a:rPr>
              <a:t> </a:t>
            </a:r>
            <a:r>
              <a:rPr sz="2200" spc="-20" dirty="0">
                <a:latin typeface="Calibri"/>
                <a:cs typeface="Calibri"/>
              </a:rPr>
              <a:t>to</a:t>
            </a:r>
            <a:r>
              <a:rPr sz="2200" spc="10" dirty="0">
                <a:latin typeface="Calibri"/>
                <a:cs typeface="Calibri"/>
              </a:rPr>
              <a:t> </a:t>
            </a:r>
            <a:r>
              <a:rPr sz="2200" spc="-10" dirty="0">
                <a:latin typeface="Calibri"/>
                <a:cs typeface="Calibri"/>
              </a:rPr>
              <a:t>single</a:t>
            </a:r>
            <a:r>
              <a:rPr sz="2200" spc="5" dirty="0">
                <a:latin typeface="Calibri"/>
                <a:cs typeface="Calibri"/>
              </a:rPr>
              <a:t> </a:t>
            </a:r>
            <a:r>
              <a:rPr sz="2200" spc="-5" dirty="0">
                <a:latin typeface="Calibri"/>
                <a:cs typeface="Calibri"/>
              </a:rPr>
              <a:t>mode</a:t>
            </a:r>
            <a:r>
              <a:rPr sz="2200" spc="20" dirty="0">
                <a:latin typeface="Calibri"/>
                <a:cs typeface="Calibri"/>
              </a:rPr>
              <a:t> </a:t>
            </a:r>
            <a:r>
              <a:rPr sz="2200" spc="-10" dirty="0">
                <a:latin typeface="Calibri"/>
                <a:cs typeface="Calibri"/>
              </a:rPr>
              <a:t>fibers.</a:t>
            </a:r>
            <a:endParaRPr sz="22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4058" y="327659"/>
            <a:ext cx="1986280" cy="500380"/>
            <a:chOff x="344058" y="327659"/>
            <a:chExt cx="1986280" cy="500380"/>
          </a:xfrm>
        </p:grpSpPr>
        <p:pic>
          <p:nvPicPr>
            <p:cNvPr id="3" name="object 3"/>
            <p:cNvPicPr/>
            <p:nvPr/>
          </p:nvPicPr>
          <p:blipFill>
            <a:blip r:embed="rId2" cstate="print"/>
            <a:stretch>
              <a:fillRect/>
            </a:stretch>
          </p:blipFill>
          <p:spPr>
            <a:xfrm>
              <a:off x="344058" y="515685"/>
              <a:ext cx="474679" cy="229299"/>
            </a:xfrm>
            <a:prstGeom prst="rect">
              <a:avLst/>
            </a:prstGeom>
          </p:spPr>
        </p:pic>
        <p:pic>
          <p:nvPicPr>
            <p:cNvPr id="4" name="object 4"/>
            <p:cNvPicPr/>
            <p:nvPr/>
          </p:nvPicPr>
          <p:blipFill>
            <a:blip r:embed="rId3" cstate="print"/>
            <a:stretch>
              <a:fillRect/>
            </a:stretch>
          </p:blipFill>
          <p:spPr>
            <a:xfrm>
              <a:off x="682752" y="327659"/>
              <a:ext cx="1647444" cy="499871"/>
            </a:xfrm>
            <a:prstGeom prst="rect">
              <a:avLst/>
            </a:prstGeom>
          </p:spPr>
        </p:pic>
      </p:grpSp>
      <p:sp>
        <p:nvSpPr>
          <p:cNvPr id="5" name="object 5"/>
          <p:cNvSpPr txBox="1">
            <a:spLocks noGrp="1"/>
          </p:cNvSpPr>
          <p:nvPr>
            <p:ph type="title"/>
          </p:nvPr>
        </p:nvSpPr>
        <p:spPr>
          <a:xfrm>
            <a:off x="307340" y="394157"/>
            <a:ext cx="1818639"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MIE</a:t>
            </a:r>
            <a:r>
              <a:rPr sz="2400" spc="-60" dirty="0">
                <a:latin typeface="Calibri"/>
                <a:cs typeface="Calibri"/>
              </a:rPr>
              <a:t> </a:t>
            </a:r>
            <a:r>
              <a:rPr sz="2400" spc="-15" dirty="0">
                <a:latin typeface="Calibri"/>
                <a:cs typeface="Calibri"/>
              </a:rPr>
              <a:t>Scattering</a:t>
            </a:r>
            <a:endParaRPr sz="2400">
              <a:latin typeface="Calibri"/>
              <a:cs typeface="Calibri"/>
            </a:endParaRPr>
          </a:p>
        </p:txBody>
      </p:sp>
      <p:sp>
        <p:nvSpPr>
          <p:cNvPr id="6" name="object 6"/>
          <p:cNvSpPr txBox="1"/>
          <p:nvPr/>
        </p:nvSpPr>
        <p:spPr>
          <a:xfrm>
            <a:off x="307340" y="1129029"/>
            <a:ext cx="8376920" cy="2037714"/>
          </a:xfrm>
          <a:prstGeom prst="rect">
            <a:avLst/>
          </a:prstGeom>
        </p:spPr>
        <p:txBody>
          <a:bodyPr vert="horz" wrap="square" lIns="0" tIns="12065" rIns="0" bIns="0" rtlCol="0">
            <a:spAutoFit/>
          </a:bodyPr>
          <a:lstStyle/>
          <a:p>
            <a:pPr marL="12700" marR="5080" algn="just">
              <a:lnSpc>
                <a:spcPct val="100000"/>
              </a:lnSpc>
              <a:spcBef>
                <a:spcPts val="95"/>
              </a:spcBef>
              <a:buSzPct val="95454"/>
              <a:buFont typeface="Arial MT"/>
              <a:buChar char="•"/>
              <a:tabLst>
                <a:tab pos="111760" algn="l"/>
              </a:tabLst>
            </a:pPr>
            <a:r>
              <a:rPr sz="2200" spc="-10" dirty="0">
                <a:latin typeface="Calibri"/>
                <a:cs typeface="Calibri"/>
              </a:rPr>
              <a:t>Linear</a:t>
            </a:r>
            <a:r>
              <a:rPr sz="2200" spc="-5" dirty="0">
                <a:latin typeface="Calibri"/>
                <a:cs typeface="Calibri"/>
              </a:rPr>
              <a:t> </a:t>
            </a:r>
            <a:r>
              <a:rPr sz="2200" spc="-15" dirty="0">
                <a:latin typeface="Calibri"/>
                <a:cs typeface="Calibri"/>
              </a:rPr>
              <a:t>scattering</a:t>
            </a:r>
            <a:r>
              <a:rPr sz="2200" spc="-10" dirty="0">
                <a:latin typeface="Calibri"/>
                <a:cs typeface="Calibri"/>
              </a:rPr>
              <a:t> </a:t>
            </a:r>
            <a:r>
              <a:rPr sz="2200" spc="-5" dirty="0">
                <a:latin typeface="Calibri"/>
                <a:cs typeface="Calibri"/>
              </a:rPr>
              <a:t>also</a:t>
            </a:r>
            <a:r>
              <a:rPr sz="2200" dirty="0">
                <a:latin typeface="Calibri"/>
                <a:cs typeface="Calibri"/>
              </a:rPr>
              <a:t> </a:t>
            </a:r>
            <a:r>
              <a:rPr sz="2200" spc="-10" dirty="0">
                <a:latin typeface="Calibri"/>
                <a:cs typeface="Calibri"/>
              </a:rPr>
              <a:t>occurs</a:t>
            </a:r>
            <a:r>
              <a:rPr sz="2200" spc="-5" dirty="0">
                <a:latin typeface="Calibri"/>
                <a:cs typeface="Calibri"/>
              </a:rPr>
              <a:t> </a:t>
            </a:r>
            <a:r>
              <a:rPr sz="2200" spc="-15" dirty="0">
                <a:latin typeface="Calibri"/>
                <a:cs typeface="Calibri"/>
              </a:rPr>
              <a:t>at</a:t>
            </a:r>
            <a:r>
              <a:rPr sz="2200" spc="-10" dirty="0">
                <a:latin typeface="Calibri"/>
                <a:cs typeface="Calibri"/>
              </a:rPr>
              <a:t> </a:t>
            </a:r>
            <a:r>
              <a:rPr sz="2200" spc="-5" dirty="0">
                <a:latin typeface="Calibri"/>
                <a:cs typeface="Calibri"/>
              </a:rPr>
              <a:t>inhomogenities</a:t>
            </a:r>
            <a:r>
              <a:rPr sz="2200" dirty="0">
                <a:latin typeface="Calibri"/>
                <a:cs typeface="Calibri"/>
              </a:rPr>
              <a:t> </a:t>
            </a:r>
            <a:r>
              <a:rPr sz="2200" spc="-5" dirty="0">
                <a:latin typeface="Calibri"/>
                <a:cs typeface="Calibri"/>
              </a:rPr>
              <a:t>and</a:t>
            </a:r>
            <a:r>
              <a:rPr sz="2200" dirty="0">
                <a:latin typeface="Calibri"/>
                <a:cs typeface="Calibri"/>
              </a:rPr>
              <a:t> </a:t>
            </a:r>
            <a:r>
              <a:rPr sz="2200" spc="-5" dirty="0">
                <a:latin typeface="Calibri"/>
                <a:cs typeface="Calibri"/>
              </a:rPr>
              <a:t>these</a:t>
            </a:r>
            <a:r>
              <a:rPr sz="2200" dirty="0">
                <a:latin typeface="Calibri"/>
                <a:cs typeface="Calibri"/>
              </a:rPr>
              <a:t> </a:t>
            </a:r>
            <a:r>
              <a:rPr sz="2200" spc="-5" dirty="0">
                <a:latin typeface="Calibri"/>
                <a:cs typeface="Calibri"/>
              </a:rPr>
              <a:t>arise</a:t>
            </a:r>
            <a:r>
              <a:rPr sz="2200" dirty="0">
                <a:latin typeface="Calibri"/>
                <a:cs typeface="Calibri"/>
              </a:rPr>
              <a:t> </a:t>
            </a:r>
            <a:r>
              <a:rPr sz="2200" spc="-15" dirty="0">
                <a:latin typeface="Calibri"/>
                <a:cs typeface="Calibri"/>
              </a:rPr>
              <a:t>from </a:t>
            </a:r>
            <a:r>
              <a:rPr sz="2200" spc="-484" dirty="0">
                <a:latin typeface="Calibri"/>
                <a:cs typeface="Calibri"/>
              </a:rPr>
              <a:t> </a:t>
            </a:r>
            <a:r>
              <a:rPr sz="2200" spc="-10" dirty="0">
                <a:latin typeface="Calibri"/>
                <a:cs typeface="Calibri"/>
              </a:rPr>
              <a:t>imperfections </a:t>
            </a:r>
            <a:r>
              <a:rPr sz="2200" spc="-5" dirty="0">
                <a:latin typeface="Calibri"/>
                <a:cs typeface="Calibri"/>
              </a:rPr>
              <a:t>in the </a:t>
            </a:r>
            <a:r>
              <a:rPr sz="2200" spc="-10" dirty="0">
                <a:latin typeface="Calibri"/>
                <a:cs typeface="Calibri"/>
              </a:rPr>
              <a:t>fibre's </a:t>
            </a:r>
            <a:r>
              <a:rPr sz="2200" spc="-20" dirty="0">
                <a:latin typeface="Calibri"/>
                <a:cs typeface="Calibri"/>
              </a:rPr>
              <a:t>geometry, </a:t>
            </a:r>
            <a:r>
              <a:rPr sz="2200" spc="-5" dirty="0">
                <a:latin typeface="Calibri"/>
                <a:cs typeface="Calibri"/>
              </a:rPr>
              <a:t>irregularities in the </a:t>
            </a:r>
            <a:r>
              <a:rPr sz="2200" spc="-20" dirty="0">
                <a:latin typeface="Calibri"/>
                <a:cs typeface="Calibri"/>
              </a:rPr>
              <a:t>refractive </a:t>
            </a:r>
            <a:r>
              <a:rPr sz="2200" spc="-10" dirty="0">
                <a:latin typeface="Calibri"/>
                <a:cs typeface="Calibri"/>
              </a:rPr>
              <a:t>index </a:t>
            </a:r>
            <a:r>
              <a:rPr sz="2200" spc="-5" dirty="0">
                <a:latin typeface="Calibri"/>
                <a:cs typeface="Calibri"/>
              </a:rPr>
              <a:t> and</a:t>
            </a:r>
            <a:r>
              <a:rPr sz="2200" spc="-2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presence</a:t>
            </a:r>
            <a:r>
              <a:rPr sz="2200" spc="15" dirty="0">
                <a:latin typeface="Calibri"/>
                <a:cs typeface="Calibri"/>
              </a:rPr>
              <a:t> </a:t>
            </a:r>
            <a:r>
              <a:rPr sz="2200" dirty="0">
                <a:latin typeface="Calibri"/>
                <a:cs typeface="Calibri"/>
              </a:rPr>
              <a:t>of</a:t>
            </a:r>
            <a:r>
              <a:rPr sz="2200" spc="5" dirty="0">
                <a:latin typeface="Calibri"/>
                <a:cs typeface="Calibri"/>
              </a:rPr>
              <a:t> </a:t>
            </a:r>
            <a:r>
              <a:rPr sz="2200" spc="-10" dirty="0">
                <a:latin typeface="Calibri"/>
                <a:cs typeface="Calibri"/>
              </a:rPr>
              <a:t>bubbles</a:t>
            </a:r>
            <a:r>
              <a:rPr sz="2200" spc="5" dirty="0">
                <a:latin typeface="Calibri"/>
                <a:cs typeface="Calibri"/>
              </a:rPr>
              <a:t> </a:t>
            </a:r>
            <a:r>
              <a:rPr sz="2200" spc="-15" dirty="0">
                <a:latin typeface="Calibri"/>
                <a:cs typeface="Calibri"/>
              </a:rPr>
              <a:t>etc.</a:t>
            </a:r>
            <a:r>
              <a:rPr sz="2200" spc="5" dirty="0">
                <a:latin typeface="Calibri"/>
                <a:cs typeface="Calibri"/>
              </a:rPr>
              <a:t> </a:t>
            </a:r>
            <a:r>
              <a:rPr sz="2200" spc="-10" dirty="0">
                <a:latin typeface="Calibri"/>
                <a:cs typeface="Calibri"/>
              </a:rPr>
              <a:t>caused</a:t>
            </a:r>
            <a:r>
              <a:rPr sz="2200" spc="5" dirty="0">
                <a:latin typeface="Calibri"/>
                <a:cs typeface="Calibri"/>
              </a:rPr>
              <a:t> </a:t>
            </a:r>
            <a:r>
              <a:rPr sz="2200" spc="-10" dirty="0">
                <a:latin typeface="Calibri"/>
                <a:cs typeface="Calibri"/>
              </a:rPr>
              <a:t>during manufacture.</a:t>
            </a:r>
            <a:endParaRPr sz="2200">
              <a:latin typeface="Calibri"/>
              <a:cs typeface="Calibri"/>
            </a:endParaRPr>
          </a:p>
          <a:p>
            <a:pPr>
              <a:lnSpc>
                <a:spcPct val="100000"/>
              </a:lnSpc>
              <a:spcBef>
                <a:spcPts val="15"/>
              </a:spcBef>
              <a:buFont typeface="Arial MT"/>
              <a:buChar char="•"/>
            </a:pPr>
            <a:endParaRPr sz="2150">
              <a:latin typeface="Calibri"/>
              <a:cs typeface="Calibri"/>
            </a:endParaRPr>
          </a:p>
          <a:p>
            <a:pPr marL="111760" indent="-99060" algn="just">
              <a:lnSpc>
                <a:spcPct val="100000"/>
              </a:lnSpc>
              <a:spcBef>
                <a:spcPts val="5"/>
              </a:spcBef>
              <a:buSzPct val="95454"/>
              <a:buFont typeface="Arial MT"/>
              <a:buChar char="•"/>
              <a:tabLst>
                <a:tab pos="111760" algn="l"/>
              </a:tabLst>
            </a:pPr>
            <a:r>
              <a:rPr sz="2200" spc="-15" dirty="0">
                <a:latin typeface="Calibri"/>
                <a:cs typeface="Calibri"/>
              </a:rPr>
              <a:t>Careful</a:t>
            </a:r>
            <a:r>
              <a:rPr sz="2200" spc="310" dirty="0">
                <a:latin typeface="Calibri"/>
                <a:cs typeface="Calibri"/>
              </a:rPr>
              <a:t> </a:t>
            </a:r>
            <a:r>
              <a:rPr sz="2200" spc="-20" dirty="0">
                <a:latin typeface="Calibri"/>
                <a:cs typeface="Calibri"/>
              </a:rPr>
              <a:t>control</a:t>
            </a:r>
            <a:r>
              <a:rPr sz="2200" spc="310" dirty="0">
                <a:latin typeface="Calibri"/>
                <a:cs typeface="Calibri"/>
              </a:rPr>
              <a:t> </a:t>
            </a:r>
            <a:r>
              <a:rPr sz="2200" dirty="0">
                <a:latin typeface="Calibri"/>
                <a:cs typeface="Calibri"/>
              </a:rPr>
              <a:t>of</a:t>
            </a:r>
            <a:r>
              <a:rPr sz="2200" spc="320" dirty="0">
                <a:latin typeface="Calibri"/>
                <a:cs typeface="Calibri"/>
              </a:rPr>
              <a:t> </a:t>
            </a:r>
            <a:r>
              <a:rPr sz="2200" spc="-10" dirty="0">
                <a:latin typeface="Calibri"/>
                <a:cs typeface="Calibri"/>
              </a:rPr>
              <a:t>manufacturing</a:t>
            </a:r>
            <a:r>
              <a:rPr sz="2200" spc="300" dirty="0">
                <a:latin typeface="Calibri"/>
                <a:cs typeface="Calibri"/>
              </a:rPr>
              <a:t> </a:t>
            </a:r>
            <a:r>
              <a:rPr sz="2200" spc="-10" dirty="0">
                <a:latin typeface="Calibri"/>
                <a:cs typeface="Calibri"/>
              </a:rPr>
              <a:t>process</a:t>
            </a:r>
            <a:r>
              <a:rPr sz="2200" spc="315" dirty="0">
                <a:latin typeface="Calibri"/>
                <a:cs typeface="Calibri"/>
              </a:rPr>
              <a:t> </a:t>
            </a:r>
            <a:r>
              <a:rPr sz="2200" spc="-15" dirty="0">
                <a:latin typeface="Calibri"/>
                <a:cs typeface="Calibri"/>
              </a:rPr>
              <a:t>can</a:t>
            </a:r>
            <a:r>
              <a:rPr sz="2200" spc="305" dirty="0">
                <a:latin typeface="Calibri"/>
                <a:cs typeface="Calibri"/>
              </a:rPr>
              <a:t> </a:t>
            </a:r>
            <a:r>
              <a:rPr sz="2200" spc="-10" dirty="0">
                <a:latin typeface="Calibri"/>
                <a:cs typeface="Calibri"/>
              </a:rPr>
              <a:t>reduce</a:t>
            </a:r>
            <a:r>
              <a:rPr sz="2200" spc="305" dirty="0">
                <a:latin typeface="Calibri"/>
                <a:cs typeface="Calibri"/>
              </a:rPr>
              <a:t> </a:t>
            </a:r>
            <a:r>
              <a:rPr sz="2200" spc="-5" dirty="0">
                <a:latin typeface="Calibri"/>
                <a:cs typeface="Calibri"/>
              </a:rPr>
              <a:t>MIE</a:t>
            </a:r>
            <a:r>
              <a:rPr sz="2200" spc="305" dirty="0">
                <a:latin typeface="Calibri"/>
                <a:cs typeface="Calibri"/>
              </a:rPr>
              <a:t> </a:t>
            </a:r>
            <a:r>
              <a:rPr sz="2200" spc="-15" dirty="0">
                <a:latin typeface="Calibri"/>
                <a:cs typeface="Calibri"/>
              </a:rPr>
              <a:t>scattering</a:t>
            </a:r>
            <a:r>
              <a:rPr sz="2200" spc="305" dirty="0">
                <a:latin typeface="Calibri"/>
                <a:cs typeface="Calibri"/>
              </a:rPr>
              <a:t> </a:t>
            </a:r>
            <a:r>
              <a:rPr sz="2200" spc="-35" dirty="0">
                <a:latin typeface="Calibri"/>
                <a:cs typeface="Calibri"/>
              </a:rPr>
              <a:t>to</a:t>
            </a:r>
            <a:endParaRPr sz="2200">
              <a:latin typeface="Calibri"/>
              <a:cs typeface="Calibri"/>
            </a:endParaRPr>
          </a:p>
          <a:p>
            <a:pPr marL="12700">
              <a:lnSpc>
                <a:spcPct val="100000"/>
              </a:lnSpc>
            </a:pPr>
            <a:r>
              <a:rPr sz="2200" spc="-10" dirty="0">
                <a:latin typeface="Calibri"/>
                <a:cs typeface="Calibri"/>
              </a:rPr>
              <a:t>insignificant</a:t>
            </a:r>
            <a:r>
              <a:rPr sz="2200" spc="-40" dirty="0">
                <a:latin typeface="Calibri"/>
                <a:cs typeface="Calibri"/>
              </a:rPr>
              <a:t> </a:t>
            </a:r>
            <a:r>
              <a:rPr sz="2200" spc="-10" dirty="0">
                <a:latin typeface="Calibri"/>
                <a:cs typeface="Calibri"/>
              </a:rPr>
              <a:t>levels.</a:t>
            </a:r>
            <a:endParaRPr sz="2200">
              <a:latin typeface="Calibri"/>
              <a:cs typeface="Calibri"/>
            </a:endParaRPr>
          </a:p>
        </p:txBody>
      </p:sp>
      <p:pic>
        <p:nvPicPr>
          <p:cNvPr id="7" name="object 7"/>
          <p:cNvPicPr/>
          <p:nvPr/>
        </p:nvPicPr>
        <p:blipFill>
          <a:blip r:embed="rId4" cstate="print"/>
          <a:stretch>
            <a:fillRect/>
          </a:stretch>
        </p:blipFill>
        <p:spPr>
          <a:xfrm>
            <a:off x="1371600" y="3429000"/>
            <a:ext cx="6248400" cy="2584704"/>
          </a:xfrm>
          <a:prstGeom prst="rect">
            <a:avLst/>
          </a:prstGeom>
        </p:spPr>
      </p:pic>
      <p:sp>
        <p:nvSpPr>
          <p:cNvPr id="8" name="object 8"/>
          <p:cNvSpPr txBox="1"/>
          <p:nvPr/>
        </p:nvSpPr>
        <p:spPr>
          <a:xfrm>
            <a:off x="3203575" y="6189979"/>
            <a:ext cx="2369185" cy="360680"/>
          </a:xfrm>
          <a:prstGeom prst="rect">
            <a:avLst/>
          </a:prstGeom>
        </p:spPr>
        <p:txBody>
          <a:bodyPr vert="horz" wrap="square" lIns="0" tIns="12065" rIns="0" bIns="0" rtlCol="0">
            <a:spAutoFit/>
          </a:bodyPr>
          <a:lstStyle/>
          <a:p>
            <a:pPr marL="12700">
              <a:lnSpc>
                <a:spcPct val="100000"/>
              </a:lnSpc>
              <a:spcBef>
                <a:spcPts val="95"/>
              </a:spcBef>
            </a:pPr>
            <a:r>
              <a:rPr sz="2200" spc="-10" dirty="0">
                <a:latin typeface="Calibri"/>
                <a:cs typeface="Calibri"/>
              </a:rPr>
              <a:t>Fig.</a:t>
            </a:r>
            <a:r>
              <a:rPr sz="2200" spc="-40" dirty="0">
                <a:latin typeface="Calibri"/>
                <a:cs typeface="Calibri"/>
              </a:rPr>
              <a:t> </a:t>
            </a:r>
            <a:r>
              <a:rPr sz="2200" spc="-10" dirty="0">
                <a:latin typeface="Calibri"/>
                <a:cs typeface="Calibri"/>
              </a:rPr>
              <a:t>Linear</a:t>
            </a:r>
            <a:r>
              <a:rPr sz="2200" spc="-25" dirty="0">
                <a:latin typeface="Calibri"/>
                <a:cs typeface="Calibri"/>
              </a:rPr>
              <a:t> </a:t>
            </a:r>
            <a:r>
              <a:rPr sz="2200" spc="-15" dirty="0">
                <a:latin typeface="Calibri"/>
                <a:cs typeface="Calibri"/>
              </a:rPr>
              <a:t>Scattering</a:t>
            </a:r>
            <a:endParaRPr sz="22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3790" y="268755"/>
            <a:ext cx="1916924" cy="293502"/>
          </a:xfrm>
          <a:prstGeom prst="rect">
            <a:avLst/>
          </a:prstGeom>
        </p:spPr>
      </p:pic>
      <p:sp>
        <p:nvSpPr>
          <p:cNvPr id="3" name="object 3"/>
          <p:cNvSpPr txBox="1">
            <a:spLocks noGrp="1"/>
          </p:cNvSpPr>
          <p:nvPr>
            <p:ph type="title"/>
          </p:nvPr>
        </p:nvSpPr>
        <p:spPr>
          <a:xfrm>
            <a:off x="231140" y="161290"/>
            <a:ext cx="194056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0000"/>
                </a:solidFill>
                <a:latin typeface="Calibri"/>
                <a:cs typeface="Calibri"/>
              </a:rPr>
              <a:t>Bending</a:t>
            </a:r>
            <a:r>
              <a:rPr sz="2400" b="1" spc="-45" dirty="0">
                <a:solidFill>
                  <a:srgbClr val="FF0000"/>
                </a:solidFill>
                <a:latin typeface="Calibri"/>
                <a:cs typeface="Calibri"/>
              </a:rPr>
              <a:t> </a:t>
            </a:r>
            <a:r>
              <a:rPr sz="2400" b="1" spc="-5" dirty="0">
                <a:solidFill>
                  <a:srgbClr val="FF0000"/>
                </a:solidFill>
                <a:latin typeface="Calibri"/>
                <a:cs typeface="Calibri"/>
              </a:rPr>
              <a:t>Losses</a:t>
            </a:r>
            <a:endParaRPr sz="2400">
              <a:latin typeface="Calibri"/>
              <a:cs typeface="Calibri"/>
            </a:endParaRPr>
          </a:p>
        </p:txBody>
      </p:sp>
      <p:sp>
        <p:nvSpPr>
          <p:cNvPr id="4" name="object 4"/>
          <p:cNvSpPr txBox="1"/>
          <p:nvPr/>
        </p:nvSpPr>
        <p:spPr>
          <a:xfrm>
            <a:off x="307340" y="854710"/>
            <a:ext cx="8531860" cy="2342515"/>
          </a:xfrm>
          <a:prstGeom prst="rect">
            <a:avLst/>
          </a:prstGeom>
        </p:spPr>
        <p:txBody>
          <a:bodyPr vert="horz" wrap="square" lIns="0" tIns="12065" rIns="0" bIns="0" rtlCol="0">
            <a:spAutoFit/>
          </a:bodyPr>
          <a:lstStyle/>
          <a:p>
            <a:pPr marL="12700" marR="6985">
              <a:lnSpc>
                <a:spcPct val="100000"/>
              </a:lnSpc>
              <a:spcBef>
                <a:spcPts val="95"/>
              </a:spcBef>
            </a:pPr>
            <a:r>
              <a:rPr sz="2200" spc="-10" dirty="0">
                <a:latin typeface="Calibri"/>
                <a:cs typeface="Calibri"/>
              </a:rPr>
              <a:t>The</a:t>
            </a:r>
            <a:r>
              <a:rPr sz="2200" spc="355" dirty="0">
                <a:latin typeface="Calibri"/>
                <a:cs typeface="Calibri"/>
              </a:rPr>
              <a:t> </a:t>
            </a:r>
            <a:r>
              <a:rPr sz="2200" spc="-5" dirty="0">
                <a:latin typeface="Calibri"/>
                <a:cs typeface="Calibri"/>
              </a:rPr>
              <a:t>loss</a:t>
            </a:r>
            <a:r>
              <a:rPr sz="2200" spc="365" dirty="0">
                <a:latin typeface="Calibri"/>
                <a:cs typeface="Calibri"/>
              </a:rPr>
              <a:t> </a:t>
            </a:r>
            <a:r>
              <a:rPr sz="2200" spc="-5" dirty="0">
                <a:latin typeface="Calibri"/>
                <a:cs typeface="Calibri"/>
              </a:rPr>
              <a:t>which</a:t>
            </a:r>
            <a:r>
              <a:rPr sz="2200" spc="355" dirty="0">
                <a:latin typeface="Calibri"/>
                <a:cs typeface="Calibri"/>
              </a:rPr>
              <a:t> </a:t>
            </a:r>
            <a:r>
              <a:rPr sz="2200" spc="-15" dirty="0">
                <a:latin typeface="Calibri"/>
                <a:cs typeface="Calibri"/>
              </a:rPr>
              <a:t>exists</a:t>
            </a:r>
            <a:r>
              <a:rPr sz="2200" spc="360" dirty="0">
                <a:latin typeface="Calibri"/>
                <a:cs typeface="Calibri"/>
              </a:rPr>
              <a:t> </a:t>
            </a:r>
            <a:r>
              <a:rPr sz="2200" dirty="0">
                <a:latin typeface="Calibri"/>
                <a:cs typeface="Calibri"/>
              </a:rPr>
              <a:t>when</a:t>
            </a:r>
            <a:r>
              <a:rPr sz="2200" spc="355" dirty="0">
                <a:latin typeface="Calibri"/>
                <a:cs typeface="Calibri"/>
              </a:rPr>
              <a:t> </a:t>
            </a:r>
            <a:r>
              <a:rPr sz="2200" spc="-5" dirty="0">
                <a:latin typeface="Calibri"/>
                <a:cs typeface="Calibri"/>
              </a:rPr>
              <a:t>an</a:t>
            </a:r>
            <a:r>
              <a:rPr sz="2200" spc="345" dirty="0">
                <a:latin typeface="Calibri"/>
                <a:cs typeface="Calibri"/>
              </a:rPr>
              <a:t> </a:t>
            </a:r>
            <a:r>
              <a:rPr sz="2200" spc="-10" dirty="0">
                <a:latin typeface="Calibri"/>
                <a:cs typeface="Calibri"/>
              </a:rPr>
              <a:t>optical</a:t>
            </a:r>
            <a:r>
              <a:rPr sz="2200" spc="360" dirty="0">
                <a:latin typeface="Calibri"/>
                <a:cs typeface="Calibri"/>
              </a:rPr>
              <a:t> </a:t>
            </a:r>
            <a:r>
              <a:rPr sz="2200" spc="-5" dirty="0">
                <a:latin typeface="Calibri"/>
                <a:cs typeface="Calibri"/>
              </a:rPr>
              <a:t>fiber</a:t>
            </a:r>
            <a:r>
              <a:rPr sz="2200" spc="345" dirty="0">
                <a:latin typeface="Calibri"/>
                <a:cs typeface="Calibri"/>
              </a:rPr>
              <a:t> </a:t>
            </a:r>
            <a:r>
              <a:rPr sz="2200" spc="-10" dirty="0">
                <a:latin typeface="Calibri"/>
                <a:cs typeface="Calibri"/>
              </a:rPr>
              <a:t>undergoes</a:t>
            </a:r>
            <a:r>
              <a:rPr sz="2200" spc="375" dirty="0">
                <a:latin typeface="Calibri"/>
                <a:cs typeface="Calibri"/>
              </a:rPr>
              <a:t> </a:t>
            </a:r>
            <a:r>
              <a:rPr sz="2200" spc="-10" dirty="0">
                <a:latin typeface="Calibri"/>
                <a:cs typeface="Calibri"/>
              </a:rPr>
              <a:t>bending</a:t>
            </a:r>
            <a:r>
              <a:rPr sz="2200" spc="375" dirty="0">
                <a:latin typeface="Calibri"/>
                <a:cs typeface="Calibri"/>
              </a:rPr>
              <a:t> </a:t>
            </a:r>
            <a:r>
              <a:rPr sz="2200" spc="-5" dirty="0">
                <a:latin typeface="Calibri"/>
                <a:cs typeface="Calibri"/>
              </a:rPr>
              <a:t>is</a:t>
            </a:r>
            <a:r>
              <a:rPr sz="2200" spc="350" dirty="0">
                <a:latin typeface="Calibri"/>
                <a:cs typeface="Calibri"/>
              </a:rPr>
              <a:t> </a:t>
            </a:r>
            <a:r>
              <a:rPr sz="2200" spc="-10" dirty="0">
                <a:latin typeface="Calibri"/>
                <a:cs typeface="Calibri"/>
              </a:rPr>
              <a:t>called </a:t>
            </a:r>
            <a:r>
              <a:rPr sz="2200" spc="-480" dirty="0">
                <a:latin typeface="Calibri"/>
                <a:cs typeface="Calibri"/>
              </a:rPr>
              <a:t> </a:t>
            </a:r>
            <a:r>
              <a:rPr sz="2200" spc="-10" dirty="0">
                <a:latin typeface="Calibri"/>
                <a:cs typeface="Calibri"/>
              </a:rPr>
              <a:t>bending </a:t>
            </a:r>
            <a:r>
              <a:rPr sz="2200" spc="-5" dirty="0">
                <a:latin typeface="Calibri"/>
                <a:cs typeface="Calibri"/>
              </a:rPr>
              <a:t>loss.</a:t>
            </a:r>
            <a:endParaRPr sz="2200">
              <a:latin typeface="Calibri"/>
              <a:cs typeface="Calibri"/>
            </a:endParaRPr>
          </a:p>
          <a:p>
            <a:pPr marL="12700">
              <a:lnSpc>
                <a:spcPct val="100000"/>
              </a:lnSpc>
              <a:spcBef>
                <a:spcPts val="1200"/>
              </a:spcBef>
            </a:pPr>
            <a:r>
              <a:rPr sz="2200" spc="-5" dirty="0">
                <a:latin typeface="Calibri"/>
                <a:cs typeface="Calibri"/>
              </a:rPr>
              <a:t>Losses</a:t>
            </a:r>
            <a:r>
              <a:rPr sz="2200" spc="35" dirty="0">
                <a:latin typeface="Calibri"/>
                <a:cs typeface="Calibri"/>
              </a:rPr>
              <a:t> </a:t>
            </a:r>
            <a:r>
              <a:rPr sz="2200" spc="-5" dirty="0">
                <a:latin typeface="Calibri"/>
                <a:cs typeface="Calibri"/>
              </a:rPr>
              <a:t>due</a:t>
            </a:r>
            <a:r>
              <a:rPr sz="2200" spc="35" dirty="0">
                <a:latin typeface="Calibri"/>
                <a:cs typeface="Calibri"/>
              </a:rPr>
              <a:t> </a:t>
            </a:r>
            <a:r>
              <a:rPr sz="2200" spc="-20" dirty="0">
                <a:latin typeface="Calibri"/>
                <a:cs typeface="Calibri"/>
              </a:rPr>
              <a:t>to</a:t>
            </a:r>
            <a:r>
              <a:rPr sz="2200" spc="45" dirty="0">
                <a:latin typeface="Calibri"/>
                <a:cs typeface="Calibri"/>
              </a:rPr>
              <a:t> </a:t>
            </a:r>
            <a:r>
              <a:rPr sz="2200" spc="-15" dirty="0">
                <a:latin typeface="Calibri"/>
                <a:cs typeface="Calibri"/>
              </a:rPr>
              <a:t>curvature</a:t>
            </a:r>
            <a:r>
              <a:rPr sz="2200" spc="25" dirty="0">
                <a:latin typeface="Calibri"/>
                <a:cs typeface="Calibri"/>
              </a:rPr>
              <a:t> </a:t>
            </a:r>
            <a:r>
              <a:rPr sz="2200" spc="-5" dirty="0">
                <a:latin typeface="Calibri"/>
                <a:cs typeface="Calibri"/>
              </a:rPr>
              <a:t>and</a:t>
            </a:r>
            <a:r>
              <a:rPr sz="2200" spc="25" dirty="0">
                <a:latin typeface="Calibri"/>
                <a:cs typeface="Calibri"/>
              </a:rPr>
              <a:t> </a:t>
            </a:r>
            <a:r>
              <a:rPr sz="2200" spc="-5" dirty="0">
                <a:latin typeface="Calibri"/>
                <a:cs typeface="Calibri"/>
              </a:rPr>
              <a:t>losses</a:t>
            </a:r>
            <a:r>
              <a:rPr sz="2200" spc="25" dirty="0">
                <a:latin typeface="Calibri"/>
                <a:cs typeface="Calibri"/>
              </a:rPr>
              <a:t> </a:t>
            </a:r>
            <a:r>
              <a:rPr sz="2200" spc="-10" dirty="0">
                <a:latin typeface="Calibri"/>
                <a:cs typeface="Calibri"/>
              </a:rPr>
              <a:t>caused</a:t>
            </a:r>
            <a:r>
              <a:rPr sz="2200" spc="30" dirty="0">
                <a:latin typeface="Calibri"/>
                <a:cs typeface="Calibri"/>
              </a:rPr>
              <a:t> </a:t>
            </a:r>
            <a:r>
              <a:rPr sz="2200" spc="-15" dirty="0">
                <a:latin typeface="Calibri"/>
                <a:cs typeface="Calibri"/>
              </a:rPr>
              <a:t>by</a:t>
            </a:r>
            <a:r>
              <a:rPr sz="2200" spc="40" dirty="0">
                <a:latin typeface="Calibri"/>
                <a:cs typeface="Calibri"/>
              </a:rPr>
              <a:t> </a:t>
            </a:r>
            <a:r>
              <a:rPr sz="2200" spc="-5" dirty="0">
                <a:latin typeface="Calibri"/>
                <a:cs typeface="Calibri"/>
              </a:rPr>
              <a:t>an</a:t>
            </a:r>
            <a:r>
              <a:rPr sz="2200" spc="20" dirty="0">
                <a:latin typeface="Calibri"/>
                <a:cs typeface="Calibri"/>
              </a:rPr>
              <a:t> </a:t>
            </a:r>
            <a:r>
              <a:rPr sz="2200" spc="-10" dirty="0">
                <a:latin typeface="Calibri"/>
                <a:cs typeface="Calibri"/>
              </a:rPr>
              <a:t>abrupt</a:t>
            </a:r>
            <a:r>
              <a:rPr sz="2200" spc="25" dirty="0">
                <a:latin typeface="Calibri"/>
                <a:cs typeface="Calibri"/>
              </a:rPr>
              <a:t> </a:t>
            </a:r>
            <a:r>
              <a:rPr sz="2200" spc="-10" dirty="0">
                <a:latin typeface="Calibri"/>
                <a:cs typeface="Calibri"/>
              </a:rPr>
              <a:t>change</a:t>
            </a:r>
            <a:r>
              <a:rPr sz="2200" spc="25" dirty="0">
                <a:latin typeface="Calibri"/>
                <a:cs typeface="Calibri"/>
              </a:rPr>
              <a:t> </a:t>
            </a:r>
            <a:r>
              <a:rPr sz="2200" spc="-5" dirty="0">
                <a:latin typeface="Calibri"/>
                <a:cs typeface="Calibri"/>
              </a:rPr>
              <a:t>in</a:t>
            </a:r>
            <a:r>
              <a:rPr sz="2200" spc="20" dirty="0">
                <a:latin typeface="Calibri"/>
                <a:cs typeface="Calibri"/>
              </a:rPr>
              <a:t> </a:t>
            </a:r>
            <a:r>
              <a:rPr sz="2200" spc="-10" dirty="0">
                <a:latin typeface="Calibri"/>
                <a:cs typeface="Calibri"/>
              </a:rPr>
              <a:t>radius</a:t>
            </a:r>
            <a:r>
              <a:rPr sz="2200" spc="30" dirty="0">
                <a:latin typeface="Calibri"/>
                <a:cs typeface="Calibri"/>
              </a:rPr>
              <a:t> </a:t>
            </a:r>
            <a:r>
              <a:rPr sz="2200" spc="-5" dirty="0">
                <a:latin typeface="Calibri"/>
                <a:cs typeface="Calibri"/>
              </a:rPr>
              <a:t>of</a:t>
            </a:r>
            <a:endParaRPr sz="2200">
              <a:latin typeface="Calibri"/>
              <a:cs typeface="Calibri"/>
            </a:endParaRPr>
          </a:p>
          <a:p>
            <a:pPr marL="12700">
              <a:lnSpc>
                <a:spcPct val="100000"/>
              </a:lnSpc>
            </a:pPr>
            <a:r>
              <a:rPr sz="2200" spc="-10" dirty="0">
                <a:latin typeface="Calibri"/>
                <a:cs typeface="Calibri"/>
              </a:rPr>
              <a:t>curvature</a:t>
            </a:r>
            <a:r>
              <a:rPr sz="2200" spc="-35" dirty="0">
                <a:latin typeface="Calibri"/>
                <a:cs typeface="Calibri"/>
              </a:rPr>
              <a:t> </a:t>
            </a:r>
            <a:r>
              <a:rPr sz="2200" spc="-10" dirty="0">
                <a:latin typeface="Calibri"/>
                <a:cs typeface="Calibri"/>
              </a:rPr>
              <a:t>are </a:t>
            </a:r>
            <a:r>
              <a:rPr sz="2200" spc="-20" dirty="0">
                <a:latin typeface="Calibri"/>
                <a:cs typeface="Calibri"/>
              </a:rPr>
              <a:t>referred</a:t>
            </a:r>
            <a:r>
              <a:rPr sz="2200" spc="10" dirty="0">
                <a:latin typeface="Calibri"/>
                <a:cs typeface="Calibri"/>
              </a:rPr>
              <a:t> </a:t>
            </a:r>
            <a:r>
              <a:rPr sz="2200" spc="-20" dirty="0">
                <a:latin typeface="Calibri"/>
                <a:cs typeface="Calibri"/>
              </a:rPr>
              <a:t>to</a:t>
            </a:r>
            <a:r>
              <a:rPr sz="2200" spc="10" dirty="0">
                <a:latin typeface="Calibri"/>
                <a:cs typeface="Calibri"/>
              </a:rPr>
              <a:t> </a:t>
            </a:r>
            <a:r>
              <a:rPr sz="2200" spc="-5" dirty="0">
                <a:latin typeface="Calibri"/>
                <a:cs typeface="Calibri"/>
              </a:rPr>
              <a:t>as</a:t>
            </a:r>
            <a:r>
              <a:rPr sz="2200" spc="-10" dirty="0">
                <a:latin typeface="Calibri"/>
                <a:cs typeface="Calibri"/>
              </a:rPr>
              <a:t> bending</a:t>
            </a:r>
            <a:r>
              <a:rPr sz="2200" spc="5" dirty="0">
                <a:latin typeface="Calibri"/>
                <a:cs typeface="Calibri"/>
              </a:rPr>
              <a:t> </a:t>
            </a:r>
            <a:r>
              <a:rPr sz="2200" spc="-5" dirty="0">
                <a:latin typeface="Calibri"/>
                <a:cs typeface="Calibri"/>
              </a:rPr>
              <a:t>losses.</a:t>
            </a:r>
            <a:endParaRPr sz="2200">
              <a:latin typeface="Calibri"/>
              <a:cs typeface="Calibri"/>
            </a:endParaRPr>
          </a:p>
          <a:p>
            <a:pPr marL="12700">
              <a:lnSpc>
                <a:spcPct val="100000"/>
              </a:lnSpc>
              <a:spcBef>
                <a:spcPts val="1205"/>
              </a:spcBef>
            </a:pPr>
            <a:r>
              <a:rPr sz="2200" spc="-10" dirty="0">
                <a:latin typeface="Calibri"/>
                <a:cs typeface="Calibri"/>
              </a:rPr>
              <a:t>The</a:t>
            </a:r>
            <a:r>
              <a:rPr sz="2200" spc="285" dirty="0">
                <a:latin typeface="Calibri"/>
                <a:cs typeface="Calibri"/>
              </a:rPr>
              <a:t> </a:t>
            </a:r>
            <a:r>
              <a:rPr sz="2200" spc="-5" dirty="0">
                <a:latin typeface="Calibri"/>
                <a:cs typeface="Calibri"/>
              </a:rPr>
              <a:t>sharp</a:t>
            </a:r>
            <a:r>
              <a:rPr sz="2200" spc="290" dirty="0">
                <a:latin typeface="Calibri"/>
                <a:cs typeface="Calibri"/>
              </a:rPr>
              <a:t> </a:t>
            </a:r>
            <a:r>
              <a:rPr sz="2200" spc="-5" dirty="0">
                <a:latin typeface="Calibri"/>
                <a:cs typeface="Calibri"/>
              </a:rPr>
              <a:t>bend</a:t>
            </a:r>
            <a:r>
              <a:rPr sz="2200" spc="285" dirty="0">
                <a:latin typeface="Calibri"/>
                <a:cs typeface="Calibri"/>
              </a:rPr>
              <a:t> </a:t>
            </a:r>
            <a:r>
              <a:rPr sz="2200" dirty="0">
                <a:latin typeface="Calibri"/>
                <a:cs typeface="Calibri"/>
              </a:rPr>
              <a:t>of</a:t>
            </a:r>
            <a:r>
              <a:rPr sz="2200" spc="290" dirty="0">
                <a:latin typeface="Calibri"/>
                <a:cs typeface="Calibri"/>
              </a:rPr>
              <a:t> </a:t>
            </a:r>
            <a:r>
              <a:rPr sz="2200" spc="-5" dirty="0">
                <a:latin typeface="Calibri"/>
                <a:cs typeface="Calibri"/>
              </a:rPr>
              <a:t>a</a:t>
            </a:r>
            <a:r>
              <a:rPr sz="2200" spc="290" dirty="0">
                <a:latin typeface="Calibri"/>
                <a:cs typeface="Calibri"/>
              </a:rPr>
              <a:t> </a:t>
            </a:r>
            <a:r>
              <a:rPr sz="2200" spc="-10" dirty="0">
                <a:latin typeface="Calibri"/>
                <a:cs typeface="Calibri"/>
              </a:rPr>
              <a:t>fiber</a:t>
            </a:r>
            <a:r>
              <a:rPr sz="2200" spc="290" dirty="0">
                <a:latin typeface="Calibri"/>
                <a:cs typeface="Calibri"/>
              </a:rPr>
              <a:t> </a:t>
            </a:r>
            <a:r>
              <a:rPr sz="2200" spc="-10" dirty="0">
                <a:latin typeface="Calibri"/>
                <a:cs typeface="Calibri"/>
              </a:rPr>
              <a:t>causes</a:t>
            </a:r>
            <a:r>
              <a:rPr sz="2200" spc="285" dirty="0">
                <a:latin typeface="Calibri"/>
                <a:cs typeface="Calibri"/>
              </a:rPr>
              <a:t> </a:t>
            </a:r>
            <a:r>
              <a:rPr sz="2200" spc="-10" dirty="0">
                <a:latin typeface="Calibri"/>
                <a:cs typeface="Calibri"/>
              </a:rPr>
              <a:t>significant</a:t>
            </a:r>
            <a:r>
              <a:rPr sz="2200" spc="290" dirty="0">
                <a:latin typeface="Calibri"/>
                <a:cs typeface="Calibri"/>
              </a:rPr>
              <a:t> </a:t>
            </a:r>
            <a:r>
              <a:rPr sz="2200" spc="-15" dirty="0">
                <a:latin typeface="Calibri"/>
                <a:cs typeface="Calibri"/>
              </a:rPr>
              <a:t>radiative</a:t>
            </a:r>
            <a:r>
              <a:rPr sz="2200" spc="285" dirty="0">
                <a:latin typeface="Calibri"/>
                <a:cs typeface="Calibri"/>
              </a:rPr>
              <a:t> </a:t>
            </a:r>
            <a:r>
              <a:rPr sz="2200" spc="-5" dirty="0">
                <a:latin typeface="Calibri"/>
                <a:cs typeface="Calibri"/>
              </a:rPr>
              <a:t>losses</a:t>
            </a:r>
            <a:r>
              <a:rPr sz="2200" spc="295" dirty="0">
                <a:latin typeface="Calibri"/>
                <a:cs typeface="Calibri"/>
              </a:rPr>
              <a:t> </a:t>
            </a:r>
            <a:r>
              <a:rPr sz="2200" spc="-5" dirty="0">
                <a:latin typeface="Calibri"/>
                <a:cs typeface="Calibri"/>
              </a:rPr>
              <a:t>and</a:t>
            </a:r>
            <a:r>
              <a:rPr sz="2200" spc="295" dirty="0">
                <a:latin typeface="Calibri"/>
                <a:cs typeface="Calibri"/>
              </a:rPr>
              <a:t> </a:t>
            </a:r>
            <a:r>
              <a:rPr sz="2200" spc="-10" dirty="0">
                <a:latin typeface="Calibri"/>
                <a:cs typeface="Calibri"/>
              </a:rPr>
              <a:t>there</a:t>
            </a:r>
            <a:r>
              <a:rPr sz="2200" spc="290" dirty="0">
                <a:latin typeface="Calibri"/>
                <a:cs typeface="Calibri"/>
              </a:rPr>
              <a:t> </a:t>
            </a:r>
            <a:r>
              <a:rPr sz="2200" spc="-5" dirty="0">
                <a:latin typeface="Calibri"/>
                <a:cs typeface="Calibri"/>
              </a:rPr>
              <a:t>is</a:t>
            </a:r>
            <a:endParaRPr sz="2200">
              <a:latin typeface="Calibri"/>
              <a:cs typeface="Calibri"/>
            </a:endParaRPr>
          </a:p>
          <a:p>
            <a:pPr marL="12700">
              <a:lnSpc>
                <a:spcPct val="100000"/>
              </a:lnSpc>
            </a:pPr>
            <a:r>
              <a:rPr sz="2200" spc="-5" dirty="0">
                <a:latin typeface="Calibri"/>
                <a:cs typeface="Calibri"/>
              </a:rPr>
              <a:t>also</a:t>
            </a:r>
            <a:r>
              <a:rPr sz="2200" spc="-10" dirty="0">
                <a:latin typeface="Calibri"/>
                <a:cs typeface="Calibri"/>
              </a:rPr>
              <a:t> </a:t>
            </a:r>
            <a:r>
              <a:rPr sz="2200" spc="-5" dirty="0">
                <a:latin typeface="Calibri"/>
                <a:cs typeface="Calibri"/>
              </a:rPr>
              <a:t>possibility</a:t>
            </a:r>
            <a:r>
              <a:rPr sz="2200" spc="-10" dirty="0">
                <a:latin typeface="Calibri"/>
                <a:cs typeface="Calibri"/>
              </a:rPr>
              <a:t> </a:t>
            </a:r>
            <a:r>
              <a:rPr sz="2200" spc="-5" dirty="0">
                <a:latin typeface="Calibri"/>
                <a:cs typeface="Calibri"/>
              </a:rPr>
              <a:t>of</a:t>
            </a:r>
            <a:r>
              <a:rPr sz="2200" spc="10" dirty="0">
                <a:latin typeface="Calibri"/>
                <a:cs typeface="Calibri"/>
              </a:rPr>
              <a:t> </a:t>
            </a:r>
            <a:r>
              <a:rPr sz="2200" spc="-10" dirty="0">
                <a:latin typeface="Calibri"/>
                <a:cs typeface="Calibri"/>
              </a:rPr>
              <a:t>mechanical</a:t>
            </a:r>
            <a:r>
              <a:rPr sz="2200" spc="10" dirty="0">
                <a:latin typeface="Calibri"/>
                <a:cs typeface="Calibri"/>
              </a:rPr>
              <a:t> </a:t>
            </a:r>
            <a:r>
              <a:rPr sz="2200" spc="-15" dirty="0">
                <a:latin typeface="Calibri"/>
                <a:cs typeface="Calibri"/>
              </a:rPr>
              <a:t>failure.</a:t>
            </a:r>
            <a:r>
              <a:rPr sz="2200" spc="-20" dirty="0">
                <a:latin typeface="Calibri"/>
                <a:cs typeface="Calibri"/>
              </a:rPr>
              <a:t> </a:t>
            </a:r>
            <a:r>
              <a:rPr sz="2200" spc="-5" dirty="0">
                <a:latin typeface="Calibri"/>
                <a:cs typeface="Calibri"/>
              </a:rPr>
              <a:t>This</a:t>
            </a:r>
            <a:r>
              <a:rPr sz="2200" spc="15" dirty="0">
                <a:latin typeface="Calibri"/>
                <a:cs typeface="Calibri"/>
              </a:rPr>
              <a:t> </a:t>
            </a:r>
            <a:r>
              <a:rPr sz="2200" spc="-5" dirty="0">
                <a:latin typeface="Calibri"/>
                <a:cs typeface="Calibri"/>
              </a:rPr>
              <a:t>is shown</a:t>
            </a:r>
            <a:r>
              <a:rPr sz="2200" dirty="0">
                <a:latin typeface="Calibri"/>
                <a:cs typeface="Calibri"/>
              </a:rPr>
              <a:t> </a:t>
            </a:r>
            <a:r>
              <a:rPr sz="2200" spc="-5" dirty="0">
                <a:latin typeface="Calibri"/>
                <a:cs typeface="Calibri"/>
              </a:rPr>
              <a:t>in</a:t>
            </a:r>
            <a:r>
              <a:rPr sz="2200" spc="-10" dirty="0">
                <a:latin typeface="Calibri"/>
                <a:cs typeface="Calibri"/>
              </a:rPr>
              <a:t> </a:t>
            </a:r>
            <a:r>
              <a:rPr sz="2200" spc="-5" dirty="0">
                <a:latin typeface="Calibri"/>
                <a:cs typeface="Calibri"/>
              </a:rPr>
              <a:t>Fig.</a:t>
            </a:r>
            <a:endParaRPr sz="2200">
              <a:latin typeface="Calibri"/>
              <a:cs typeface="Calibri"/>
            </a:endParaRPr>
          </a:p>
        </p:txBody>
      </p:sp>
      <p:pic>
        <p:nvPicPr>
          <p:cNvPr id="5" name="object 5"/>
          <p:cNvPicPr/>
          <p:nvPr/>
        </p:nvPicPr>
        <p:blipFill>
          <a:blip r:embed="rId3" cstate="print"/>
          <a:stretch>
            <a:fillRect/>
          </a:stretch>
        </p:blipFill>
        <p:spPr>
          <a:xfrm>
            <a:off x="1982868" y="3430668"/>
            <a:ext cx="4968030" cy="2024583"/>
          </a:xfrm>
          <a:prstGeom prst="rect">
            <a:avLst/>
          </a:prstGeom>
        </p:spPr>
      </p:pic>
      <p:sp>
        <p:nvSpPr>
          <p:cNvPr id="6" name="object 6"/>
          <p:cNvSpPr txBox="1"/>
          <p:nvPr/>
        </p:nvSpPr>
        <p:spPr>
          <a:xfrm>
            <a:off x="383540" y="5656579"/>
            <a:ext cx="8455025" cy="1031240"/>
          </a:xfrm>
          <a:prstGeom prst="rect">
            <a:avLst/>
          </a:prstGeom>
        </p:spPr>
        <p:txBody>
          <a:bodyPr vert="horz" wrap="square" lIns="0" tIns="12065" rIns="0" bIns="0" rtlCol="0">
            <a:spAutoFit/>
          </a:bodyPr>
          <a:lstStyle/>
          <a:p>
            <a:pPr marL="12700" marR="5080" algn="just">
              <a:lnSpc>
                <a:spcPct val="100000"/>
              </a:lnSpc>
              <a:spcBef>
                <a:spcPts val="95"/>
              </a:spcBef>
            </a:pPr>
            <a:r>
              <a:rPr sz="2200" spc="-5" dirty="0">
                <a:latin typeface="Calibri"/>
                <a:cs typeface="Calibri"/>
              </a:rPr>
              <a:t>As the </a:t>
            </a:r>
            <a:r>
              <a:rPr sz="2200" spc="-20" dirty="0">
                <a:latin typeface="Calibri"/>
                <a:cs typeface="Calibri"/>
              </a:rPr>
              <a:t>core </a:t>
            </a:r>
            <a:r>
              <a:rPr sz="2200" spc="-5" dirty="0">
                <a:latin typeface="Calibri"/>
                <a:cs typeface="Calibri"/>
              </a:rPr>
              <a:t>bends, the normal will </a:t>
            </a:r>
            <a:r>
              <a:rPr sz="2200" spc="-15" dirty="0">
                <a:latin typeface="Calibri"/>
                <a:cs typeface="Calibri"/>
              </a:rPr>
              <a:t>follow </a:t>
            </a:r>
            <a:r>
              <a:rPr sz="2200" spc="-5" dirty="0">
                <a:latin typeface="Calibri"/>
                <a:cs typeface="Calibri"/>
              </a:rPr>
              <a:t>it and the </a:t>
            </a:r>
            <a:r>
              <a:rPr sz="2200" spc="-30" dirty="0">
                <a:latin typeface="Calibri"/>
                <a:cs typeface="Calibri"/>
              </a:rPr>
              <a:t>ray </a:t>
            </a:r>
            <a:r>
              <a:rPr sz="2200" spc="-5" dirty="0">
                <a:latin typeface="Calibri"/>
                <a:cs typeface="Calibri"/>
              </a:rPr>
              <a:t>will </a:t>
            </a:r>
            <a:r>
              <a:rPr sz="2200" spc="-10" dirty="0">
                <a:latin typeface="Calibri"/>
                <a:cs typeface="Calibri"/>
              </a:rPr>
              <a:t>now </a:t>
            </a:r>
            <a:r>
              <a:rPr sz="2200" spc="-5" dirty="0">
                <a:latin typeface="Calibri"/>
                <a:cs typeface="Calibri"/>
              </a:rPr>
              <a:t>find itself </a:t>
            </a:r>
            <a:r>
              <a:rPr sz="2200" dirty="0">
                <a:latin typeface="Calibri"/>
                <a:cs typeface="Calibri"/>
              </a:rPr>
              <a:t> on </a:t>
            </a:r>
            <a:r>
              <a:rPr sz="2200" spc="-5" dirty="0">
                <a:latin typeface="Calibri"/>
                <a:cs typeface="Calibri"/>
              </a:rPr>
              <a:t>the </a:t>
            </a:r>
            <a:r>
              <a:rPr sz="2200" spc="-10" dirty="0">
                <a:latin typeface="Calibri"/>
                <a:cs typeface="Calibri"/>
              </a:rPr>
              <a:t>wrong side </a:t>
            </a:r>
            <a:r>
              <a:rPr sz="2200" dirty="0">
                <a:latin typeface="Calibri"/>
                <a:cs typeface="Calibri"/>
              </a:rPr>
              <a:t>of </a:t>
            </a:r>
            <a:r>
              <a:rPr sz="2200" spc="-10" dirty="0">
                <a:latin typeface="Calibri"/>
                <a:cs typeface="Calibri"/>
              </a:rPr>
              <a:t>critical </a:t>
            </a:r>
            <a:r>
              <a:rPr sz="2200" spc="-5" dirty="0">
                <a:latin typeface="Calibri"/>
                <a:cs typeface="Calibri"/>
              </a:rPr>
              <a:t>angle and will </a:t>
            </a:r>
            <a:r>
              <a:rPr sz="2200" spc="-10" dirty="0">
                <a:latin typeface="Calibri"/>
                <a:cs typeface="Calibri"/>
              </a:rPr>
              <a:t>escape. The </a:t>
            </a:r>
            <a:r>
              <a:rPr sz="2200" spc="-5" dirty="0">
                <a:latin typeface="Calibri"/>
                <a:cs typeface="Calibri"/>
              </a:rPr>
              <a:t>sharp bends </a:t>
            </a:r>
            <a:r>
              <a:rPr sz="2200" spc="-15" dirty="0">
                <a:latin typeface="Calibri"/>
                <a:cs typeface="Calibri"/>
              </a:rPr>
              <a:t>are </a:t>
            </a:r>
            <a:r>
              <a:rPr sz="2200" spc="-10" dirty="0">
                <a:latin typeface="Calibri"/>
                <a:cs typeface="Calibri"/>
              </a:rPr>
              <a:t> </a:t>
            </a:r>
            <a:r>
              <a:rPr sz="2200" spc="-20" dirty="0">
                <a:latin typeface="Calibri"/>
                <a:cs typeface="Calibri"/>
              </a:rPr>
              <a:t>therefore</a:t>
            </a:r>
            <a:r>
              <a:rPr sz="2200" spc="5" dirty="0">
                <a:latin typeface="Calibri"/>
                <a:cs typeface="Calibri"/>
              </a:rPr>
              <a:t> </a:t>
            </a:r>
            <a:r>
              <a:rPr sz="2200" spc="-10" dirty="0">
                <a:latin typeface="Calibri"/>
                <a:cs typeface="Calibri"/>
              </a:rPr>
              <a:t>avoided.</a:t>
            </a:r>
            <a:endParaRPr sz="2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2171" y="349527"/>
            <a:ext cx="1523642" cy="243057"/>
          </a:xfrm>
          <a:prstGeom prst="rect">
            <a:avLst/>
          </a:prstGeom>
        </p:spPr>
      </p:pic>
      <p:sp>
        <p:nvSpPr>
          <p:cNvPr id="3" name="object 3"/>
          <p:cNvSpPr txBox="1">
            <a:spLocks noGrp="1"/>
          </p:cNvSpPr>
          <p:nvPr>
            <p:ph type="title"/>
          </p:nvPr>
        </p:nvSpPr>
        <p:spPr>
          <a:xfrm>
            <a:off x="154939" y="241808"/>
            <a:ext cx="156400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0000"/>
                </a:solidFill>
                <a:latin typeface="Calibri"/>
                <a:cs typeface="Calibri"/>
              </a:rPr>
              <a:t>Introduction</a:t>
            </a:r>
            <a:endParaRPr sz="2400">
              <a:latin typeface="Calibri"/>
              <a:cs typeface="Calibri"/>
            </a:endParaRPr>
          </a:p>
        </p:txBody>
      </p:sp>
      <p:sp>
        <p:nvSpPr>
          <p:cNvPr id="4" name="object 4"/>
          <p:cNvSpPr txBox="1"/>
          <p:nvPr/>
        </p:nvSpPr>
        <p:spPr>
          <a:xfrm>
            <a:off x="307340" y="702310"/>
            <a:ext cx="8530590" cy="695960"/>
          </a:xfrm>
          <a:prstGeom prst="rect">
            <a:avLst/>
          </a:prstGeom>
        </p:spPr>
        <p:txBody>
          <a:bodyPr vert="horz" wrap="square" lIns="0" tIns="12065" rIns="0" bIns="0" rtlCol="0">
            <a:spAutoFit/>
          </a:bodyPr>
          <a:lstStyle/>
          <a:p>
            <a:pPr marL="12700" marR="5080">
              <a:lnSpc>
                <a:spcPct val="100000"/>
              </a:lnSpc>
              <a:spcBef>
                <a:spcPts val="95"/>
              </a:spcBef>
              <a:buFont typeface="Arial MT"/>
              <a:buChar char="•"/>
              <a:tabLst>
                <a:tab pos="175895" algn="l"/>
              </a:tabLst>
            </a:pPr>
            <a:r>
              <a:rPr sz="2200" spc="-10" dirty="0">
                <a:latin typeface="Calibri"/>
                <a:cs typeface="Calibri"/>
              </a:rPr>
              <a:t>One</a:t>
            </a:r>
            <a:r>
              <a:rPr sz="2200" spc="155" dirty="0">
                <a:latin typeface="Calibri"/>
                <a:cs typeface="Calibri"/>
              </a:rPr>
              <a:t> </a:t>
            </a:r>
            <a:r>
              <a:rPr sz="2200" dirty="0">
                <a:latin typeface="Calibri"/>
                <a:cs typeface="Calibri"/>
              </a:rPr>
              <a:t>of</a:t>
            </a:r>
            <a:r>
              <a:rPr sz="2200" spc="165" dirty="0">
                <a:latin typeface="Calibri"/>
                <a:cs typeface="Calibri"/>
              </a:rPr>
              <a:t> </a:t>
            </a:r>
            <a:r>
              <a:rPr sz="2200" spc="-5" dirty="0">
                <a:latin typeface="Calibri"/>
                <a:cs typeface="Calibri"/>
              </a:rPr>
              <a:t>the</a:t>
            </a:r>
            <a:r>
              <a:rPr sz="2200" spc="155" dirty="0">
                <a:latin typeface="Calibri"/>
                <a:cs typeface="Calibri"/>
              </a:rPr>
              <a:t> </a:t>
            </a:r>
            <a:r>
              <a:rPr sz="2200" spc="-10" dirty="0">
                <a:latin typeface="Calibri"/>
                <a:cs typeface="Calibri"/>
              </a:rPr>
              <a:t>important</a:t>
            </a:r>
            <a:r>
              <a:rPr sz="2200" spc="150" dirty="0">
                <a:latin typeface="Calibri"/>
                <a:cs typeface="Calibri"/>
              </a:rPr>
              <a:t> </a:t>
            </a:r>
            <a:r>
              <a:rPr sz="2200" spc="-10" dirty="0">
                <a:latin typeface="Calibri"/>
                <a:cs typeface="Calibri"/>
              </a:rPr>
              <a:t>property</a:t>
            </a:r>
            <a:r>
              <a:rPr sz="2200" spc="165" dirty="0">
                <a:latin typeface="Calibri"/>
                <a:cs typeface="Calibri"/>
              </a:rPr>
              <a:t> </a:t>
            </a:r>
            <a:r>
              <a:rPr sz="2200" dirty="0">
                <a:latin typeface="Calibri"/>
                <a:cs typeface="Calibri"/>
              </a:rPr>
              <a:t>of</a:t>
            </a:r>
            <a:r>
              <a:rPr sz="2200" spc="165" dirty="0">
                <a:latin typeface="Calibri"/>
                <a:cs typeface="Calibri"/>
              </a:rPr>
              <a:t> </a:t>
            </a:r>
            <a:r>
              <a:rPr sz="2200" spc="-10" dirty="0">
                <a:latin typeface="Calibri"/>
                <a:cs typeface="Calibri"/>
              </a:rPr>
              <a:t>optical</a:t>
            </a:r>
            <a:r>
              <a:rPr sz="2200" spc="165" dirty="0">
                <a:latin typeface="Calibri"/>
                <a:cs typeface="Calibri"/>
              </a:rPr>
              <a:t> </a:t>
            </a:r>
            <a:r>
              <a:rPr sz="2200" spc="-10" dirty="0">
                <a:latin typeface="Calibri"/>
                <a:cs typeface="Calibri"/>
              </a:rPr>
              <a:t>fiber</a:t>
            </a:r>
            <a:r>
              <a:rPr sz="2200" spc="155" dirty="0">
                <a:latin typeface="Calibri"/>
                <a:cs typeface="Calibri"/>
              </a:rPr>
              <a:t> </a:t>
            </a:r>
            <a:r>
              <a:rPr sz="2200" spc="-5" dirty="0">
                <a:latin typeface="Calibri"/>
                <a:cs typeface="Calibri"/>
              </a:rPr>
              <a:t>is</a:t>
            </a:r>
            <a:r>
              <a:rPr sz="2200" spc="160" dirty="0">
                <a:latin typeface="Calibri"/>
                <a:cs typeface="Calibri"/>
              </a:rPr>
              <a:t> </a:t>
            </a:r>
            <a:r>
              <a:rPr sz="2200" b="1" spc="-5" dirty="0">
                <a:solidFill>
                  <a:srgbClr val="006FC0"/>
                </a:solidFill>
                <a:latin typeface="Calibri"/>
                <a:cs typeface="Calibri"/>
              </a:rPr>
              <a:t>signal</a:t>
            </a:r>
            <a:r>
              <a:rPr sz="2200" b="1" spc="160" dirty="0">
                <a:solidFill>
                  <a:srgbClr val="006FC0"/>
                </a:solidFill>
                <a:latin typeface="Calibri"/>
                <a:cs typeface="Calibri"/>
              </a:rPr>
              <a:t> </a:t>
            </a:r>
            <a:r>
              <a:rPr sz="2200" b="1" spc="-15" dirty="0">
                <a:solidFill>
                  <a:srgbClr val="006FC0"/>
                </a:solidFill>
                <a:latin typeface="Calibri"/>
                <a:cs typeface="Calibri"/>
              </a:rPr>
              <a:t>attenuation</a:t>
            </a:r>
            <a:r>
              <a:rPr sz="2200" spc="-15" dirty="0">
                <a:latin typeface="Calibri"/>
                <a:cs typeface="Calibri"/>
              </a:rPr>
              <a:t>.</a:t>
            </a:r>
            <a:r>
              <a:rPr sz="2200" spc="155" dirty="0">
                <a:latin typeface="Calibri"/>
                <a:cs typeface="Calibri"/>
              </a:rPr>
              <a:t> </a:t>
            </a:r>
            <a:r>
              <a:rPr sz="2200" dirty="0">
                <a:latin typeface="Calibri"/>
                <a:cs typeface="Calibri"/>
              </a:rPr>
              <a:t>It</a:t>
            </a:r>
            <a:r>
              <a:rPr sz="2200" spc="150" dirty="0">
                <a:latin typeface="Calibri"/>
                <a:cs typeface="Calibri"/>
              </a:rPr>
              <a:t> </a:t>
            </a:r>
            <a:r>
              <a:rPr sz="2200" spc="-5" dirty="0">
                <a:latin typeface="Calibri"/>
                <a:cs typeface="Calibri"/>
              </a:rPr>
              <a:t>is </a:t>
            </a:r>
            <a:r>
              <a:rPr sz="2200" spc="-480" dirty="0">
                <a:latin typeface="Calibri"/>
                <a:cs typeface="Calibri"/>
              </a:rPr>
              <a:t> </a:t>
            </a:r>
            <a:r>
              <a:rPr sz="2200" spc="-5" dirty="0">
                <a:latin typeface="Calibri"/>
                <a:cs typeface="Calibri"/>
              </a:rPr>
              <a:t>also</a:t>
            </a:r>
            <a:r>
              <a:rPr sz="2200" spc="-10" dirty="0">
                <a:latin typeface="Calibri"/>
                <a:cs typeface="Calibri"/>
              </a:rPr>
              <a:t> </a:t>
            </a:r>
            <a:r>
              <a:rPr sz="2200" spc="-5" dirty="0">
                <a:latin typeface="Calibri"/>
                <a:cs typeface="Calibri"/>
              </a:rPr>
              <a:t>known</a:t>
            </a:r>
            <a:r>
              <a:rPr sz="2200" dirty="0">
                <a:latin typeface="Calibri"/>
                <a:cs typeface="Calibri"/>
              </a:rPr>
              <a:t> </a:t>
            </a:r>
            <a:r>
              <a:rPr sz="2200" spc="-5" dirty="0">
                <a:latin typeface="Calibri"/>
                <a:cs typeface="Calibri"/>
              </a:rPr>
              <a:t>as </a:t>
            </a:r>
            <a:r>
              <a:rPr sz="2200" spc="-10" dirty="0">
                <a:latin typeface="Calibri"/>
                <a:cs typeface="Calibri"/>
              </a:rPr>
              <a:t>fiber</a:t>
            </a:r>
            <a:r>
              <a:rPr sz="2200" spc="-5" dirty="0">
                <a:latin typeface="Calibri"/>
                <a:cs typeface="Calibri"/>
              </a:rPr>
              <a:t> loss</a:t>
            </a:r>
            <a:r>
              <a:rPr sz="2200" dirty="0">
                <a:latin typeface="Calibri"/>
                <a:cs typeface="Calibri"/>
              </a:rPr>
              <a:t> or</a:t>
            </a:r>
            <a:r>
              <a:rPr sz="2200" spc="-5" dirty="0">
                <a:latin typeface="Calibri"/>
                <a:cs typeface="Calibri"/>
              </a:rPr>
              <a:t> </a:t>
            </a:r>
            <a:r>
              <a:rPr sz="2200" spc="-10" dirty="0">
                <a:latin typeface="Calibri"/>
                <a:cs typeface="Calibri"/>
              </a:rPr>
              <a:t>signal</a:t>
            </a:r>
            <a:r>
              <a:rPr sz="2200" dirty="0">
                <a:latin typeface="Calibri"/>
                <a:cs typeface="Calibri"/>
              </a:rPr>
              <a:t> </a:t>
            </a:r>
            <a:r>
              <a:rPr sz="2200" spc="-5" dirty="0">
                <a:latin typeface="Calibri"/>
                <a:cs typeface="Calibri"/>
              </a:rPr>
              <a:t>loss.</a:t>
            </a:r>
            <a:endParaRPr sz="2200">
              <a:latin typeface="Calibri"/>
              <a:cs typeface="Calibri"/>
            </a:endParaRPr>
          </a:p>
        </p:txBody>
      </p:sp>
      <p:sp>
        <p:nvSpPr>
          <p:cNvPr id="5" name="object 5"/>
          <p:cNvSpPr txBox="1"/>
          <p:nvPr/>
        </p:nvSpPr>
        <p:spPr>
          <a:xfrm>
            <a:off x="307340" y="1525269"/>
            <a:ext cx="8530590" cy="360680"/>
          </a:xfrm>
          <a:prstGeom prst="rect">
            <a:avLst/>
          </a:prstGeom>
        </p:spPr>
        <p:txBody>
          <a:bodyPr vert="horz" wrap="square" lIns="0" tIns="12065" rIns="0" bIns="0" rtlCol="0">
            <a:spAutoFit/>
          </a:bodyPr>
          <a:lstStyle/>
          <a:p>
            <a:pPr marL="173990" indent="-161925">
              <a:lnSpc>
                <a:spcPct val="100000"/>
              </a:lnSpc>
              <a:spcBef>
                <a:spcPts val="95"/>
              </a:spcBef>
              <a:buFont typeface="Arial MT"/>
              <a:buChar char="•"/>
              <a:tabLst>
                <a:tab pos="174625" algn="l"/>
                <a:tab pos="774700" algn="l"/>
                <a:tab pos="1603375" algn="l"/>
                <a:tab pos="3108325" algn="l"/>
                <a:tab pos="3519804" algn="l"/>
                <a:tab pos="4229735" algn="l"/>
                <a:tab pos="5703570" algn="l"/>
                <a:tab pos="6263640" algn="l"/>
                <a:tab pos="7575550" algn="l"/>
              </a:tabLst>
            </a:pPr>
            <a:r>
              <a:rPr sz="2200" spc="-5" dirty="0">
                <a:latin typeface="Calibri"/>
                <a:cs typeface="Calibri"/>
              </a:rPr>
              <a:t>The	</a:t>
            </a:r>
            <a:r>
              <a:rPr sz="2200" spc="-10" dirty="0">
                <a:latin typeface="Calibri"/>
                <a:cs typeface="Calibri"/>
              </a:rPr>
              <a:t>signal	</a:t>
            </a:r>
            <a:r>
              <a:rPr sz="2200" spc="-15" dirty="0">
                <a:latin typeface="Calibri"/>
                <a:cs typeface="Calibri"/>
              </a:rPr>
              <a:t>attenuation	</a:t>
            </a:r>
            <a:r>
              <a:rPr sz="2200" dirty="0">
                <a:latin typeface="Calibri"/>
                <a:cs typeface="Calibri"/>
              </a:rPr>
              <a:t>of	</a:t>
            </a:r>
            <a:r>
              <a:rPr sz="2200" spc="-10" dirty="0">
                <a:latin typeface="Calibri"/>
                <a:cs typeface="Calibri"/>
              </a:rPr>
              <a:t>fiber	</a:t>
            </a:r>
            <a:r>
              <a:rPr sz="2200" spc="-5" dirty="0">
                <a:latin typeface="Calibri"/>
                <a:cs typeface="Calibri"/>
              </a:rPr>
              <a:t>determines	the	</a:t>
            </a:r>
            <a:r>
              <a:rPr sz="2200" spc="-10" dirty="0">
                <a:latin typeface="Calibri"/>
                <a:cs typeface="Calibri"/>
              </a:rPr>
              <a:t>maximum	</a:t>
            </a:r>
            <a:r>
              <a:rPr sz="2200" spc="-15" dirty="0">
                <a:latin typeface="Calibri"/>
                <a:cs typeface="Calibri"/>
              </a:rPr>
              <a:t>distance</a:t>
            </a:r>
            <a:endParaRPr sz="2200">
              <a:latin typeface="Calibri"/>
              <a:cs typeface="Calibri"/>
            </a:endParaRPr>
          </a:p>
        </p:txBody>
      </p:sp>
      <p:sp>
        <p:nvSpPr>
          <p:cNvPr id="6" name="object 6"/>
          <p:cNvSpPr txBox="1"/>
          <p:nvPr/>
        </p:nvSpPr>
        <p:spPr>
          <a:xfrm>
            <a:off x="307340" y="1707920"/>
            <a:ext cx="8531860" cy="1336040"/>
          </a:xfrm>
          <a:prstGeom prst="rect">
            <a:avLst/>
          </a:prstGeom>
        </p:spPr>
        <p:txBody>
          <a:bodyPr vert="horz" wrap="square" lIns="0" tIns="165100" rIns="0" bIns="0" rtlCol="0">
            <a:spAutoFit/>
          </a:bodyPr>
          <a:lstStyle/>
          <a:p>
            <a:pPr marL="12700">
              <a:lnSpc>
                <a:spcPct val="100000"/>
              </a:lnSpc>
              <a:spcBef>
                <a:spcPts val="1300"/>
              </a:spcBef>
            </a:pPr>
            <a:r>
              <a:rPr sz="2200" spc="-10" dirty="0">
                <a:latin typeface="Calibri"/>
                <a:cs typeface="Calibri"/>
              </a:rPr>
              <a:t>between</a:t>
            </a:r>
            <a:r>
              <a:rPr sz="2200" dirty="0">
                <a:latin typeface="Calibri"/>
                <a:cs typeface="Calibri"/>
              </a:rPr>
              <a:t> </a:t>
            </a:r>
            <a:r>
              <a:rPr sz="2200" spc="-15" dirty="0">
                <a:latin typeface="Calibri"/>
                <a:cs typeface="Calibri"/>
              </a:rPr>
              <a:t>transmitter</a:t>
            </a:r>
            <a:r>
              <a:rPr sz="2200" spc="25" dirty="0">
                <a:latin typeface="Calibri"/>
                <a:cs typeface="Calibri"/>
              </a:rPr>
              <a:t> </a:t>
            </a:r>
            <a:r>
              <a:rPr sz="2200" spc="-5" dirty="0">
                <a:latin typeface="Calibri"/>
                <a:cs typeface="Calibri"/>
              </a:rPr>
              <a:t>and</a:t>
            </a:r>
            <a:r>
              <a:rPr sz="2200" spc="-15" dirty="0">
                <a:latin typeface="Calibri"/>
                <a:cs typeface="Calibri"/>
              </a:rPr>
              <a:t> </a:t>
            </a:r>
            <a:r>
              <a:rPr sz="2200" spc="-35" dirty="0">
                <a:latin typeface="Calibri"/>
                <a:cs typeface="Calibri"/>
              </a:rPr>
              <a:t>receiver.</a:t>
            </a:r>
            <a:endParaRPr sz="2200">
              <a:latin typeface="Calibri"/>
              <a:cs typeface="Calibri"/>
            </a:endParaRPr>
          </a:p>
          <a:p>
            <a:pPr marL="12700" marR="5080">
              <a:lnSpc>
                <a:spcPct val="100000"/>
              </a:lnSpc>
              <a:spcBef>
                <a:spcPts val="1200"/>
              </a:spcBef>
              <a:buFont typeface="Arial MT"/>
              <a:buChar char="•"/>
              <a:tabLst>
                <a:tab pos="174625" algn="l"/>
                <a:tab pos="747395" algn="l"/>
                <a:tab pos="2225675" algn="l"/>
                <a:tab pos="2832100" algn="l"/>
                <a:tab pos="4278630" algn="l"/>
                <a:tab pos="4809490" algn="l"/>
                <a:tab pos="5859145" algn="l"/>
                <a:tab pos="6245225" algn="l"/>
                <a:tab pos="7478395" algn="l"/>
              </a:tabLst>
            </a:pPr>
            <a:r>
              <a:rPr sz="2200" spc="-10" dirty="0">
                <a:latin typeface="Calibri"/>
                <a:cs typeface="Calibri"/>
              </a:rPr>
              <a:t>T</a:t>
            </a:r>
            <a:r>
              <a:rPr sz="2200" dirty="0">
                <a:latin typeface="Calibri"/>
                <a:cs typeface="Calibri"/>
              </a:rPr>
              <a:t>h</a:t>
            </a:r>
            <a:r>
              <a:rPr sz="2200" spc="-5" dirty="0">
                <a:latin typeface="Calibri"/>
                <a:cs typeface="Calibri"/>
              </a:rPr>
              <a:t>e</a:t>
            </a:r>
            <a:r>
              <a:rPr sz="2200" dirty="0">
                <a:latin typeface="Calibri"/>
                <a:cs typeface="Calibri"/>
              </a:rPr>
              <a:t>	</a:t>
            </a:r>
            <a:r>
              <a:rPr sz="2200" spc="-15" dirty="0">
                <a:latin typeface="Calibri"/>
                <a:cs typeface="Calibri"/>
              </a:rPr>
              <a:t>a</a:t>
            </a:r>
            <a:r>
              <a:rPr sz="2200" spc="-35" dirty="0">
                <a:latin typeface="Calibri"/>
                <a:cs typeface="Calibri"/>
              </a:rPr>
              <a:t>tt</a:t>
            </a:r>
            <a:r>
              <a:rPr sz="2200" spc="-5" dirty="0">
                <a:latin typeface="Calibri"/>
                <a:cs typeface="Calibri"/>
              </a:rPr>
              <a:t>enu</a:t>
            </a:r>
            <a:r>
              <a:rPr sz="2200" spc="-15" dirty="0">
                <a:latin typeface="Calibri"/>
                <a:cs typeface="Calibri"/>
              </a:rPr>
              <a:t>a</a:t>
            </a:r>
            <a:r>
              <a:rPr sz="2200" spc="-5" dirty="0">
                <a:latin typeface="Calibri"/>
                <a:cs typeface="Calibri"/>
              </a:rPr>
              <a:t>tion</a:t>
            </a:r>
            <a:r>
              <a:rPr sz="2200" dirty="0">
                <a:latin typeface="Calibri"/>
                <a:cs typeface="Calibri"/>
              </a:rPr>
              <a:t>	</a:t>
            </a:r>
            <a:r>
              <a:rPr sz="2200" spc="-5" dirty="0">
                <a:latin typeface="Calibri"/>
                <a:cs typeface="Calibri"/>
              </a:rPr>
              <a:t>al</a:t>
            </a:r>
            <a:r>
              <a:rPr sz="2200" dirty="0">
                <a:latin typeface="Calibri"/>
                <a:cs typeface="Calibri"/>
              </a:rPr>
              <a:t>s</a:t>
            </a:r>
            <a:r>
              <a:rPr sz="2200" spc="-5" dirty="0">
                <a:latin typeface="Calibri"/>
                <a:cs typeface="Calibri"/>
              </a:rPr>
              <a:t>o</a:t>
            </a:r>
            <a:r>
              <a:rPr sz="2200" dirty="0">
                <a:latin typeface="Calibri"/>
                <a:cs typeface="Calibri"/>
              </a:rPr>
              <a:t>	</a:t>
            </a:r>
            <a:r>
              <a:rPr sz="2200" spc="-10" dirty="0">
                <a:latin typeface="Calibri"/>
                <a:cs typeface="Calibri"/>
              </a:rPr>
              <a:t>de</a:t>
            </a:r>
            <a:r>
              <a:rPr sz="2200" spc="-40" dirty="0">
                <a:latin typeface="Calibri"/>
                <a:cs typeface="Calibri"/>
              </a:rPr>
              <a:t>t</a:t>
            </a:r>
            <a:r>
              <a:rPr sz="2200" spc="-5" dirty="0">
                <a:latin typeface="Calibri"/>
                <a:cs typeface="Calibri"/>
              </a:rPr>
              <a:t>e</a:t>
            </a:r>
            <a:r>
              <a:rPr sz="2200" dirty="0">
                <a:latin typeface="Calibri"/>
                <a:cs typeface="Calibri"/>
              </a:rPr>
              <a:t>r</a:t>
            </a:r>
            <a:r>
              <a:rPr sz="2200" spc="-5" dirty="0">
                <a:latin typeface="Calibri"/>
                <a:cs typeface="Calibri"/>
              </a:rPr>
              <a:t>mines</a:t>
            </a:r>
            <a:r>
              <a:rPr sz="220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num</a:t>
            </a:r>
            <a:r>
              <a:rPr sz="2200" spc="-5" dirty="0">
                <a:latin typeface="Calibri"/>
                <a:cs typeface="Calibri"/>
              </a:rPr>
              <a:t>ber</a:t>
            </a:r>
            <a:r>
              <a:rPr sz="2200" dirty="0">
                <a:latin typeface="Calibri"/>
                <a:cs typeface="Calibri"/>
              </a:rPr>
              <a:t>	o</a:t>
            </a:r>
            <a:r>
              <a:rPr sz="2200" spc="-5" dirty="0">
                <a:latin typeface="Calibri"/>
                <a:cs typeface="Calibri"/>
              </a:rPr>
              <a:t>f</a:t>
            </a:r>
            <a:r>
              <a:rPr sz="2200" dirty="0">
                <a:latin typeface="Calibri"/>
                <a:cs typeface="Calibri"/>
              </a:rPr>
              <a:t>	</a:t>
            </a:r>
            <a:r>
              <a:rPr sz="2200" spc="-30" dirty="0">
                <a:latin typeface="Calibri"/>
                <a:cs typeface="Calibri"/>
              </a:rPr>
              <a:t>r</a:t>
            </a:r>
            <a:r>
              <a:rPr sz="2200" spc="-5" dirty="0">
                <a:latin typeface="Calibri"/>
                <a:cs typeface="Calibri"/>
              </a:rPr>
              <a:t>epe</a:t>
            </a:r>
            <a:r>
              <a:rPr sz="2200" spc="-30" dirty="0">
                <a:latin typeface="Calibri"/>
                <a:cs typeface="Calibri"/>
              </a:rPr>
              <a:t>a</a:t>
            </a:r>
            <a:r>
              <a:rPr sz="2200" spc="-25" dirty="0">
                <a:latin typeface="Calibri"/>
                <a:cs typeface="Calibri"/>
              </a:rPr>
              <a:t>t</a:t>
            </a:r>
            <a:r>
              <a:rPr sz="2200" spc="-5" dirty="0">
                <a:latin typeface="Calibri"/>
                <a:cs typeface="Calibri"/>
              </a:rPr>
              <a:t>e</a:t>
            </a:r>
            <a:r>
              <a:rPr sz="2200" spc="-40" dirty="0">
                <a:latin typeface="Calibri"/>
                <a:cs typeface="Calibri"/>
              </a:rPr>
              <a:t>r</a:t>
            </a:r>
            <a:r>
              <a:rPr sz="2200" spc="-5" dirty="0">
                <a:latin typeface="Calibri"/>
                <a:cs typeface="Calibri"/>
              </a:rPr>
              <a:t>s</a:t>
            </a:r>
            <a:r>
              <a:rPr sz="2200" dirty="0">
                <a:latin typeface="Calibri"/>
                <a:cs typeface="Calibri"/>
              </a:rPr>
              <a:t>	</a:t>
            </a:r>
            <a:r>
              <a:rPr sz="2200" spc="-30" dirty="0">
                <a:latin typeface="Calibri"/>
                <a:cs typeface="Calibri"/>
              </a:rPr>
              <a:t>r</a:t>
            </a:r>
            <a:r>
              <a:rPr sz="2200" spc="-5" dirty="0">
                <a:latin typeface="Calibri"/>
                <a:cs typeface="Calibri"/>
              </a:rPr>
              <a:t>equi</a:t>
            </a:r>
            <a:r>
              <a:rPr sz="2200" spc="-35" dirty="0">
                <a:latin typeface="Calibri"/>
                <a:cs typeface="Calibri"/>
              </a:rPr>
              <a:t>r</a:t>
            </a:r>
            <a:r>
              <a:rPr sz="2200" spc="-5" dirty="0">
                <a:latin typeface="Calibri"/>
                <a:cs typeface="Calibri"/>
              </a:rPr>
              <a:t>ed,  </a:t>
            </a:r>
            <a:r>
              <a:rPr sz="2200" spc="-10" dirty="0">
                <a:latin typeface="Calibri"/>
                <a:cs typeface="Calibri"/>
              </a:rPr>
              <a:t>maintaining</a:t>
            </a:r>
            <a:r>
              <a:rPr sz="2200" spc="-25" dirty="0">
                <a:latin typeface="Calibri"/>
                <a:cs typeface="Calibri"/>
              </a:rPr>
              <a:t> </a:t>
            </a:r>
            <a:r>
              <a:rPr sz="2200" spc="-15" dirty="0">
                <a:latin typeface="Calibri"/>
                <a:cs typeface="Calibri"/>
              </a:rPr>
              <a:t>repeater</a:t>
            </a:r>
            <a:r>
              <a:rPr sz="2200" spc="5" dirty="0">
                <a:latin typeface="Calibri"/>
                <a:cs typeface="Calibri"/>
              </a:rPr>
              <a:t> </a:t>
            </a:r>
            <a:r>
              <a:rPr sz="2200" spc="-5" dirty="0">
                <a:latin typeface="Calibri"/>
                <a:cs typeface="Calibri"/>
              </a:rPr>
              <a:t>is</a:t>
            </a:r>
            <a:r>
              <a:rPr sz="2200" spc="10" dirty="0">
                <a:latin typeface="Calibri"/>
                <a:cs typeface="Calibri"/>
              </a:rPr>
              <a:t> </a:t>
            </a:r>
            <a:r>
              <a:rPr sz="2200" spc="-5" dirty="0">
                <a:latin typeface="Calibri"/>
                <a:cs typeface="Calibri"/>
              </a:rPr>
              <a:t>a </a:t>
            </a:r>
            <a:r>
              <a:rPr sz="2200" spc="-10" dirty="0">
                <a:latin typeface="Calibri"/>
                <a:cs typeface="Calibri"/>
              </a:rPr>
              <a:t>costly</a:t>
            </a:r>
            <a:r>
              <a:rPr sz="2200" spc="5" dirty="0">
                <a:latin typeface="Calibri"/>
                <a:cs typeface="Calibri"/>
              </a:rPr>
              <a:t> </a:t>
            </a:r>
            <a:r>
              <a:rPr sz="2200" spc="-45" dirty="0">
                <a:latin typeface="Calibri"/>
                <a:cs typeface="Calibri"/>
              </a:rPr>
              <a:t>affair.</a:t>
            </a:r>
            <a:endParaRPr sz="2200">
              <a:latin typeface="Calibri"/>
              <a:cs typeface="Calibri"/>
            </a:endParaRPr>
          </a:p>
        </p:txBody>
      </p:sp>
      <p:sp>
        <p:nvSpPr>
          <p:cNvPr id="7" name="object 7"/>
          <p:cNvSpPr txBox="1"/>
          <p:nvPr/>
        </p:nvSpPr>
        <p:spPr>
          <a:xfrm>
            <a:off x="307340" y="3994145"/>
            <a:ext cx="8529320" cy="2495550"/>
          </a:xfrm>
          <a:prstGeom prst="rect">
            <a:avLst/>
          </a:prstGeom>
        </p:spPr>
        <p:txBody>
          <a:bodyPr vert="horz" wrap="square" lIns="0" tIns="165735" rIns="0" bIns="0" rtlCol="0">
            <a:spAutoFit/>
          </a:bodyPr>
          <a:lstStyle/>
          <a:p>
            <a:pPr marL="173990" indent="-161925" algn="just">
              <a:lnSpc>
                <a:spcPct val="100000"/>
              </a:lnSpc>
              <a:spcBef>
                <a:spcPts val="1305"/>
              </a:spcBef>
              <a:buFont typeface="Arial MT"/>
              <a:buChar char="•"/>
              <a:tabLst>
                <a:tab pos="174625" algn="l"/>
              </a:tabLst>
            </a:pPr>
            <a:r>
              <a:rPr sz="2200" spc="-5" dirty="0">
                <a:latin typeface="Calibri"/>
                <a:cs typeface="Calibri"/>
              </a:rPr>
              <a:t>Another</a:t>
            </a:r>
            <a:r>
              <a:rPr sz="2200" dirty="0">
                <a:latin typeface="Calibri"/>
                <a:cs typeface="Calibri"/>
              </a:rPr>
              <a:t> </a:t>
            </a:r>
            <a:r>
              <a:rPr sz="2200" spc="-10" dirty="0">
                <a:latin typeface="Calibri"/>
                <a:cs typeface="Calibri"/>
              </a:rPr>
              <a:t>important</a:t>
            </a:r>
            <a:r>
              <a:rPr sz="2200" dirty="0">
                <a:latin typeface="Calibri"/>
                <a:cs typeface="Calibri"/>
              </a:rPr>
              <a:t> </a:t>
            </a:r>
            <a:r>
              <a:rPr sz="2200" spc="-10" dirty="0">
                <a:latin typeface="Calibri"/>
                <a:cs typeface="Calibri"/>
              </a:rPr>
              <a:t>property</a:t>
            </a:r>
            <a:r>
              <a:rPr sz="2200" spc="5" dirty="0">
                <a:latin typeface="Calibri"/>
                <a:cs typeface="Calibri"/>
              </a:rPr>
              <a:t> </a:t>
            </a:r>
            <a:r>
              <a:rPr sz="2200" spc="-5" dirty="0">
                <a:latin typeface="Calibri"/>
                <a:cs typeface="Calibri"/>
              </a:rPr>
              <a:t>of</a:t>
            </a:r>
            <a:r>
              <a:rPr sz="2200" spc="5" dirty="0">
                <a:latin typeface="Calibri"/>
                <a:cs typeface="Calibri"/>
              </a:rPr>
              <a:t> </a:t>
            </a:r>
            <a:r>
              <a:rPr sz="2200" spc="-10" dirty="0">
                <a:latin typeface="Calibri"/>
                <a:cs typeface="Calibri"/>
              </a:rPr>
              <a:t>optical</a:t>
            </a:r>
            <a:r>
              <a:rPr sz="2200" spc="15" dirty="0">
                <a:latin typeface="Calibri"/>
                <a:cs typeface="Calibri"/>
              </a:rPr>
              <a:t> </a:t>
            </a:r>
            <a:r>
              <a:rPr sz="2200" spc="-5" dirty="0">
                <a:latin typeface="Calibri"/>
                <a:cs typeface="Calibri"/>
              </a:rPr>
              <a:t>fiber</a:t>
            </a:r>
            <a:r>
              <a:rPr sz="2200" spc="-10" dirty="0">
                <a:latin typeface="Calibri"/>
                <a:cs typeface="Calibri"/>
              </a:rPr>
              <a:t> </a:t>
            </a:r>
            <a:r>
              <a:rPr sz="2200" spc="-5" dirty="0">
                <a:latin typeface="Calibri"/>
                <a:cs typeface="Calibri"/>
              </a:rPr>
              <a:t>is</a:t>
            </a:r>
            <a:r>
              <a:rPr sz="2200" dirty="0">
                <a:latin typeface="Calibri"/>
                <a:cs typeface="Calibri"/>
              </a:rPr>
              <a:t> </a:t>
            </a:r>
            <a:r>
              <a:rPr sz="2200" b="1" spc="-15" dirty="0">
                <a:solidFill>
                  <a:srgbClr val="006FC0"/>
                </a:solidFill>
                <a:latin typeface="Calibri"/>
                <a:cs typeface="Calibri"/>
              </a:rPr>
              <a:t>distortion</a:t>
            </a:r>
            <a:r>
              <a:rPr sz="2200" b="1" spc="40" dirty="0">
                <a:solidFill>
                  <a:srgbClr val="006FC0"/>
                </a:solidFill>
                <a:latin typeface="Calibri"/>
                <a:cs typeface="Calibri"/>
              </a:rPr>
              <a:t> </a:t>
            </a:r>
            <a:r>
              <a:rPr sz="2200" spc="-5" dirty="0">
                <a:latin typeface="Calibri"/>
                <a:cs typeface="Calibri"/>
              </a:rPr>
              <a:t>mechanism.</a:t>
            </a:r>
            <a:endParaRPr sz="2200" dirty="0">
              <a:latin typeface="Calibri"/>
              <a:cs typeface="Calibri"/>
            </a:endParaRPr>
          </a:p>
          <a:p>
            <a:pPr marL="12700" marR="5715" algn="just">
              <a:lnSpc>
                <a:spcPct val="100000"/>
              </a:lnSpc>
              <a:spcBef>
                <a:spcPts val="1200"/>
              </a:spcBef>
              <a:buFont typeface="Arial MT"/>
              <a:buChar char="•"/>
              <a:tabLst>
                <a:tab pos="174625" algn="l"/>
              </a:tabLst>
            </a:pPr>
            <a:r>
              <a:rPr sz="2200" spc="-5" dirty="0">
                <a:latin typeface="Calibri"/>
                <a:cs typeface="Calibri"/>
              </a:rPr>
              <a:t>As</a:t>
            </a:r>
            <a:r>
              <a:rPr sz="2200" dirty="0">
                <a:latin typeface="Calibri"/>
                <a:cs typeface="Calibri"/>
              </a:rPr>
              <a:t> </a:t>
            </a:r>
            <a:r>
              <a:rPr sz="2200" spc="-5" dirty="0">
                <a:latin typeface="Calibri"/>
                <a:cs typeface="Calibri"/>
              </a:rPr>
              <a:t>the</a:t>
            </a:r>
            <a:r>
              <a:rPr sz="2200" dirty="0">
                <a:latin typeface="Calibri"/>
                <a:cs typeface="Calibri"/>
              </a:rPr>
              <a:t> </a:t>
            </a:r>
            <a:r>
              <a:rPr sz="2200" spc="-5" dirty="0">
                <a:latin typeface="Calibri"/>
                <a:cs typeface="Calibri"/>
              </a:rPr>
              <a:t>signal</a:t>
            </a:r>
            <a:r>
              <a:rPr sz="2200" dirty="0">
                <a:latin typeface="Calibri"/>
                <a:cs typeface="Calibri"/>
              </a:rPr>
              <a:t> </a:t>
            </a:r>
            <a:r>
              <a:rPr sz="2200" spc="-10" dirty="0">
                <a:latin typeface="Calibri"/>
                <a:cs typeface="Calibri"/>
              </a:rPr>
              <a:t>pulse</a:t>
            </a:r>
            <a:r>
              <a:rPr sz="2200" spc="-5" dirty="0">
                <a:latin typeface="Calibri"/>
                <a:cs typeface="Calibri"/>
              </a:rPr>
              <a:t> </a:t>
            </a:r>
            <a:r>
              <a:rPr sz="2200" spc="-20" dirty="0">
                <a:latin typeface="Calibri"/>
                <a:cs typeface="Calibri"/>
              </a:rPr>
              <a:t>travels</a:t>
            </a:r>
            <a:r>
              <a:rPr sz="2200" spc="-15" dirty="0">
                <a:latin typeface="Calibri"/>
                <a:cs typeface="Calibri"/>
              </a:rPr>
              <a:t> </a:t>
            </a:r>
            <a:r>
              <a:rPr sz="2200" spc="-5" dirty="0">
                <a:latin typeface="Calibri"/>
                <a:cs typeface="Calibri"/>
              </a:rPr>
              <a:t>along</a:t>
            </a:r>
            <a:r>
              <a:rPr sz="220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fiber</a:t>
            </a:r>
            <a:r>
              <a:rPr sz="2200" spc="-5" dirty="0">
                <a:latin typeface="Calibri"/>
                <a:cs typeface="Calibri"/>
              </a:rPr>
              <a:t> </a:t>
            </a:r>
            <a:r>
              <a:rPr sz="2200" spc="-10" dirty="0">
                <a:latin typeface="Calibri"/>
                <a:cs typeface="Calibri"/>
              </a:rPr>
              <a:t>length</a:t>
            </a:r>
            <a:r>
              <a:rPr sz="2200" spc="-5" dirty="0">
                <a:latin typeface="Calibri"/>
                <a:cs typeface="Calibri"/>
              </a:rPr>
              <a:t> it</a:t>
            </a:r>
            <a:r>
              <a:rPr sz="2200" spc="484" dirty="0">
                <a:latin typeface="Calibri"/>
                <a:cs typeface="Calibri"/>
              </a:rPr>
              <a:t> </a:t>
            </a:r>
            <a:r>
              <a:rPr sz="2200" spc="-5" dirty="0">
                <a:latin typeface="Calibri"/>
                <a:cs typeface="Calibri"/>
              </a:rPr>
              <a:t>becomes</a:t>
            </a:r>
            <a:r>
              <a:rPr sz="2200" spc="484" dirty="0">
                <a:latin typeface="Calibri"/>
                <a:cs typeface="Calibri"/>
              </a:rPr>
              <a:t> </a:t>
            </a:r>
            <a:r>
              <a:rPr sz="2200" spc="-10" dirty="0">
                <a:latin typeface="Calibri"/>
                <a:cs typeface="Calibri"/>
              </a:rPr>
              <a:t>more </a:t>
            </a:r>
            <a:r>
              <a:rPr sz="2200" spc="-5" dirty="0">
                <a:latin typeface="Calibri"/>
                <a:cs typeface="Calibri"/>
              </a:rPr>
              <a:t> </a:t>
            </a:r>
            <a:r>
              <a:rPr sz="2200" spc="-40" dirty="0">
                <a:latin typeface="Calibri"/>
                <a:cs typeface="Calibri"/>
              </a:rPr>
              <a:t>broader. </a:t>
            </a:r>
            <a:r>
              <a:rPr sz="2200" spc="-10" dirty="0">
                <a:latin typeface="Calibri"/>
                <a:cs typeface="Calibri"/>
              </a:rPr>
              <a:t>After </a:t>
            </a:r>
            <a:r>
              <a:rPr sz="2200" spc="-15" dirty="0">
                <a:latin typeface="Calibri"/>
                <a:cs typeface="Calibri"/>
              </a:rPr>
              <a:t>sufficient </a:t>
            </a:r>
            <a:r>
              <a:rPr sz="2200" spc="-10" dirty="0">
                <a:latin typeface="Calibri"/>
                <a:cs typeface="Calibri"/>
              </a:rPr>
              <a:t>length </a:t>
            </a:r>
            <a:r>
              <a:rPr sz="2200" spc="-5" dirty="0">
                <a:latin typeface="Calibri"/>
                <a:cs typeface="Calibri"/>
              </a:rPr>
              <a:t>the </a:t>
            </a:r>
            <a:r>
              <a:rPr sz="2200" spc="-10" dirty="0">
                <a:latin typeface="Calibri"/>
                <a:cs typeface="Calibri"/>
              </a:rPr>
              <a:t>broad pulses starts overlapping </a:t>
            </a:r>
            <a:r>
              <a:rPr sz="2200" spc="-5" dirty="0">
                <a:latin typeface="Calibri"/>
                <a:cs typeface="Calibri"/>
              </a:rPr>
              <a:t>with </a:t>
            </a:r>
            <a:r>
              <a:rPr sz="2200" dirty="0">
                <a:latin typeface="Calibri"/>
                <a:cs typeface="Calibri"/>
              </a:rPr>
              <a:t> </a:t>
            </a:r>
            <a:r>
              <a:rPr sz="2200" spc="-5" dirty="0">
                <a:latin typeface="Calibri"/>
                <a:cs typeface="Calibri"/>
              </a:rPr>
              <a:t>adjacent</a:t>
            </a:r>
            <a:r>
              <a:rPr sz="2200" spc="-15" dirty="0">
                <a:latin typeface="Calibri"/>
                <a:cs typeface="Calibri"/>
              </a:rPr>
              <a:t> </a:t>
            </a:r>
            <a:r>
              <a:rPr sz="2200" spc="-5" dirty="0">
                <a:latin typeface="Calibri"/>
                <a:cs typeface="Calibri"/>
              </a:rPr>
              <a:t>pulses.</a:t>
            </a:r>
            <a:endParaRPr sz="2200" dirty="0">
              <a:latin typeface="Calibri"/>
              <a:cs typeface="Calibri"/>
            </a:endParaRPr>
          </a:p>
          <a:p>
            <a:pPr marL="12700" marR="5080" algn="just">
              <a:lnSpc>
                <a:spcPct val="100000"/>
              </a:lnSpc>
              <a:spcBef>
                <a:spcPts val="1200"/>
              </a:spcBef>
              <a:buFont typeface="Arial MT"/>
              <a:buChar char="•"/>
              <a:tabLst>
                <a:tab pos="174625" algn="l"/>
              </a:tabLst>
            </a:pPr>
            <a:r>
              <a:rPr sz="2200" spc="-10" dirty="0">
                <a:latin typeface="Calibri"/>
                <a:cs typeface="Calibri"/>
              </a:rPr>
              <a:t>This</a:t>
            </a:r>
            <a:r>
              <a:rPr sz="2200" spc="-5" dirty="0">
                <a:latin typeface="Calibri"/>
                <a:cs typeface="Calibri"/>
              </a:rPr>
              <a:t> </a:t>
            </a:r>
            <a:r>
              <a:rPr sz="2200" spc="-15" dirty="0">
                <a:latin typeface="Calibri"/>
                <a:cs typeface="Calibri"/>
              </a:rPr>
              <a:t>creates</a:t>
            </a:r>
            <a:r>
              <a:rPr sz="2200" spc="-10" dirty="0">
                <a:latin typeface="Calibri"/>
                <a:cs typeface="Calibri"/>
              </a:rPr>
              <a:t> error</a:t>
            </a:r>
            <a:r>
              <a:rPr sz="2200" spc="-5" dirty="0">
                <a:latin typeface="Calibri"/>
                <a:cs typeface="Calibri"/>
              </a:rPr>
              <a:t> in</a:t>
            </a:r>
            <a:r>
              <a:rPr sz="2200" dirty="0">
                <a:latin typeface="Calibri"/>
                <a:cs typeface="Calibri"/>
              </a:rPr>
              <a:t> </a:t>
            </a:r>
            <a:r>
              <a:rPr sz="2200" spc="-5" dirty="0">
                <a:latin typeface="Calibri"/>
                <a:cs typeface="Calibri"/>
              </a:rPr>
              <a:t>the</a:t>
            </a:r>
            <a:r>
              <a:rPr sz="2200" dirty="0">
                <a:latin typeface="Calibri"/>
                <a:cs typeface="Calibri"/>
              </a:rPr>
              <a:t> </a:t>
            </a:r>
            <a:r>
              <a:rPr sz="2200" spc="-35" dirty="0">
                <a:latin typeface="Calibri"/>
                <a:cs typeface="Calibri"/>
              </a:rPr>
              <a:t>receiver.</a:t>
            </a:r>
            <a:r>
              <a:rPr sz="2200" spc="-30" dirty="0">
                <a:latin typeface="Calibri"/>
                <a:cs typeface="Calibri"/>
              </a:rPr>
              <a:t> </a:t>
            </a:r>
            <a:r>
              <a:rPr sz="2200" spc="-10" dirty="0">
                <a:latin typeface="Calibri"/>
                <a:cs typeface="Calibri"/>
              </a:rPr>
              <a:t>Hence</a:t>
            </a:r>
            <a:r>
              <a:rPr sz="2200" spc="-5" dirty="0">
                <a:latin typeface="Calibri"/>
                <a:cs typeface="Calibri"/>
              </a:rPr>
              <a:t> the</a:t>
            </a:r>
            <a:r>
              <a:rPr sz="2200" dirty="0">
                <a:latin typeface="Calibri"/>
                <a:cs typeface="Calibri"/>
              </a:rPr>
              <a:t> </a:t>
            </a:r>
            <a:r>
              <a:rPr sz="2200" spc="-10" dirty="0">
                <a:latin typeface="Calibri"/>
                <a:cs typeface="Calibri"/>
              </a:rPr>
              <a:t>distortion</a:t>
            </a:r>
            <a:r>
              <a:rPr sz="2200" spc="-5" dirty="0">
                <a:latin typeface="Calibri"/>
                <a:cs typeface="Calibri"/>
              </a:rPr>
              <a:t> </a:t>
            </a:r>
            <a:r>
              <a:rPr sz="2200" spc="-10" dirty="0">
                <a:latin typeface="Calibri"/>
                <a:cs typeface="Calibri"/>
              </a:rPr>
              <a:t>limits</a:t>
            </a:r>
            <a:r>
              <a:rPr sz="2200" spc="-5" dirty="0">
                <a:latin typeface="Calibri"/>
                <a:cs typeface="Calibri"/>
              </a:rPr>
              <a:t> the </a:t>
            </a:r>
            <a:r>
              <a:rPr sz="2200" dirty="0">
                <a:latin typeface="Calibri"/>
                <a:cs typeface="Calibri"/>
              </a:rPr>
              <a:t> </a:t>
            </a:r>
            <a:r>
              <a:rPr sz="2200" spc="-10" dirty="0">
                <a:latin typeface="Calibri"/>
                <a:cs typeface="Calibri"/>
              </a:rPr>
              <a:t>information</a:t>
            </a:r>
            <a:r>
              <a:rPr sz="2200" spc="-25" dirty="0">
                <a:latin typeface="Calibri"/>
                <a:cs typeface="Calibri"/>
              </a:rPr>
              <a:t> </a:t>
            </a:r>
            <a:r>
              <a:rPr sz="2200" spc="-5" dirty="0">
                <a:latin typeface="Calibri"/>
                <a:cs typeface="Calibri"/>
              </a:rPr>
              <a:t>carrying</a:t>
            </a:r>
            <a:r>
              <a:rPr sz="2200" spc="-10" dirty="0">
                <a:latin typeface="Calibri"/>
                <a:cs typeface="Calibri"/>
              </a:rPr>
              <a:t> capacity</a:t>
            </a:r>
            <a:r>
              <a:rPr sz="2200" spc="10" dirty="0">
                <a:latin typeface="Calibri"/>
                <a:cs typeface="Calibri"/>
              </a:rPr>
              <a:t> </a:t>
            </a:r>
            <a:r>
              <a:rPr sz="2200" dirty="0">
                <a:latin typeface="Calibri"/>
                <a:cs typeface="Calibri"/>
              </a:rPr>
              <a:t>of</a:t>
            </a:r>
            <a:r>
              <a:rPr sz="2200" spc="5" dirty="0">
                <a:latin typeface="Calibri"/>
                <a:cs typeface="Calibri"/>
              </a:rPr>
              <a:t> </a:t>
            </a:r>
            <a:r>
              <a:rPr sz="2200" spc="-45" dirty="0">
                <a:latin typeface="Calibri"/>
                <a:cs typeface="Calibri"/>
              </a:rPr>
              <a:t>fiber.</a:t>
            </a:r>
            <a:endParaRPr sz="2200" dirty="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5277" y="321005"/>
            <a:ext cx="8604885" cy="3455035"/>
          </a:xfrm>
          <a:prstGeom prst="rect">
            <a:avLst/>
          </a:prstGeom>
        </p:spPr>
        <p:txBody>
          <a:bodyPr vert="horz" wrap="square" lIns="0" tIns="12065" rIns="0" bIns="0" rtlCol="0">
            <a:spAutoFit/>
          </a:bodyPr>
          <a:lstStyle/>
          <a:p>
            <a:pPr marL="54610">
              <a:lnSpc>
                <a:spcPct val="100000"/>
              </a:lnSpc>
              <a:spcBef>
                <a:spcPts val="95"/>
              </a:spcBef>
            </a:pPr>
            <a:r>
              <a:rPr sz="2200" spc="-5" dirty="0">
                <a:latin typeface="Calibri"/>
                <a:cs typeface="Calibri"/>
              </a:rPr>
              <a:t>The</a:t>
            </a:r>
            <a:r>
              <a:rPr sz="2200" spc="-10" dirty="0">
                <a:latin typeface="Calibri"/>
                <a:cs typeface="Calibri"/>
              </a:rPr>
              <a:t> radiation</a:t>
            </a:r>
            <a:r>
              <a:rPr sz="2200" spc="-25" dirty="0">
                <a:latin typeface="Calibri"/>
                <a:cs typeface="Calibri"/>
              </a:rPr>
              <a:t> </a:t>
            </a:r>
            <a:r>
              <a:rPr sz="2200" dirty="0">
                <a:latin typeface="Calibri"/>
                <a:cs typeface="Calibri"/>
              </a:rPr>
              <a:t>loss</a:t>
            </a:r>
            <a:r>
              <a:rPr sz="2200" spc="-10" dirty="0">
                <a:latin typeface="Calibri"/>
                <a:cs typeface="Calibri"/>
              </a:rPr>
              <a:t> </a:t>
            </a:r>
            <a:r>
              <a:rPr sz="2200" spc="-15" dirty="0">
                <a:latin typeface="Calibri"/>
                <a:cs typeface="Calibri"/>
              </a:rPr>
              <a:t>from</a:t>
            </a:r>
            <a:r>
              <a:rPr sz="2200" dirty="0">
                <a:latin typeface="Calibri"/>
                <a:cs typeface="Calibri"/>
              </a:rPr>
              <a:t> </a:t>
            </a:r>
            <a:r>
              <a:rPr sz="2200" spc="-5" dirty="0">
                <a:latin typeface="Calibri"/>
                <a:cs typeface="Calibri"/>
              </a:rPr>
              <a:t>a </a:t>
            </a:r>
            <a:r>
              <a:rPr sz="2200" spc="-15" dirty="0">
                <a:latin typeface="Calibri"/>
                <a:cs typeface="Calibri"/>
              </a:rPr>
              <a:t>bent</a:t>
            </a:r>
            <a:r>
              <a:rPr sz="2200" spc="5" dirty="0">
                <a:latin typeface="Calibri"/>
                <a:cs typeface="Calibri"/>
              </a:rPr>
              <a:t> </a:t>
            </a:r>
            <a:r>
              <a:rPr sz="2200" spc="-5" dirty="0">
                <a:latin typeface="Calibri"/>
                <a:cs typeface="Calibri"/>
              </a:rPr>
              <a:t>fiber </a:t>
            </a:r>
            <a:r>
              <a:rPr sz="2200" spc="-10" dirty="0">
                <a:latin typeface="Calibri"/>
                <a:cs typeface="Calibri"/>
              </a:rPr>
              <a:t>depends</a:t>
            </a:r>
            <a:r>
              <a:rPr sz="2200" spc="-5" dirty="0">
                <a:latin typeface="Calibri"/>
                <a:cs typeface="Calibri"/>
              </a:rPr>
              <a:t> </a:t>
            </a:r>
            <a:r>
              <a:rPr sz="2200" spc="-10" dirty="0">
                <a:latin typeface="Calibri"/>
                <a:cs typeface="Calibri"/>
              </a:rPr>
              <a:t>on:</a:t>
            </a:r>
            <a:endParaRPr sz="2200">
              <a:latin typeface="Calibri"/>
              <a:cs typeface="Calibri"/>
            </a:endParaRPr>
          </a:p>
          <a:p>
            <a:pPr>
              <a:lnSpc>
                <a:spcPct val="100000"/>
              </a:lnSpc>
              <a:spcBef>
                <a:spcPts val="15"/>
              </a:spcBef>
            </a:pPr>
            <a:endParaRPr sz="2150">
              <a:latin typeface="Calibri"/>
              <a:cs typeface="Calibri"/>
            </a:endParaRPr>
          </a:p>
          <a:p>
            <a:pPr marL="202565" indent="-148590">
              <a:lnSpc>
                <a:spcPct val="100000"/>
              </a:lnSpc>
              <a:buChar char="-"/>
              <a:tabLst>
                <a:tab pos="203200" algn="l"/>
              </a:tabLst>
            </a:pPr>
            <a:r>
              <a:rPr sz="2200" spc="-10" dirty="0">
                <a:latin typeface="Calibri"/>
                <a:cs typeface="Calibri"/>
              </a:rPr>
              <a:t>Field</a:t>
            </a:r>
            <a:r>
              <a:rPr sz="2200" spc="-5" dirty="0">
                <a:latin typeface="Calibri"/>
                <a:cs typeface="Calibri"/>
              </a:rPr>
              <a:t> </a:t>
            </a:r>
            <a:r>
              <a:rPr sz="2200" spc="-15" dirty="0">
                <a:latin typeface="Calibri"/>
                <a:cs typeface="Calibri"/>
              </a:rPr>
              <a:t>strength</a:t>
            </a:r>
            <a:r>
              <a:rPr sz="2200" dirty="0">
                <a:latin typeface="Calibri"/>
                <a:cs typeface="Calibri"/>
              </a:rPr>
              <a:t> </a:t>
            </a:r>
            <a:r>
              <a:rPr sz="2200" spc="-10" dirty="0">
                <a:latin typeface="Calibri"/>
                <a:cs typeface="Calibri"/>
              </a:rPr>
              <a:t>where</a:t>
            </a:r>
            <a:r>
              <a:rPr sz="2200" spc="15" dirty="0">
                <a:latin typeface="Calibri"/>
                <a:cs typeface="Calibri"/>
              </a:rPr>
              <a:t> </a:t>
            </a:r>
            <a:r>
              <a:rPr sz="2200" spc="-15" dirty="0">
                <a:latin typeface="Calibri"/>
                <a:cs typeface="Calibri"/>
              </a:rPr>
              <a:t>power</a:t>
            </a:r>
            <a:r>
              <a:rPr sz="2200" spc="10" dirty="0">
                <a:latin typeface="Calibri"/>
                <a:cs typeface="Calibri"/>
              </a:rPr>
              <a:t> </a:t>
            </a:r>
            <a:r>
              <a:rPr sz="2200" spc="-5" dirty="0">
                <a:latin typeface="Calibri"/>
                <a:cs typeface="Calibri"/>
              </a:rPr>
              <a:t>is</a:t>
            </a:r>
            <a:r>
              <a:rPr sz="2200" spc="5" dirty="0">
                <a:latin typeface="Calibri"/>
                <a:cs typeface="Calibri"/>
              </a:rPr>
              <a:t> </a:t>
            </a:r>
            <a:r>
              <a:rPr sz="2200" spc="-10" dirty="0">
                <a:latin typeface="Calibri"/>
                <a:cs typeface="Calibri"/>
              </a:rPr>
              <a:t>lost</a:t>
            </a:r>
            <a:r>
              <a:rPr sz="2200" spc="-5" dirty="0">
                <a:latin typeface="Calibri"/>
                <a:cs typeface="Calibri"/>
              </a:rPr>
              <a:t> </a:t>
            </a:r>
            <a:r>
              <a:rPr sz="2200" spc="-10" dirty="0">
                <a:latin typeface="Calibri"/>
                <a:cs typeface="Calibri"/>
              </a:rPr>
              <a:t>through radiation.</a:t>
            </a:r>
            <a:endParaRPr sz="2200">
              <a:latin typeface="Calibri"/>
              <a:cs typeface="Calibri"/>
            </a:endParaRPr>
          </a:p>
          <a:p>
            <a:pPr marL="202565" indent="-148590">
              <a:lnSpc>
                <a:spcPct val="100000"/>
              </a:lnSpc>
              <a:buChar char="-"/>
              <a:tabLst>
                <a:tab pos="203200" algn="l"/>
              </a:tabLst>
            </a:pPr>
            <a:r>
              <a:rPr sz="2200" spc="-10" dirty="0">
                <a:latin typeface="Calibri"/>
                <a:cs typeface="Calibri"/>
              </a:rPr>
              <a:t>The</a:t>
            </a:r>
            <a:r>
              <a:rPr sz="2200" spc="-5" dirty="0">
                <a:latin typeface="Calibri"/>
                <a:cs typeface="Calibri"/>
              </a:rPr>
              <a:t> </a:t>
            </a:r>
            <a:r>
              <a:rPr sz="2200" spc="-10" dirty="0">
                <a:latin typeface="Calibri"/>
                <a:cs typeface="Calibri"/>
              </a:rPr>
              <a:t>radius</a:t>
            </a:r>
            <a:r>
              <a:rPr sz="2200" spc="-25" dirty="0">
                <a:latin typeface="Calibri"/>
                <a:cs typeface="Calibri"/>
              </a:rPr>
              <a:t> </a:t>
            </a:r>
            <a:r>
              <a:rPr sz="2200" spc="-5" dirty="0">
                <a:latin typeface="Calibri"/>
                <a:cs typeface="Calibri"/>
              </a:rPr>
              <a:t>of</a:t>
            </a:r>
            <a:r>
              <a:rPr sz="2200" spc="-10" dirty="0">
                <a:latin typeface="Calibri"/>
                <a:cs typeface="Calibri"/>
              </a:rPr>
              <a:t> curvature</a:t>
            </a:r>
            <a:r>
              <a:rPr sz="2200" spc="-30" dirty="0">
                <a:latin typeface="Calibri"/>
                <a:cs typeface="Calibri"/>
              </a:rPr>
              <a:t> </a:t>
            </a:r>
            <a:r>
              <a:rPr sz="2200" spc="-5" dirty="0">
                <a:latin typeface="Calibri"/>
                <a:cs typeface="Calibri"/>
              </a:rPr>
              <a:t>R.</a:t>
            </a:r>
            <a:endParaRPr sz="2200">
              <a:latin typeface="Calibri"/>
              <a:cs typeface="Calibri"/>
            </a:endParaRPr>
          </a:p>
          <a:p>
            <a:pPr>
              <a:lnSpc>
                <a:spcPct val="100000"/>
              </a:lnSpc>
              <a:spcBef>
                <a:spcPts val="10"/>
              </a:spcBef>
            </a:pPr>
            <a:endParaRPr sz="2650">
              <a:latin typeface="Calibri"/>
              <a:cs typeface="Calibri"/>
            </a:endParaRPr>
          </a:p>
          <a:p>
            <a:pPr marL="12700" marR="6350">
              <a:lnSpc>
                <a:spcPct val="100000"/>
              </a:lnSpc>
            </a:pPr>
            <a:r>
              <a:rPr sz="2200" spc="-10" dirty="0">
                <a:latin typeface="Calibri"/>
                <a:cs typeface="Calibri"/>
              </a:rPr>
              <a:t>The</a:t>
            </a:r>
            <a:r>
              <a:rPr sz="2200" spc="100" dirty="0">
                <a:latin typeface="Calibri"/>
                <a:cs typeface="Calibri"/>
              </a:rPr>
              <a:t> </a:t>
            </a:r>
            <a:r>
              <a:rPr sz="2200" spc="-10" dirty="0">
                <a:latin typeface="Calibri"/>
                <a:cs typeface="Calibri"/>
              </a:rPr>
              <a:t>higher</a:t>
            </a:r>
            <a:r>
              <a:rPr sz="2200" spc="114" dirty="0">
                <a:latin typeface="Calibri"/>
                <a:cs typeface="Calibri"/>
              </a:rPr>
              <a:t> </a:t>
            </a:r>
            <a:r>
              <a:rPr sz="2200" spc="-10" dirty="0">
                <a:latin typeface="Calibri"/>
                <a:cs typeface="Calibri"/>
              </a:rPr>
              <a:t>order</a:t>
            </a:r>
            <a:r>
              <a:rPr sz="2200" spc="110" dirty="0">
                <a:latin typeface="Calibri"/>
                <a:cs typeface="Calibri"/>
              </a:rPr>
              <a:t> </a:t>
            </a:r>
            <a:r>
              <a:rPr sz="2200" spc="-5" dirty="0">
                <a:latin typeface="Calibri"/>
                <a:cs typeface="Calibri"/>
              </a:rPr>
              <a:t>modes</a:t>
            </a:r>
            <a:r>
              <a:rPr sz="2200" spc="110" dirty="0">
                <a:latin typeface="Calibri"/>
                <a:cs typeface="Calibri"/>
              </a:rPr>
              <a:t> </a:t>
            </a:r>
            <a:r>
              <a:rPr sz="2200" spc="-15" dirty="0">
                <a:latin typeface="Calibri"/>
                <a:cs typeface="Calibri"/>
              </a:rPr>
              <a:t>are</a:t>
            </a:r>
            <a:r>
              <a:rPr sz="2200" spc="95" dirty="0">
                <a:latin typeface="Calibri"/>
                <a:cs typeface="Calibri"/>
              </a:rPr>
              <a:t> </a:t>
            </a:r>
            <a:r>
              <a:rPr sz="2200" spc="-5" dirty="0">
                <a:latin typeface="Calibri"/>
                <a:cs typeface="Calibri"/>
              </a:rPr>
              <a:t>less</a:t>
            </a:r>
            <a:r>
              <a:rPr sz="2200" spc="120" dirty="0">
                <a:latin typeface="Calibri"/>
                <a:cs typeface="Calibri"/>
              </a:rPr>
              <a:t> </a:t>
            </a:r>
            <a:r>
              <a:rPr sz="2200" spc="-5" dirty="0">
                <a:latin typeface="Calibri"/>
                <a:cs typeface="Calibri"/>
              </a:rPr>
              <a:t>tightly</a:t>
            </a:r>
            <a:r>
              <a:rPr sz="2200" spc="105" dirty="0">
                <a:latin typeface="Calibri"/>
                <a:cs typeface="Calibri"/>
              </a:rPr>
              <a:t> </a:t>
            </a:r>
            <a:r>
              <a:rPr sz="2200" spc="-10" dirty="0">
                <a:latin typeface="Calibri"/>
                <a:cs typeface="Calibri"/>
              </a:rPr>
              <a:t>bound</a:t>
            </a:r>
            <a:r>
              <a:rPr sz="2200" spc="100" dirty="0">
                <a:latin typeface="Calibri"/>
                <a:cs typeface="Calibri"/>
              </a:rPr>
              <a:t> </a:t>
            </a:r>
            <a:r>
              <a:rPr sz="2200" spc="-20" dirty="0">
                <a:latin typeface="Calibri"/>
                <a:cs typeface="Calibri"/>
              </a:rPr>
              <a:t>to</a:t>
            </a:r>
            <a:r>
              <a:rPr sz="2200" spc="110" dirty="0">
                <a:latin typeface="Calibri"/>
                <a:cs typeface="Calibri"/>
              </a:rPr>
              <a:t> </a:t>
            </a:r>
            <a:r>
              <a:rPr sz="2200" spc="-5" dirty="0">
                <a:latin typeface="Calibri"/>
                <a:cs typeface="Calibri"/>
              </a:rPr>
              <a:t>the</a:t>
            </a:r>
            <a:r>
              <a:rPr sz="2200" spc="100" dirty="0">
                <a:latin typeface="Calibri"/>
                <a:cs typeface="Calibri"/>
              </a:rPr>
              <a:t> </a:t>
            </a:r>
            <a:r>
              <a:rPr sz="2200" spc="-10" dirty="0">
                <a:latin typeface="Calibri"/>
                <a:cs typeface="Calibri"/>
              </a:rPr>
              <a:t>fiber</a:t>
            </a:r>
            <a:r>
              <a:rPr sz="2200" spc="110" dirty="0">
                <a:latin typeface="Calibri"/>
                <a:cs typeface="Calibri"/>
              </a:rPr>
              <a:t> </a:t>
            </a:r>
            <a:r>
              <a:rPr sz="2200" spc="-15" dirty="0">
                <a:latin typeface="Calibri"/>
                <a:cs typeface="Calibri"/>
              </a:rPr>
              <a:t>core,</a:t>
            </a:r>
            <a:r>
              <a:rPr sz="2200" spc="110" dirty="0">
                <a:latin typeface="Calibri"/>
                <a:cs typeface="Calibri"/>
              </a:rPr>
              <a:t> </a:t>
            </a:r>
            <a:r>
              <a:rPr sz="2200" spc="-5" dirty="0">
                <a:latin typeface="Calibri"/>
                <a:cs typeface="Calibri"/>
              </a:rPr>
              <a:t>the</a:t>
            </a:r>
            <a:r>
              <a:rPr sz="2200" spc="90" dirty="0">
                <a:latin typeface="Calibri"/>
                <a:cs typeface="Calibri"/>
              </a:rPr>
              <a:t> </a:t>
            </a:r>
            <a:r>
              <a:rPr sz="2200" spc="-5" dirty="0">
                <a:latin typeface="Calibri"/>
                <a:cs typeface="Calibri"/>
              </a:rPr>
              <a:t>higher </a:t>
            </a:r>
            <a:r>
              <a:rPr sz="2200" spc="-480" dirty="0">
                <a:latin typeface="Calibri"/>
                <a:cs typeface="Calibri"/>
              </a:rPr>
              <a:t> </a:t>
            </a:r>
            <a:r>
              <a:rPr sz="2200" spc="-10" dirty="0">
                <a:latin typeface="Calibri"/>
                <a:cs typeface="Calibri"/>
              </a:rPr>
              <a:t>order</a:t>
            </a:r>
            <a:r>
              <a:rPr sz="2200" spc="-15" dirty="0">
                <a:latin typeface="Calibri"/>
                <a:cs typeface="Calibri"/>
              </a:rPr>
              <a:t> </a:t>
            </a:r>
            <a:r>
              <a:rPr sz="2200" spc="-5" dirty="0">
                <a:latin typeface="Calibri"/>
                <a:cs typeface="Calibri"/>
              </a:rPr>
              <a:t>modes</a:t>
            </a:r>
            <a:r>
              <a:rPr sz="2200" spc="5" dirty="0">
                <a:latin typeface="Calibri"/>
                <a:cs typeface="Calibri"/>
              </a:rPr>
              <a:t> </a:t>
            </a:r>
            <a:r>
              <a:rPr sz="2200" spc="-20" dirty="0">
                <a:latin typeface="Calibri"/>
                <a:cs typeface="Calibri"/>
              </a:rPr>
              <a:t>radiate</a:t>
            </a:r>
            <a:r>
              <a:rPr sz="2200" spc="5" dirty="0">
                <a:latin typeface="Calibri"/>
                <a:cs typeface="Calibri"/>
              </a:rPr>
              <a:t> </a:t>
            </a:r>
            <a:r>
              <a:rPr sz="2200" spc="-5" dirty="0">
                <a:latin typeface="Calibri"/>
                <a:cs typeface="Calibri"/>
              </a:rPr>
              <a:t>out</a:t>
            </a:r>
            <a:r>
              <a:rPr sz="2200" dirty="0">
                <a:latin typeface="Calibri"/>
                <a:cs typeface="Calibri"/>
              </a:rPr>
              <a:t> of</a:t>
            </a:r>
            <a:r>
              <a:rPr sz="2200" spc="-5" dirty="0">
                <a:latin typeface="Calibri"/>
                <a:cs typeface="Calibri"/>
              </a:rPr>
              <a:t> </a:t>
            </a:r>
            <a:r>
              <a:rPr sz="2200" spc="-10" dirty="0">
                <a:latin typeface="Calibri"/>
                <a:cs typeface="Calibri"/>
              </a:rPr>
              <a:t>fiber</a:t>
            </a:r>
            <a:r>
              <a:rPr sz="2200" spc="10" dirty="0">
                <a:latin typeface="Calibri"/>
                <a:cs typeface="Calibri"/>
              </a:rPr>
              <a:t> </a:t>
            </a:r>
            <a:r>
              <a:rPr sz="2200" spc="-30" dirty="0">
                <a:latin typeface="Calibri"/>
                <a:cs typeface="Calibri"/>
              </a:rPr>
              <a:t>firstly.</a:t>
            </a:r>
            <a:endParaRPr sz="2200">
              <a:latin typeface="Calibri"/>
              <a:cs typeface="Calibri"/>
            </a:endParaRPr>
          </a:p>
          <a:p>
            <a:pPr>
              <a:lnSpc>
                <a:spcPct val="100000"/>
              </a:lnSpc>
              <a:spcBef>
                <a:spcPts val="15"/>
              </a:spcBef>
            </a:pPr>
            <a:endParaRPr sz="2150">
              <a:latin typeface="Calibri"/>
              <a:cs typeface="Calibri"/>
            </a:endParaRPr>
          </a:p>
          <a:p>
            <a:pPr marL="12700" marR="5080">
              <a:lnSpc>
                <a:spcPct val="100000"/>
              </a:lnSpc>
              <a:spcBef>
                <a:spcPts val="5"/>
              </a:spcBef>
            </a:pPr>
            <a:r>
              <a:rPr sz="2200" spc="-15" dirty="0">
                <a:latin typeface="Calibri"/>
                <a:cs typeface="Calibri"/>
              </a:rPr>
              <a:t>For</a:t>
            </a:r>
            <a:r>
              <a:rPr sz="2200" spc="114" dirty="0">
                <a:latin typeface="Calibri"/>
                <a:cs typeface="Calibri"/>
              </a:rPr>
              <a:t> </a:t>
            </a:r>
            <a:r>
              <a:rPr sz="2200" spc="-5" dirty="0">
                <a:latin typeface="Calibri"/>
                <a:cs typeface="Calibri"/>
              </a:rPr>
              <a:t>multimode</a:t>
            </a:r>
            <a:r>
              <a:rPr sz="2200" spc="114" dirty="0">
                <a:latin typeface="Calibri"/>
                <a:cs typeface="Calibri"/>
              </a:rPr>
              <a:t> </a:t>
            </a:r>
            <a:r>
              <a:rPr sz="2200" spc="-35" dirty="0">
                <a:latin typeface="Calibri"/>
                <a:cs typeface="Calibri"/>
              </a:rPr>
              <a:t>fiber,</a:t>
            </a:r>
            <a:r>
              <a:rPr sz="2200" spc="114" dirty="0">
                <a:latin typeface="Calibri"/>
                <a:cs typeface="Calibri"/>
              </a:rPr>
              <a:t> </a:t>
            </a:r>
            <a:r>
              <a:rPr sz="2200" spc="-5" dirty="0">
                <a:latin typeface="Calibri"/>
                <a:cs typeface="Calibri"/>
              </a:rPr>
              <a:t>the</a:t>
            </a:r>
            <a:r>
              <a:rPr sz="2200" spc="130" dirty="0">
                <a:latin typeface="Calibri"/>
                <a:cs typeface="Calibri"/>
              </a:rPr>
              <a:t> </a:t>
            </a:r>
            <a:r>
              <a:rPr sz="2200" spc="-15" dirty="0">
                <a:latin typeface="Calibri"/>
                <a:cs typeface="Calibri"/>
              </a:rPr>
              <a:t>effective</a:t>
            </a:r>
            <a:r>
              <a:rPr sz="2200" spc="110" dirty="0">
                <a:latin typeface="Calibri"/>
                <a:cs typeface="Calibri"/>
              </a:rPr>
              <a:t> </a:t>
            </a:r>
            <a:r>
              <a:rPr sz="2200" spc="-5" dirty="0">
                <a:latin typeface="Calibri"/>
                <a:cs typeface="Calibri"/>
              </a:rPr>
              <a:t>number</a:t>
            </a:r>
            <a:r>
              <a:rPr sz="2200" spc="120" dirty="0">
                <a:latin typeface="Calibri"/>
                <a:cs typeface="Calibri"/>
              </a:rPr>
              <a:t> </a:t>
            </a:r>
            <a:r>
              <a:rPr sz="2200" dirty="0">
                <a:latin typeface="Calibri"/>
                <a:cs typeface="Calibri"/>
              </a:rPr>
              <a:t>of</a:t>
            </a:r>
            <a:r>
              <a:rPr sz="2200" spc="130" dirty="0">
                <a:latin typeface="Calibri"/>
                <a:cs typeface="Calibri"/>
              </a:rPr>
              <a:t> </a:t>
            </a:r>
            <a:r>
              <a:rPr sz="2200" spc="-5" dirty="0">
                <a:latin typeface="Calibri"/>
                <a:cs typeface="Calibri"/>
              </a:rPr>
              <a:t>modes</a:t>
            </a:r>
            <a:r>
              <a:rPr sz="2200" spc="145" dirty="0">
                <a:latin typeface="Calibri"/>
                <a:cs typeface="Calibri"/>
              </a:rPr>
              <a:t> </a:t>
            </a:r>
            <a:r>
              <a:rPr sz="2200" spc="-10" dirty="0">
                <a:latin typeface="Calibri"/>
                <a:cs typeface="Calibri"/>
              </a:rPr>
              <a:t>that</a:t>
            </a:r>
            <a:r>
              <a:rPr sz="2200" spc="125" dirty="0">
                <a:latin typeface="Calibri"/>
                <a:cs typeface="Calibri"/>
              </a:rPr>
              <a:t> </a:t>
            </a:r>
            <a:r>
              <a:rPr sz="2200" spc="-15" dirty="0">
                <a:latin typeface="Calibri"/>
                <a:cs typeface="Calibri"/>
              </a:rPr>
              <a:t>can</a:t>
            </a:r>
            <a:r>
              <a:rPr sz="2200" spc="114" dirty="0">
                <a:latin typeface="Calibri"/>
                <a:cs typeface="Calibri"/>
              </a:rPr>
              <a:t> </a:t>
            </a:r>
            <a:r>
              <a:rPr sz="2200" spc="-5" dirty="0">
                <a:latin typeface="Calibri"/>
                <a:cs typeface="Calibri"/>
              </a:rPr>
              <a:t>be</a:t>
            </a:r>
            <a:r>
              <a:rPr sz="2200" spc="130" dirty="0">
                <a:latin typeface="Calibri"/>
                <a:cs typeface="Calibri"/>
              </a:rPr>
              <a:t> </a:t>
            </a:r>
            <a:r>
              <a:rPr sz="2200" spc="-5" dirty="0">
                <a:latin typeface="Calibri"/>
                <a:cs typeface="Calibri"/>
              </a:rPr>
              <a:t>guided</a:t>
            </a:r>
            <a:r>
              <a:rPr sz="2200" spc="114" dirty="0">
                <a:latin typeface="Calibri"/>
                <a:cs typeface="Calibri"/>
              </a:rPr>
              <a:t> </a:t>
            </a:r>
            <a:r>
              <a:rPr sz="2200" spc="-20" dirty="0">
                <a:latin typeface="Calibri"/>
                <a:cs typeface="Calibri"/>
              </a:rPr>
              <a:t>by </a:t>
            </a:r>
            <a:r>
              <a:rPr sz="2200" spc="-480" dirty="0">
                <a:latin typeface="Calibri"/>
                <a:cs typeface="Calibri"/>
              </a:rPr>
              <a:t> </a:t>
            </a:r>
            <a:r>
              <a:rPr sz="2200" spc="-5" dirty="0">
                <a:latin typeface="Calibri"/>
                <a:cs typeface="Calibri"/>
              </a:rPr>
              <a:t>curved</a:t>
            </a:r>
            <a:r>
              <a:rPr sz="2200" spc="-25" dirty="0">
                <a:latin typeface="Calibri"/>
                <a:cs typeface="Calibri"/>
              </a:rPr>
              <a:t> </a:t>
            </a:r>
            <a:r>
              <a:rPr sz="2200" spc="-10" dirty="0">
                <a:latin typeface="Calibri"/>
                <a:cs typeface="Calibri"/>
              </a:rPr>
              <a:t>fiber</a:t>
            </a:r>
            <a:r>
              <a:rPr sz="2200" spc="-5" dirty="0">
                <a:latin typeface="Calibri"/>
                <a:cs typeface="Calibri"/>
              </a:rPr>
              <a:t> is</a:t>
            </a:r>
            <a:r>
              <a:rPr sz="2200" spc="10" dirty="0">
                <a:latin typeface="Calibri"/>
                <a:cs typeface="Calibri"/>
              </a:rPr>
              <a:t> </a:t>
            </a:r>
            <a:r>
              <a:rPr sz="2200" spc="-10" dirty="0">
                <a:latin typeface="Calibri"/>
                <a:cs typeface="Calibri"/>
              </a:rPr>
              <a:t>given expression</a:t>
            </a:r>
            <a:r>
              <a:rPr sz="2200" spc="10" dirty="0">
                <a:latin typeface="Calibri"/>
                <a:cs typeface="Calibri"/>
              </a:rPr>
              <a:t> </a:t>
            </a:r>
            <a:r>
              <a:rPr sz="2200" spc="-5" dirty="0">
                <a:latin typeface="Calibri"/>
                <a:cs typeface="Calibri"/>
              </a:rPr>
              <a:t>:</a:t>
            </a:r>
            <a:endParaRPr sz="2200">
              <a:latin typeface="Calibri"/>
              <a:cs typeface="Calibri"/>
            </a:endParaRPr>
          </a:p>
        </p:txBody>
      </p:sp>
      <p:pic>
        <p:nvPicPr>
          <p:cNvPr id="3" name="object 3"/>
          <p:cNvPicPr/>
          <p:nvPr/>
        </p:nvPicPr>
        <p:blipFill>
          <a:blip r:embed="rId2" cstate="print"/>
          <a:stretch>
            <a:fillRect/>
          </a:stretch>
        </p:blipFill>
        <p:spPr>
          <a:xfrm>
            <a:off x="2405184" y="4004407"/>
            <a:ext cx="4373703" cy="569546"/>
          </a:xfrm>
          <a:prstGeom prst="rect">
            <a:avLst/>
          </a:prstGeom>
        </p:spPr>
      </p:pic>
      <p:sp>
        <p:nvSpPr>
          <p:cNvPr id="4" name="object 4"/>
          <p:cNvSpPr txBox="1"/>
          <p:nvPr/>
        </p:nvSpPr>
        <p:spPr>
          <a:xfrm>
            <a:off x="383540" y="5200345"/>
            <a:ext cx="3743960" cy="1366520"/>
          </a:xfrm>
          <a:prstGeom prst="rect">
            <a:avLst/>
          </a:prstGeom>
        </p:spPr>
        <p:txBody>
          <a:bodyPr vert="horz" wrap="square" lIns="0" tIns="12065" rIns="0" bIns="0" rtlCol="0">
            <a:spAutoFit/>
          </a:bodyPr>
          <a:lstStyle/>
          <a:p>
            <a:pPr marL="12700">
              <a:lnSpc>
                <a:spcPct val="100000"/>
              </a:lnSpc>
              <a:spcBef>
                <a:spcPts val="95"/>
              </a:spcBef>
            </a:pPr>
            <a:r>
              <a:rPr sz="2200" spc="-10" dirty="0">
                <a:latin typeface="Calibri"/>
                <a:cs typeface="Calibri"/>
              </a:rPr>
              <a:t>where,</a:t>
            </a:r>
            <a:endParaRPr sz="2200">
              <a:latin typeface="Calibri"/>
              <a:cs typeface="Calibri"/>
            </a:endParaRPr>
          </a:p>
          <a:p>
            <a:pPr marL="12700" marR="929640">
              <a:lnSpc>
                <a:spcPct val="100000"/>
              </a:lnSpc>
            </a:pPr>
            <a:r>
              <a:rPr sz="2200" spc="-5" dirty="0">
                <a:latin typeface="Calibri"/>
                <a:cs typeface="Calibri"/>
              </a:rPr>
              <a:t>α is </a:t>
            </a:r>
            <a:r>
              <a:rPr sz="2200" spc="-15" dirty="0">
                <a:latin typeface="Calibri"/>
                <a:cs typeface="Calibri"/>
              </a:rPr>
              <a:t>graded </a:t>
            </a:r>
            <a:r>
              <a:rPr sz="2200" spc="-10" dirty="0">
                <a:latin typeface="Calibri"/>
                <a:cs typeface="Calibri"/>
              </a:rPr>
              <a:t>index profile. </a:t>
            </a:r>
            <a:r>
              <a:rPr sz="2200" spc="-484" dirty="0">
                <a:latin typeface="Calibri"/>
                <a:cs typeface="Calibri"/>
              </a:rPr>
              <a:t> </a:t>
            </a:r>
            <a:r>
              <a:rPr sz="2200" spc="-15" dirty="0">
                <a:latin typeface="Calibri"/>
                <a:cs typeface="Calibri"/>
              </a:rPr>
              <a:t>difference.</a:t>
            </a:r>
            <a:endParaRPr sz="2200">
              <a:latin typeface="Calibri"/>
              <a:cs typeface="Calibri"/>
            </a:endParaRPr>
          </a:p>
          <a:p>
            <a:pPr marL="12700">
              <a:lnSpc>
                <a:spcPct val="100000"/>
              </a:lnSpc>
            </a:pPr>
            <a:r>
              <a:rPr sz="2200" spc="-5" dirty="0">
                <a:latin typeface="Calibri"/>
                <a:cs typeface="Calibri"/>
              </a:rPr>
              <a:t>n2</a:t>
            </a:r>
            <a:r>
              <a:rPr sz="2200" spc="-25" dirty="0">
                <a:latin typeface="Calibri"/>
                <a:cs typeface="Calibri"/>
              </a:rPr>
              <a:t> </a:t>
            </a:r>
            <a:r>
              <a:rPr sz="2200" spc="-5" dirty="0">
                <a:latin typeface="Calibri"/>
                <a:cs typeface="Calibri"/>
              </a:rPr>
              <a:t>is </a:t>
            </a:r>
            <a:r>
              <a:rPr sz="2200" spc="-20" dirty="0">
                <a:latin typeface="Calibri"/>
                <a:cs typeface="Calibri"/>
              </a:rPr>
              <a:t>refractive</a:t>
            </a:r>
            <a:r>
              <a:rPr sz="2200" dirty="0">
                <a:latin typeface="Calibri"/>
                <a:cs typeface="Calibri"/>
              </a:rPr>
              <a:t> </a:t>
            </a:r>
            <a:r>
              <a:rPr sz="2200" spc="-10" dirty="0">
                <a:latin typeface="Calibri"/>
                <a:cs typeface="Calibri"/>
              </a:rPr>
              <a:t>index </a:t>
            </a:r>
            <a:r>
              <a:rPr sz="2200" dirty="0">
                <a:latin typeface="Calibri"/>
                <a:cs typeface="Calibri"/>
              </a:rPr>
              <a:t>of</a:t>
            </a:r>
            <a:r>
              <a:rPr sz="2200" spc="5" dirty="0">
                <a:latin typeface="Calibri"/>
                <a:cs typeface="Calibri"/>
              </a:rPr>
              <a:t> </a:t>
            </a:r>
            <a:r>
              <a:rPr sz="2200" spc="-5" dirty="0">
                <a:latin typeface="Calibri"/>
                <a:cs typeface="Calibri"/>
              </a:rPr>
              <a:t>cladding.</a:t>
            </a:r>
            <a:endParaRPr sz="2200">
              <a:latin typeface="Calibri"/>
              <a:cs typeface="Calibri"/>
            </a:endParaRPr>
          </a:p>
        </p:txBody>
      </p:sp>
      <p:sp>
        <p:nvSpPr>
          <p:cNvPr id="5" name="object 5"/>
          <p:cNvSpPr txBox="1"/>
          <p:nvPr/>
        </p:nvSpPr>
        <p:spPr>
          <a:xfrm>
            <a:off x="4956428" y="5535879"/>
            <a:ext cx="2867660"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Calibri"/>
                <a:cs typeface="Calibri"/>
              </a:rPr>
              <a:t>Δ</a:t>
            </a:r>
            <a:r>
              <a:rPr sz="2200" spc="-15" dirty="0">
                <a:latin typeface="Calibri"/>
                <a:cs typeface="Calibri"/>
              </a:rPr>
              <a:t> </a:t>
            </a:r>
            <a:r>
              <a:rPr sz="2200" spc="-5" dirty="0">
                <a:latin typeface="Calibri"/>
                <a:cs typeface="Calibri"/>
              </a:rPr>
              <a:t>is </a:t>
            </a:r>
            <a:r>
              <a:rPr sz="2200" spc="-20" dirty="0">
                <a:latin typeface="Calibri"/>
                <a:cs typeface="Calibri"/>
              </a:rPr>
              <a:t>core</a:t>
            </a:r>
            <a:r>
              <a:rPr sz="2200" spc="-5" dirty="0">
                <a:latin typeface="Calibri"/>
                <a:cs typeface="Calibri"/>
              </a:rPr>
              <a:t> –</a:t>
            </a:r>
            <a:r>
              <a:rPr sz="2200" spc="-10" dirty="0">
                <a:latin typeface="Calibri"/>
                <a:cs typeface="Calibri"/>
              </a:rPr>
              <a:t> </a:t>
            </a:r>
            <a:r>
              <a:rPr sz="2200" spc="-5" dirty="0">
                <a:latin typeface="Calibri"/>
                <a:cs typeface="Calibri"/>
              </a:rPr>
              <a:t>cladding</a:t>
            </a:r>
            <a:r>
              <a:rPr sz="2200" spc="-10" dirty="0">
                <a:latin typeface="Calibri"/>
                <a:cs typeface="Calibri"/>
              </a:rPr>
              <a:t> </a:t>
            </a:r>
            <a:r>
              <a:rPr sz="2200" spc="-15" dirty="0">
                <a:latin typeface="Calibri"/>
                <a:cs typeface="Calibri"/>
              </a:rPr>
              <a:t>index</a:t>
            </a:r>
            <a:endParaRPr sz="2200">
              <a:latin typeface="Calibri"/>
              <a:cs typeface="Calibri"/>
            </a:endParaRPr>
          </a:p>
        </p:txBody>
      </p:sp>
      <p:sp>
        <p:nvSpPr>
          <p:cNvPr id="6" name="object 6"/>
          <p:cNvSpPr txBox="1"/>
          <p:nvPr/>
        </p:nvSpPr>
        <p:spPr>
          <a:xfrm>
            <a:off x="4956428" y="6206439"/>
            <a:ext cx="3649345"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Calibri"/>
                <a:cs typeface="Calibri"/>
              </a:rPr>
              <a:t>k</a:t>
            </a:r>
            <a:r>
              <a:rPr sz="2200" spc="-10" dirty="0">
                <a:latin typeface="Calibri"/>
                <a:cs typeface="Calibri"/>
              </a:rPr>
              <a:t> </a:t>
            </a:r>
            <a:r>
              <a:rPr sz="2200" spc="-5" dirty="0">
                <a:latin typeface="Calibri"/>
                <a:cs typeface="Calibri"/>
              </a:rPr>
              <a:t>is</a:t>
            </a:r>
            <a:r>
              <a:rPr sz="2200" dirty="0">
                <a:latin typeface="Calibri"/>
                <a:cs typeface="Calibri"/>
              </a:rPr>
              <a:t> </a:t>
            </a:r>
            <a:r>
              <a:rPr sz="2200" spc="-25" dirty="0">
                <a:latin typeface="Calibri"/>
                <a:cs typeface="Calibri"/>
              </a:rPr>
              <a:t>wave</a:t>
            </a:r>
            <a:r>
              <a:rPr sz="2200" dirty="0">
                <a:latin typeface="Calibri"/>
                <a:cs typeface="Calibri"/>
              </a:rPr>
              <a:t> </a:t>
            </a:r>
            <a:r>
              <a:rPr sz="2200" spc="-15" dirty="0">
                <a:latin typeface="Calibri"/>
                <a:cs typeface="Calibri"/>
              </a:rPr>
              <a:t>propagation</a:t>
            </a:r>
            <a:r>
              <a:rPr sz="2200" spc="-20" dirty="0">
                <a:latin typeface="Calibri"/>
                <a:cs typeface="Calibri"/>
              </a:rPr>
              <a:t> constant</a:t>
            </a:r>
            <a:r>
              <a:rPr sz="2200" spc="-5" dirty="0">
                <a:latin typeface="Calibri"/>
                <a:cs typeface="Calibri"/>
              </a:rPr>
              <a:t> .</a:t>
            </a:r>
            <a:endParaRPr sz="22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246379"/>
            <a:ext cx="4419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a:t>
            </a:r>
            <a:r>
              <a:rPr sz="1800" spc="-20" dirty="0">
                <a:latin typeface="Calibri"/>
                <a:cs typeface="Calibri"/>
              </a:rPr>
              <a:t> </a:t>
            </a:r>
            <a:r>
              <a:rPr sz="1800" spc="-5" dirty="0">
                <a:latin typeface="Calibri"/>
                <a:cs typeface="Calibri"/>
              </a:rPr>
              <a:t>is</a:t>
            </a:r>
            <a:r>
              <a:rPr sz="1800" spc="-10" dirty="0">
                <a:latin typeface="Calibri"/>
                <a:cs typeface="Calibri"/>
              </a:rPr>
              <a:t> total</a:t>
            </a:r>
            <a:r>
              <a:rPr sz="1800" dirty="0">
                <a:latin typeface="Calibri"/>
                <a:cs typeface="Calibri"/>
              </a:rPr>
              <a:t> number</a:t>
            </a:r>
            <a:r>
              <a:rPr sz="1800" spc="-5" dirty="0">
                <a:latin typeface="Calibri"/>
                <a:cs typeface="Calibri"/>
              </a:rPr>
              <a:t> of</a:t>
            </a:r>
            <a:r>
              <a:rPr sz="1800" spc="-10" dirty="0">
                <a:latin typeface="Calibri"/>
                <a:cs typeface="Calibri"/>
              </a:rPr>
              <a:t> </a:t>
            </a:r>
            <a:r>
              <a:rPr sz="1800" dirty="0">
                <a:latin typeface="Calibri"/>
                <a:cs typeface="Calibri"/>
              </a:rPr>
              <a:t>modes</a:t>
            </a:r>
            <a:r>
              <a:rPr sz="1800" spc="-5" dirty="0">
                <a:latin typeface="Calibri"/>
                <a:cs typeface="Calibri"/>
              </a:rPr>
              <a:t> </a:t>
            </a:r>
            <a:r>
              <a:rPr sz="1800" dirty="0">
                <a:latin typeface="Calibri"/>
                <a:cs typeface="Calibri"/>
              </a:rPr>
              <a:t>in a</a:t>
            </a:r>
            <a:r>
              <a:rPr sz="1800" spc="-10" dirty="0">
                <a:latin typeface="Calibri"/>
                <a:cs typeface="Calibri"/>
              </a:rPr>
              <a:t> straight </a:t>
            </a:r>
            <a:r>
              <a:rPr sz="1800" spc="-35" dirty="0">
                <a:latin typeface="Calibri"/>
                <a:cs typeface="Calibri"/>
              </a:rPr>
              <a:t>fiber.</a:t>
            </a:r>
            <a:endParaRPr sz="1800">
              <a:latin typeface="Calibri"/>
              <a:cs typeface="Calibri"/>
            </a:endParaRPr>
          </a:p>
        </p:txBody>
      </p:sp>
      <p:sp>
        <p:nvSpPr>
          <p:cNvPr id="3" name="object 3"/>
          <p:cNvSpPr txBox="1"/>
          <p:nvPr/>
        </p:nvSpPr>
        <p:spPr>
          <a:xfrm>
            <a:off x="3871267" y="767631"/>
            <a:ext cx="628650" cy="692785"/>
          </a:xfrm>
          <a:prstGeom prst="rect">
            <a:avLst/>
          </a:prstGeom>
        </p:spPr>
        <p:txBody>
          <a:bodyPr vert="horz" wrap="square" lIns="0" tIns="41275" rIns="0" bIns="0" rtlCol="0">
            <a:spAutoFit/>
          </a:bodyPr>
          <a:lstStyle/>
          <a:p>
            <a:pPr marL="15240">
              <a:lnSpc>
                <a:spcPct val="100000"/>
              </a:lnSpc>
              <a:spcBef>
                <a:spcPts val="325"/>
              </a:spcBef>
              <a:tabLst>
                <a:tab pos="615315" algn="l"/>
              </a:tabLst>
            </a:pPr>
            <a:r>
              <a:rPr sz="2000" i="1" u="sng" spc="55" dirty="0">
                <a:uFill>
                  <a:solidFill>
                    <a:srgbClr val="000000"/>
                  </a:solidFill>
                </a:uFill>
                <a:latin typeface="Times New Roman"/>
                <a:cs typeface="Times New Roman"/>
              </a:rPr>
              <a:t>  </a:t>
            </a:r>
            <a:r>
              <a:rPr sz="2000" i="1" u="sng" spc="-65" dirty="0">
                <a:uFill>
                  <a:solidFill>
                    <a:srgbClr val="000000"/>
                  </a:solidFill>
                </a:uFill>
                <a:latin typeface="Times New Roman"/>
                <a:cs typeface="Times New Roman"/>
              </a:rPr>
              <a:t> </a:t>
            </a:r>
            <a:r>
              <a:rPr sz="2000" u="sng" spc="145" dirty="0">
                <a:uFill>
                  <a:solidFill>
                    <a:srgbClr val="000000"/>
                  </a:solidFill>
                </a:uFill>
                <a:latin typeface="Symbol"/>
                <a:cs typeface="Symbol"/>
              </a:rPr>
              <a:t></a:t>
            </a:r>
            <a:r>
              <a:rPr sz="2000" u="sng" spc="145" dirty="0">
                <a:uFill>
                  <a:solidFill>
                    <a:srgbClr val="000000"/>
                  </a:solidFill>
                </a:uFill>
                <a:latin typeface="Times New Roman"/>
                <a:cs typeface="Times New Roman"/>
              </a:rPr>
              <a:t>	</a:t>
            </a:r>
            <a:endParaRPr sz="2000">
              <a:latin typeface="Times New Roman"/>
              <a:cs typeface="Times New Roman"/>
            </a:endParaRPr>
          </a:p>
          <a:p>
            <a:pPr marL="12700">
              <a:lnSpc>
                <a:spcPct val="100000"/>
              </a:lnSpc>
              <a:spcBef>
                <a:spcPts val="225"/>
              </a:spcBef>
            </a:pPr>
            <a:r>
              <a:rPr sz="2000" spc="145" dirty="0">
                <a:latin typeface="Symbol"/>
                <a:cs typeface="Symbol"/>
              </a:rPr>
              <a:t></a:t>
            </a:r>
            <a:r>
              <a:rPr sz="2000" spc="65" dirty="0">
                <a:latin typeface="Times New Roman"/>
                <a:cs typeface="Times New Roman"/>
              </a:rPr>
              <a:t> </a:t>
            </a:r>
            <a:r>
              <a:rPr sz="1850" spc="204" dirty="0">
                <a:latin typeface="Symbol"/>
                <a:cs typeface="Symbol"/>
              </a:rPr>
              <a:t></a:t>
            </a:r>
            <a:r>
              <a:rPr sz="1850" spc="-85" dirty="0">
                <a:latin typeface="Times New Roman"/>
                <a:cs typeface="Times New Roman"/>
              </a:rPr>
              <a:t> </a:t>
            </a:r>
            <a:r>
              <a:rPr sz="1850" spc="190" dirty="0">
                <a:latin typeface="Times New Roman"/>
                <a:cs typeface="Times New Roman"/>
              </a:rPr>
              <a:t>2</a:t>
            </a:r>
            <a:endParaRPr sz="1850">
              <a:latin typeface="Times New Roman"/>
              <a:cs typeface="Times New Roman"/>
            </a:endParaRPr>
          </a:p>
        </p:txBody>
      </p:sp>
      <p:sp>
        <p:nvSpPr>
          <p:cNvPr id="4" name="object 4"/>
          <p:cNvSpPr txBox="1"/>
          <p:nvPr/>
        </p:nvSpPr>
        <p:spPr>
          <a:xfrm>
            <a:off x="3443058" y="1121015"/>
            <a:ext cx="143510" cy="190500"/>
          </a:xfrm>
          <a:prstGeom prst="rect">
            <a:avLst/>
          </a:prstGeom>
        </p:spPr>
        <p:txBody>
          <a:bodyPr vert="horz" wrap="square" lIns="0" tIns="16510" rIns="0" bIns="0" rtlCol="0">
            <a:spAutoFit/>
          </a:bodyPr>
          <a:lstStyle/>
          <a:p>
            <a:pPr marL="12700">
              <a:lnSpc>
                <a:spcPct val="100000"/>
              </a:lnSpc>
              <a:spcBef>
                <a:spcPts val="130"/>
              </a:spcBef>
            </a:pPr>
            <a:r>
              <a:rPr sz="1050" spc="175" dirty="0">
                <a:latin typeface="Symbol"/>
                <a:cs typeface="Symbol"/>
              </a:rPr>
              <a:t></a:t>
            </a:r>
            <a:endParaRPr sz="1050">
              <a:latin typeface="Symbol"/>
              <a:cs typeface="Symbol"/>
            </a:endParaRPr>
          </a:p>
        </p:txBody>
      </p:sp>
      <p:sp>
        <p:nvSpPr>
          <p:cNvPr id="5" name="object 5"/>
          <p:cNvSpPr txBox="1"/>
          <p:nvPr/>
        </p:nvSpPr>
        <p:spPr>
          <a:xfrm>
            <a:off x="3242341" y="963507"/>
            <a:ext cx="592455" cy="309245"/>
          </a:xfrm>
          <a:prstGeom prst="rect">
            <a:avLst/>
          </a:prstGeom>
        </p:spPr>
        <p:txBody>
          <a:bodyPr vert="horz" wrap="square" lIns="0" tIns="13335" rIns="0" bIns="0" rtlCol="0">
            <a:spAutoFit/>
          </a:bodyPr>
          <a:lstStyle/>
          <a:p>
            <a:pPr marL="12700">
              <a:lnSpc>
                <a:spcPct val="100000"/>
              </a:lnSpc>
              <a:spcBef>
                <a:spcPts val="105"/>
              </a:spcBef>
              <a:tabLst>
                <a:tab pos="423545" algn="l"/>
              </a:tabLst>
            </a:pPr>
            <a:r>
              <a:rPr sz="1850" i="1" spc="250" dirty="0">
                <a:latin typeface="Times New Roman"/>
                <a:cs typeface="Times New Roman"/>
              </a:rPr>
              <a:t>N	</a:t>
            </a:r>
            <a:r>
              <a:rPr sz="1850" spc="204" dirty="0">
                <a:latin typeface="Symbol"/>
                <a:cs typeface="Symbol"/>
              </a:rPr>
              <a:t></a:t>
            </a:r>
            <a:endParaRPr sz="1850">
              <a:latin typeface="Symbol"/>
              <a:cs typeface="Symbol"/>
            </a:endParaRPr>
          </a:p>
        </p:txBody>
      </p:sp>
      <p:sp>
        <p:nvSpPr>
          <p:cNvPr id="6" name="object 6"/>
          <p:cNvSpPr txBox="1"/>
          <p:nvPr/>
        </p:nvSpPr>
        <p:spPr>
          <a:xfrm>
            <a:off x="5355488" y="938880"/>
            <a:ext cx="107950" cy="190500"/>
          </a:xfrm>
          <a:prstGeom prst="rect">
            <a:avLst/>
          </a:prstGeom>
        </p:spPr>
        <p:txBody>
          <a:bodyPr vert="horz" wrap="square" lIns="0" tIns="16510" rIns="0" bIns="0" rtlCol="0">
            <a:spAutoFit/>
          </a:bodyPr>
          <a:lstStyle/>
          <a:p>
            <a:pPr marL="12700">
              <a:lnSpc>
                <a:spcPct val="100000"/>
              </a:lnSpc>
              <a:spcBef>
                <a:spcPts val="130"/>
              </a:spcBef>
            </a:pPr>
            <a:r>
              <a:rPr sz="1050" spc="120" dirty="0">
                <a:latin typeface="Times New Roman"/>
                <a:cs typeface="Times New Roman"/>
              </a:rPr>
              <a:t>2</a:t>
            </a:r>
            <a:endParaRPr sz="1050">
              <a:latin typeface="Times New Roman"/>
              <a:cs typeface="Times New Roman"/>
            </a:endParaRPr>
          </a:p>
        </p:txBody>
      </p:sp>
      <p:sp>
        <p:nvSpPr>
          <p:cNvPr id="7" name="object 7"/>
          <p:cNvSpPr txBox="1"/>
          <p:nvPr/>
        </p:nvSpPr>
        <p:spPr>
          <a:xfrm>
            <a:off x="4723207" y="1121015"/>
            <a:ext cx="107950" cy="190500"/>
          </a:xfrm>
          <a:prstGeom prst="rect">
            <a:avLst/>
          </a:prstGeom>
        </p:spPr>
        <p:txBody>
          <a:bodyPr vert="horz" wrap="square" lIns="0" tIns="16510" rIns="0" bIns="0" rtlCol="0">
            <a:spAutoFit/>
          </a:bodyPr>
          <a:lstStyle/>
          <a:p>
            <a:pPr marL="12700">
              <a:lnSpc>
                <a:spcPct val="100000"/>
              </a:lnSpc>
              <a:spcBef>
                <a:spcPts val="130"/>
              </a:spcBef>
            </a:pPr>
            <a:r>
              <a:rPr sz="1050" spc="120" dirty="0">
                <a:latin typeface="Times New Roman"/>
                <a:cs typeface="Times New Roman"/>
              </a:rPr>
              <a:t>1</a:t>
            </a:r>
            <a:endParaRPr sz="1050">
              <a:latin typeface="Times New Roman"/>
              <a:cs typeface="Times New Roman"/>
            </a:endParaRPr>
          </a:p>
        </p:txBody>
      </p:sp>
      <p:sp>
        <p:nvSpPr>
          <p:cNvPr id="8" name="object 8"/>
          <p:cNvSpPr txBox="1">
            <a:spLocks noGrp="1"/>
          </p:cNvSpPr>
          <p:nvPr>
            <p:ph type="title"/>
          </p:nvPr>
        </p:nvSpPr>
        <p:spPr>
          <a:xfrm>
            <a:off x="4516919" y="887784"/>
            <a:ext cx="1153795" cy="400050"/>
          </a:xfrm>
          <a:prstGeom prst="rect">
            <a:avLst/>
          </a:prstGeom>
        </p:spPr>
        <p:txBody>
          <a:bodyPr vert="horz" wrap="square" lIns="0" tIns="13335" rIns="0" bIns="0" rtlCol="0">
            <a:spAutoFit/>
          </a:bodyPr>
          <a:lstStyle/>
          <a:p>
            <a:pPr marL="12700">
              <a:lnSpc>
                <a:spcPct val="100000"/>
              </a:lnSpc>
              <a:spcBef>
                <a:spcPts val="105"/>
              </a:spcBef>
            </a:pPr>
            <a:r>
              <a:rPr sz="2450" spc="25" dirty="0"/>
              <a:t></a:t>
            </a:r>
            <a:r>
              <a:rPr sz="1850" i="1" spc="25" dirty="0">
                <a:latin typeface="Times New Roman"/>
                <a:cs typeface="Times New Roman"/>
              </a:rPr>
              <a:t>n</a:t>
            </a:r>
            <a:r>
              <a:rPr sz="1850" i="1" spc="450" dirty="0">
                <a:latin typeface="Times New Roman"/>
                <a:cs typeface="Times New Roman"/>
              </a:rPr>
              <a:t> </a:t>
            </a:r>
            <a:r>
              <a:rPr sz="1850" i="1" spc="250" dirty="0">
                <a:latin typeface="Times New Roman"/>
                <a:cs typeface="Times New Roman"/>
              </a:rPr>
              <a:t>K</a:t>
            </a:r>
            <a:r>
              <a:rPr sz="1850" i="1" spc="5" dirty="0">
                <a:latin typeface="Times New Roman"/>
                <a:cs typeface="Times New Roman"/>
              </a:rPr>
              <a:t> </a:t>
            </a:r>
            <a:r>
              <a:rPr sz="1850" i="1" spc="105" dirty="0">
                <a:latin typeface="Times New Roman"/>
                <a:cs typeface="Times New Roman"/>
              </a:rPr>
              <a:t>a</a:t>
            </a:r>
            <a:r>
              <a:rPr sz="2450" spc="105" dirty="0"/>
              <a:t></a:t>
            </a:r>
            <a:r>
              <a:rPr sz="2450" spc="190" dirty="0">
                <a:latin typeface="Times New Roman"/>
                <a:cs typeface="Times New Roman"/>
              </a:rPr>
              <a:t> </a:t>
            </a:r>
            <a:r>
              <a:rPr sz="1850" spc="229" dirty="0"/>
              <a:t></a:t>
            </a:r>
            <a:endParaRPr sz="1850">
              <a:latin typeface="Times New Roman"/>
              <a:cs typeface="Times New Roman"/>
            </a:endParaRPr>
          </a:p>
        </p:txBody>
      </p:sp>
      <p:sp>
        <p:nvSpPr>
          <p:cNvPr id="9" name="object 9"/>
          <p:cNvSpPr txBox="1"/>
          <p:nvPr/>
        </p:nvSpPr>
        <p:spPr>
          <a:xfrm>
            <a:off x="307340" y="2074291"/>
            <a:ext cx="8375650" cy="1366520"/>
          </a:xfrm>
          <a:prstGeom prst="rect">
            <a:avLst/>
          </a:prstGeom>
        </p:spPr>
        <p:txBody>
          <a:bodyPr vert="horz" wrap="square" lIns="0" tIns="12065" rIns="0" bIns="0" rtlCol="0">
            <a:spAutoFit/>
          </a:bodyPr>
          <a:lstStyle/>
          <a:p>
            <a:pPr marL="12700">
              <a:lnSpc>
                <a:spcPct val="100000"/>
              </a:lnSpc>
              <a:spcBef>
                <a:spcPts val="95"/>
              </a:spcBef>
            </a:pPr>
            <a:r>
              <a:rPr sz="2200" spc="-5" dirty="0">
                <a:latin typeface="Calibri"/>
                <a:cs typeface="Calibri"/>
              </a:rPr>
              <a:t>Bending the</a:t>
            </a:r>
            <a:r>
              <a:rPr sz="2200" spc="15" dirty="0">
                <a:latin typeface="Calibri"/>
                <a:cs typeface="Calibri"/>
              </a:rPr>
              <a:t> </a:t>
            </a:r>
            <a:r>
              <a:rPr sz="2200" spc="-10" dirty="0">
                <a:latin typeface="Calibri"/>
                <a:cs typeface="Calibri"/>
              </a:rPr>
              <a:t>fiber</a:t>
            </a:r>
            <a:r>
              <a:rPr sz="2200" dirty="0">
                <a:latin typeface="Calibri"/>
                <a:cs typeface="Calibri"/>
              </a:rPr>
              <a:t> </a:t>
            </a:r>
            <a:r>
              <a:rPr sz="2200" spc="-5" dirty="0">
                <a:latin typeface="Calibri"/>
                <a:cs typeface="Calibri"/>
              </a:rPr>
              <a:t>also</a:t>
            </a:r>
            <a:r>
              <a:rPr sz="2200" spc="10" dirty="0">
                <a:latin typeface="Calibri"/>
                <a:cs typeface="Calibri"/>
              </a:rPr>
              <a:t> </a:t>
            </a:r>
            <a:r>
              <a:rPr sz="2200" spc="-10" dirty="0">
                <a:latin typeface="Calibri"/>
                <a:cs typeface="Calibri"/>
              </a:rPr>
              <a:t>causes</a:t>
            </a:r>
            <a:r>
              <a:rPr sz="2200" spc="15" dirty="0">
                <a:latin typeface="Calibri"/>
                <a:cs typeface="Calibri"/>
              </a:rPr>
              <a:t> </a:t>
            </a:r>
            <a:r>
              <a:rPr sz="2200" spc="-15" dirty="0">
                <a:latin typeface="Calibri"/>
                <a:cs typeface="Calibri"/>
              </a:rPr>
              <a:t>attenuation.</a:t>
            </a:r>
            <a:endParaRPr sz="2200">
              <a:latin typeface="Calibri"/>
              <a:cs typeface="Calibri"/>
            </a:endParaRPr>
          </a:p>
          <a:p>
            <a:pPr>
              <a:lnSpc>
                <a:spcPct val="100000"/>
              </a:lnSpc>
              <a:spcBef>
                <a:spcPts val="15"/>
              </a:spcBef>
            </a:pPr>
            <a:endParaRPr sz="2150">
              <a:latin typeface="Calibri"/>
              <a:cs typeface="Calibri"/>
            </a:endParaRPr>
          </a:p>
          <a:p>
            <a:pPr marL="12700" marR="5080">
              <a:lnSpc>
                <a:spcPct val="100000"/>
              </a:lnSpc>
              <a:tabLst>
                <a:tab pos="1077595" algn="l"/>
                <a:tab pos="1649095" algn="l"/>
                <a:tab pos="1963420" algn="l"/>
                <a:tab pos="3136900" algn="l"/>
                <a:tab pos="4373245" algn="l"/>
                <a:tab pos="4752975" algn="l"/>
                <a:tab pos="5272405" algn="l"/>
                <a:tab pos="5993130" algn="l"/>
                <a:tab pos="6824345" algn="l"/>
                <a:tab pos="7197725" algn="l"/>
              </a:tabLst>
            </a:pPr>
            <a:r>
              <a:rPr sz="2200" spc="-5" dirty="0">
                <a:latin typeface="Calibri"/>
                <a:cs typeface="Calibri"/>
              </a:rPr>
              <a:t>Bending	lo</a:t>
            </a:r>
            <a:r>
              <a:rPr sz="2200" dirty="0">
                <a:latin typeface="Calibri"/>
                <a:cs typeface="Calibri"/>
              </a:rPr>
              <a:t>s</a:t>
            </a:r>
            <a:r>
              <a:rPr sz="2200" spc="-5" dirty="0">
                <a:latin typeface="Calibri"/>
                <a:cs typeface="Calibri"/>
              </a:rPr>
              <a:t>s</a:t>
            </a:r>
            <a:r>
              <a:rPr sz="2200"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clas</a:t>
            </a:r>
            <a:r>
              <a:rPr sz="2200" dirty="0">
                <a:latin typeface="Calibri"/>
                <a:cs typeface="Calibri"/>
              </a:rPr>
              <a:t>s</a:t>
            </a:r>
            <a:r>
              <a:rPr sz="2200" spc="-5" dirty="0">
                <a:latin typeface="Calibri"/>
                <a:cs typeface="Calibri"/>
              </a:rPr>
              <a:t>ified</a:t>
            </a:r>
            <a:r>
              <a:rPr sz="2200" dirty="0">
                <a:latin typeface="Calibri"/>
                <a:cs typeface="Calibri"/>
              </a:rPr>
              <a:t>	</a:t>
            </a:r>
            <a:r>
              <a:rPr sz="2200" spc="-5" dirty="0">
                <a:latin typeface="Calibri"/>
                <a:cs typeface="Calibri"/>
              </a:rPr>
              <a:t>ac</a:t>
            </a:r>
            <a:r>
              <a:rPr sz="2200" spc="-40" dirty="0">
                <a:latin typeface="Calibri"/>
                <a:cs typeface="Calibri"/>
              </a:rPr>
              <a:t>c</a:t>
            </a:r>
            <a:r>
              <a:rPr sz="2200" spc="-5" dirty="0">
                <a:latin typeface="Calibri"/>
                <a:cs typeface="Calibri"/>
              </a:rPr>
              <a:t>o</a:t>
            </a:r>
            <a:r>
              <a:rPr sz="2200" spc="-30" dirty="0">
                <a:latin typeface="Calibri"/>
                <a:cs typeface="Calibri"/>
              </a:rPr>
              <a:t>r</a:t>
            </a:r>
            <a:r>
              <a:rPr sz="2200" spc="-10" dirty="0">
                <a:latin typeface="Calibri"/>
                <a:cs typeface="Calibri"/>
              </a:rPr>
              <a:t>din</a:t>
            </a:r>
            <a:r>
              <a:rPr sz="2200" spc="-5" dirty="0">
                <a:latin typeface="Calibri"/>
                <a:cs typeface="Calibri"/>
              </a:rPr>
              <a:t>g</a:t>
            </a:r>
            <a:r>
              <a:rPr sz="2200" dirty="0">
                <a:latin typeface="Calibri"/>
                <a:cs typeface="Calibri"/>
              </a:rPr>
              <a:t>	</a:t>
            </a:r>
            <a:r>
              <a:rPr sz="2200" spc="-25" dirty="0">
                <a:latin typeface="Calibri"/>
                <a:cs typeface="Calibri"/>
              </a:rPr>
              <a:t>t</a:t>
            </a:r>
            <a:r>
              <a:rPr sz="2200" spc="-5" dirty="0">
                <a:latin typeface="Calibri"/>
                <a:cs typeface="Calibri"/>
              </a:rPr>
              <a:t>o</a:t>
            </a:r>
            <a:r>
              <a:rPr sz="2200" dirty="0">
                <a:latin typeface="Calibri"/>
                <a:cs typeface="Calibri"/>
              </a:rPr>
              <a:t>	</a:t>
            </a:r>
            <a:r>
              <a:rPr sz="2200" spc="-5" dirty="0">
                <a:latin typeface="Calibri"/>
                <a:cs typeface="Calibri"/>
              </a:rPr>
              <a:t>the</a:t>
            </a:r>
            <a:r>
              <a:rPr sz="2200" dirty="0">
                <a:latin typeface="Calibri"/>
                <a:cs typeface="Calibri"/>
              </a:rPr>
              <a:t>	b</a:t>
            </a:r>
            <a:r>
              <a:rPr sz="2200" spc="-5" dirty="0">
                <a:latin typeface="Calibri"/>
                <a:cs typeface="Calibri"/>
              </a:rPr>
              <a:t>end</a:t>
            </a:r>
            <a:r>
              <a:rPr sz="2200" dirty="0">
                <a:latin typeface="Calibri"/>
                <a:cs typeface="Calibri"/>
              </a:rPr>
              <a:t>	</a:t>
            </a:r>
            <a:r>
              <a:rPr sz="2200" spc="-55" dirty="0">
                <a:latin typeface="Calibri"/>
                <a:cs typeface="Calibri"/>
              </a:rPr>
              <a:t>r</a:t>
            </a:r>
            <a:r>
              <a:rPr sz="2200" spc="-5" dirty="0">
                <a:latin typeface="Calibri"/>
                <a:cs typeface="Calibri"/>
              </a:rPr>
              <a:t>adi</a:t>
            </a:r>
            <a:r>
              <a:rPr sz="2200" spc="-20" dirty="0">
                <a:latin typeface="Calibri"/>
                <a:cs typeface="Calibri"/>
              </a:rPr>
              <a:t>u</a:t>
            </a:r>
            <a:r>
              <a:rPr sz="2200" spc="-5" dirty="0">
                <a:latin typeface="Calibri"/>
                <a:cs typeface="Calibri"/>
              </a:rPr>
              <a:t>s</a:t>
            </a:r>
            <a:r>
              <a:rPr sz="2200" dirty="0">
                <a:latin typeface="Calibri"/>
                <a:cs typeface="Calibri"/>
              </a:rPr>
              <a:t>	o</a:t>
            </a:r>
            <a:r>
              <a:rPr sz="2200" spc="-5" dirty="0">
                <a:latin typeface="Calibri"/>
                <a:cs typeface="Calibri"/>
              </a:rPr>
              <a:t>f</a:t>
            </a:r>
            <a:r>
              <a:rPr sz="2200" dirty="0">
                <a:latin typeface="Calibri"/>
                <a:cs typeface="Calibri"/>
              </a:rPr>
              <a:t>	</a:t>
            </a:r>
            <a:r>
              <a:rPr sz="2200" spc="-5" dirty="0">
                <a:latin typeface="Calibri"/>
                <a:cs typeface="Calibri"/>
              </a:rPr>
              <a:t>cu</a:t>
            </a:r>
            <a:r>
              <a:rPr sz="2200" spc="20" dirty="0">
                <a:latin typeface="Calibri"/>
                <a:cs typeface="Calibri"/>
              </a:rPr>
              <a:t>r</a:t>
            </a:r>
            <a:r>
              <a:rPr sz="2200" spc="-40" dirty="0">
                <a:latin typeface="Calibri"/>
                <a:cs typeface="Calibri"/>
              </a:rPr>
              <a:t>v</a:t>
            </a:r>
            <a:r>
              <a:rPr sz="2200" spc="-25" dirty="0">
                <a:latin typeface="Calibri"/>
                <a:cs typeface="Calibri"/>
              </a:rPr>
              <a:t>a</a:t>
            </a:r>
            <a:r>
              <a:rPr sz="2200" spc="-5" dirty="0">
                <a:latin typeface="Calibri"/>
                <a:cs typeface="Calibri"/>
              </a:rPr>
              <a:t>t</a:t>
            </a:r>
            <a:r>
              <a:rPr sz="2200" spc="-25" dirty="0">
                <a:latin typeface="Calibri"/>
                <a:cs typeface="Calibri"/>
              </a:rPr>
              <a:t>u</a:t>
            </a:r>
            <a:r>
              <a:rPr sz="2200" spc="-30" dirty="0">
                <a:latin typeface="Calibri"/>
                <a:cs typeface="Calibri"/>
              </a:rPr>
              <a:t>r</a:t>
            </a:r>
            <a:r>
              <a:rPr sz="2200" spc="-5" dirty="0">
                <a:latin typeface="Calibri"/>
                <a:cs typeface="Calibri"/>
              </a:rPr>
              <a:t>e:  </a:t>
            </a:r>
            <a:r>
              <a:rPr sz="2200" spc="-10" dirty="0">
                <a:latin typeface="Calibri"/>
                <a:cs typeface="Calibri"/>
              </a:rPr>
              <a:t>Microbend</a:t>
            </a:r>
            <a:r>
              <a:rPr sz="2200" spc="-20" dirty="0">
                <a:latin typeface="Calibri"/>
                <a:cs typeface="Calibri"/>
              </a:rPr>
              <a:t> </a:t>
            </a:r>
            <a:r>
              <a:rPr sz="2200" spc="-5" dirty="0">
                <a:latin typeface="Calibri"/>
                <a:cs typeface="Calibri"/>
              </a:rPr>
              <a:t>loss </a:t>
            </a:r>
            <a:r>
              <a:rPr sz="2200" dirty="0">
                <a:latin typeface="Calibri"/>
                <a:cs typeface="Calibri"/>
              </a:rPr>
              <a:t>or</a:t>
            </a:r>
            <a:r>
              <a:rPr sz="2200" spc="-5" dirty="0">
                <a:latin typeface="Calibri"/>
                <a:cs typeface="Calibri"/>
              </a:rPr>
              <a:t> </a:t>
            </a:r>
            <a:r>
              <a:rPr sz="2200" spc="-10" dirty="0">
                <a:latin typeface="Calibri"/>
                <a:cs typeface="Calibri"/>
              </a:rPr>
              <a:t>Macrobend</a:t>
            </a:r>
            <a:r>
              <a:rPr sz="2200" spc="-5" dirty="0">
                <a:latin typeface="Calibri"/>
                <a:cs typeface="Calibri"/>
              </a:rPr>
              <a:t> loss.</a:t>
            </a:r>
            <a:endParaRPr sz="2200">
              <a:latin typeface="Calibri"/>
              <a:cs typeface="Calibri"/>
            </a:endParaRPr>
          </a:p>
        </p:txBody>
      </p:sp>
      <p:pic>
        <p:nvPicPr>
          <p:cNvPr id="10" name="object 10"/>
          <p:cNvPicPr/>
          <p:nvPr/>
        </p:nvPicPr>
        <p:blipFill>
          <a:blip r:embed="rId2" cstate="print"/>
          <a:stretch>
            <a:fillRect/>
          </a:stretch>
        </p:blipFill>
        <p:spPr>
          <a:xfrm>
            <a:off x="357971" y="3657600"/>
            <a:ext cx="8082106" cy="2514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321005"/>
            <a:ext cx="8455025" cy="4324350"/>
          </a:xfrm>
          <a:prstGeom prst="rect">
            <a:avLst/>
          </a:prstGeom>
        </p:spPr>
        <p:txBody>
          <a:bodyPr vert="horz" wrap="square" lIns="0" tIns="12065" rIns="0" bIns="0" rtlCol="0">
            <a:spAutoFit/>
          </a:bodyPr>
          <a:lstStyle/>
          <a:p>
            <a:pPr marL="12700">
              <a:lnSpc>
                <a:spcPct val="100000"/>
              </a:lnSpc>
              <a:spcBef>
                <a:spcPts val="95"/>
              </a:spcBef>
            </a:pPr>
            <a:r>
              <a:rPr sz="2200" b="1" spc="-10" dirty="0">
                <a:solidFill>
                  <a:srgbClr val="006FC0"/>
                </a:solidFill>
                <a:latin typeface="Calibri"/>
                <a:cs typeface="Calibri"/>
              </a:rPr>
              <a:t>Macrobend</a:t>
            </a:r>
            <a:r>
              <a:rPr sz="2200" b="1" spc="395" dirty="0">
                <a:solidFill>
                  <a:srgbClr val="006FC0"/>
                </a:solidFill>
                <a:latin typeface="Calibri"/>
                <a:cs typeface="Calibri"/>
              </a:rPr>
              <a:t> </a:t>
            </a:r>
            <a:r>
              <a:rPr sz="2200" b="1" spc="-5" dirty="0">
                <a:solidFill>
                  <a:srgbClr val="006FC0"/>
                </a:solidFill>
                <a:latin typeface="Calibri"/>
                <a:cs typeface="Calibri"/>
              </a:rPr>
              <a:t>losses</a:t>
            </a:r>
            <a:r>
              <a:rPr sz="2200" b="1" spc="409" dirty="0">
                <a:solidFill>
                  <a:srgbClr val="006FC0"/>
                </a:solidFill>
                <a:latin typeface="Calibri"/>
                <a:cs typeface="Calibri"/>
              </a:rPr>
              <a:t> </a:t>
            </a:r>
            <a:r>
              <a:rPr sz="2200" spc="-5" dirty="0">
                <a:latin typeface="Calibri"/>
                <a:cs typeface="Calibri"/>
              </a:rPr>
              <a:t>:</a:t>
            </a:r>
            <a:r>
              <a:rPr sz="2200" spc="405" dirty="0">
                <a:latin typeface="Calibri"/>
                <a:cs typeface="Calibri"/>
              </a:rPr>
              <a:t> </a:t>
            </a:r>
            <a:r>
              <a:rPr sz="2200" dirty="0">
                <a:latin typeface="Calibri"/>
                <a:cs typeface="Calibri"/>
              </a:rPr>
              <a:t>Bending</a:t>
            </a:r>
            <a:r>
              <a:rPr sz="2200" spc="395" dirty="0">
                <a:latin typeface="Calibri"/>
                <a:cs typeface="Calibri"/>
              </a:rPr>
              <a:t> </a:t>
            </a:r>
            <a:r>
              <a:rPr sz="2200" spc="-5" dirty="0">
                <a:latin typeface="Calibri"/>
                <a:cs typeface="Calibri"/>
              </a:rPr>
              <a:t>in</a:t>
            </a:r>
            <a:r>
              <a:rPr sz="2200" spc="400" dirty="0">
                <a:latin typeface="Calibri"/>
                <a:cs typeface="Calibri"/>
              </a:rPr>
              <a:t> </a:t>
            </a:r>
            <a:r>
              <a:rPr sz="2200" spc="-5" dirty="0">
                <a:latin typeface="Calibri"/>
                <a:cs typeface="Calibri"/>
              </a:rPr>
              <a:t>which</a:t>
            </a:r>
            <a:r>
              <a:rPr sz="2200" spc="400" dirty="0">
                <a:latin typeface="Calibri"/>
                <a:cs typeface="Calibri"/>
              </a:rPr>
              <a:t> </a:t>
            </a:r>
            <a:r>
              <a:rPr sz="2200" spc="-10" dirty="0">
                <a:latin typeface="Calibri"/>
                <a:cs typeface="Calibri"/>
              </a:rPr>
              <a:t>complete</a:t>
            </a:r>
            <a:r>
              <a:rPr sz="2200" spc="400" dirty="0">
                <a:latin typeface="Calibri"/>
                <a:cs typeface="Calibri"/>
              </a:rPr>
              <a:t> </a:t>
            </a:r>
            <a:r>
              <a:rPr sz="2200" spc="-5" dirty="0">
                <a:latin typeface="Calibri"/>
                <a:cs typeface="Calibri"/>
              </a:rPr>
              <a:t>fiber</a:t>
            </a:r>
            <a:r>
              <a:rPr sz="2200" spc="409" dirty="0">
                <a:latin typeface="Calibri"/>
                <a:cs typeface="Calibri"/>
              </a:rPr>
              <a:t> </a:t>
            </a:r>
            <a:r>
              <a:rPr sz="2200" spc="-10" dirty="0">
                <a:latin typeface="Calibri"/>
                <a:cs typeface="Calibri"/>
              </a:rPr>
              <a:t>undergoes</a:t>
            </a:r>
            <a:r>
              <a:rPr sz="2200" spc="415" dirty="0">
                <a:latin typeface="Calibri"/>
                <a:cs typeface="Calibri"/>
              </a:rPr>
              <a:t> </a:t>
            </a:r>
            <a:r>
              <a:rPr sz="2200" spc="-10" dirty="0">
                <a:latin typeface="Calibri"/>
                <a:cs typeface="Calibri"/>
              </a:rPr>
              <a:t>bends</a:t>
            </a:r>
            <a:endParaRPr sz="2200">
              <a:latin typeface="Calibri"/>
              <a:cs typeface="Calibri"/>
            </a:endParaRPr>
          </a:p>
          <a:p>
            <a:pPr marL="12700">
              <a:lnSpc>
                <a:spcPct val="100000"/>
              </a:lnSpc>
            </a:pPr>
            <a:r>
              <a:rPr sz="2200" spc="-5" dirty="0">
                <a:latin typeface="Calibri"/>
                <a:cs typeface="Calibri"/>
              </a:rPr>
              <a:t>which</a:t>
            </a:r>
            <a:r>
              <a:rPr sz="2200" spc="-25" dirty="0">
                <a:latin typeface="Calibri"/>
                <a:cs typeface="Calibri"/>
              </a:rPr>
              <a:t> </a:t>
            </a:r>
            <a:r>
              <a:rPr sz="2200" spc="-10" dirty="0">
                <a:latin typeface="Calibri"/>
                <a:cs typeface="Calibri"/>
              </a:rPr>
              <a:t>causes</a:t>
            </a:r>
            <a:r>
              <a:rPr sz="2200" spc="10" dirty="0">
                <a:latin typeface="Calibri"/>
                <a:cs typeface="Calibri"/>
              </a:rPr>
              <a:t> </a:t>
            </a:r>
            <a:r>
              <a:rPr sz="2200" spc="-10" dirty="0">
                <a:latin typeface="Calibri"/>
                <a:cs typeface="Calibri"/>
              </a:rPr>
              <a:t>certain</a:t>
            </a:r>
            <a:r>
              <a:rPr sz="2200" spc="-5" dirty="0">
                <a:latin typeface="Calibri"/>
                <a:cs typeface="Calibri"/>
              </a:rPr>
              <a:t> modes</a:t>
            </a:r>
            <a:r>
              <a:rPr sz="2200" spc="30" dirty="0">
                <a:latin typeface="Calibri"/>
                <a:cs typeface="Calibri"/>
              </a:rPr>
              <a:t> </a:t>
            </a:r>
            <a:r>
              <a:rPr sz="2200" spc="-10" dirty="0">
                <a:latin typeface="Calibri"/>
                <a:cs typeface="Calibri"/>
              </a:rPr>
              <a:t>not</a:t>
            </a:r>
            <a:r>
              <a:rPr sz="2200" spc="5" dirty="0">
                <a:latin typeface="Calibri"/>
                <a:cs typeface="Calibri"/>
              </a:rPr>
              <a:t> </a:t>
            </a:r>
            <a:r>
              <a:rPr sz="2200" spc="-20" dirty="0">
                <a:latin typeface="Calibri"/>
                <a:cs typeface="Calibri"/>
              </a:rPr>
              <a:t>to</a:t>
            </a:r>
            <a:r>
              <a:rPr sz="2200" spc="10" dirty="0">
                <a:latin typeface="Calibri"/>
                <a:cs typeface="Calibri"/>
              </a:rPr>
              <a:t> </a:t>
            </a:r>
            <a:r>
              <a:rPr sz="2200" spc="-5" dirty="0">
                <a:latin typeface="Calibri"/>
                <a:cs typeface="Calibri"/>
              </a:rPr>
              <a:t>be</a:t>
            </a:r>
            <a:r>
              <a:rPr sz="2200" spc="5" dirty="0">
                <a:latin typeface="Calibri"/>
                <a:cs typeface="Calibri"/>
              </a:rPr>
              <a:t> </a:t>
            </a:r>
            <a:r>
              <a:rPr sz="2200" spc="-15" dirty="0">
                <a:latin typeface="Calibri"/>
                <a:cs typeface="Calibri"/>
              </a:rPr>
              <a:t>reflected</a:t>
            </a:r>
            <a:r>
              <a:rPr sz="2200" spc="35" dirty="0">
                <a:latin typeface="Calibri"/>
                <a:cs typeface="Calibri"/>
              </a:rPr>
              <a:t> </a:t>
            </a:r>
            <a:r>
              <a:rPr sz="2200" spc="-5" dirty="0">
                <a:latin typeface="Calibri"/>
                <a:cs typeface="Calibri"/>
              </a:rPr>
              <a:t>.</a:t>
            </a:r>
            <a:endParaRPr sz="2200">
              <a:latin typeface="Calibri"/>
              <a:cs typeface="Calibri"/>
            </a:endParaRPr>
          </a:p>
          <a:p>
            <a:pPr marL="12700" marR="6350">
              <a:lnSpc>
                <a:spcPct val="100000"/>
              </a:lnSpc>
              <a:spcBef>
                <a:spcPts val="1200"/>
              </a:spcBef>
            </a:pPr>
            <a:r>
              <a:rPr sz="2200" spc="-5" dirty="0">
                <a:latin typeface="Calibri"/>
                <a:cs typeface="Calibri"/>
              </a:rPr>
              <a:t>These</a:t>
            </a:r>
            <a:r>
              <a:rPr sz="2200" spc="70" dirty="0">
                <a:latin typeface="Calibri"/>
                <a:cs typeface="Calibri"/>
              </a:rPr>
              <a:t> </a:t>
            </a:r>
            <a:r>
              <a:rPr sz="2200" spc="-5" dirty="0">
                <a:latin typeface="Calibri"/>
                <a:cs typeface="Calibri"/>
              </a:rPr>
              <a:t>losses</a:t>
            </a:r>
            <a:r>
              <a:rPr sz="2200" spc="100" dirty="0">
                <a:latin typeface="Calibri"/>
                <a:cs typeface="Calibri"/>
              </a:rPr>
              <a:t> </a:t>
            </a:r>
            <a:r>
              <a:rPr sz="2200" spc="-10" dirty="0">
                <a:latin typeface="Calibri"/>
                <a:cs typeface="Calibri"/>
              </a:rPr>
              <a:t>are</a:t>
            </a:r>
            <a:r>
              <a:rPr sz="2200" spc="70" dirty="0">
                <a:latin typeface="Calibri"/>
                <a:cs typeface="Calibri"/>
              </a:rPr>
              <a:t> </a:t>
            </a:r>
            <a:r>
              <a:rPr sz="2200" spc="-5" dirty="0">
                <a:latin typeface="Calibri"/>
                <a:cs typeface="Calibri"/>
              </a:rPr>
              <a:t>observed</a:t>
            </a:r>
            <a:r>
              <a:rPr sz="2200" spc="75" dirty="0">
                <a:latin typeface="Calibri"/>
                <a:cs typeface="Calibri"/>
              </a:rPr>
              <a:t> </a:t>
            </a:r>
            <a:r>
              <a:rPr sz="2200" spc="-5" dirty="0">
                <a:latin typeface="Calibri"/>
                <a:cs typeface="Calibri"/>
              </a:rPr>
              <a:t>when</a:t>
            </a:r>
            <a:r>
              <a:rPr sz="2200" spc="80" dirty="0">
                <a:latin typeface="Calibri"/>
                <a:cs typeface="Calibri"/>
              </a:rPr>
              <a:t> </a:t>
            </a:r>
            <a:r>
              <a:rPr sz="2200" spc="-5" dirty="0">
                <a:latin typeface="Calibri"/>
                <a:cs typeface="Calibri"/>
              </a:rPr>
              <a:t>a</a:t>
            </a:r>
            <a:r>
              <a:rPr sz="2200" spc="75" dirty="0">
                <a:latin typeface="Calibri"/>
                <a:cs typeface="Calibri"/>
              </a:rPr>
              <a:t> </a:t>
            </a:r>
            <a:r>
              <a:rPr sz="2200" spc="-10" dirty="0">
                <a:latin typeface="Calibri"/>
                <a:cs typeface="Calibri"/>
              </a:rPr>
              <a:t>fiber</a:t>
            </a:r>
            <a:r>
              <a:rPr sz="2200" spc="85" dirty="0">
                <a:latin typeface="Calibri"/>
                <a:cs typeface="Calibri"/>
              </a:rPr>
              <a:t> </a:t>
            </a:r>
            <a:r>
              <a:rPr sz="2200" spc="-10" dirty="0">
                <a:latin typeface="Calibri"/>
                <a:cs typeface="Calibri"/>
              </a:rPr>
              <a:t>bend's</a:t>
            </a:r>
            <a:r>
              <a:rPr sz="2200" spc="90" dirty="0">
                <a:latin typeface="Calibri"/>
                <a:cs typeface="Calibri"/>
              </a:rPr>
              <a:t> </a:t>
            </a:r>
            <a:r>
              <a:rPr sz="2200" spc="-10" dirty="0">
                <a:latin typeface="Calibri"/>
                <a:cs typeface="Calibri"/>
              </a:rPr>
              <a:t>radius</a:t>
            </a:r>
            <a:r>
              <a:rPr sz="2200" spc="80" dirty="0">
                <a:latin typeface="Calibri"/>
                <a:cs typeface="Calibri"/>
              </a:rPr>
              <a:t> </a:t>
            </a:r>
            <a:r>
              <a:rPr sz="2200" dirty="0">
                <a:latin typeface="Calibri"/>
                <a:cs typeface="Calibri"/>
              </a:rPr>
              <a:t>of</a:t>
            </a:r>
            <a:r>
              <a:rPr sz="2200" spc="70" dirty="0">
                <a:latin typeface="Calibri"/>
                <a:cs typeface="Calibri"/>
              </a:rPr>
              <a:t> </a:t>
            </a:r>
            <a:r>
              <a:rPr sz="2200" spc="-15" dirty="0">
                <a:latin typeface="Calibri"/>
                <a:cs typeface="Calibri"/>
              </a:rPr>
              <a:t>curvature</a:t>
            </a:r>
            <a:r>
              <a:rPr sz="2200" spc="70" dirty="0">
                <a:latin typeface="Calibri"/>
                <a:cs typeface="Calibri"/>
              </a:rPr>
              <a:t> </a:t>
            </a:r>
            <a:r>
              <a:rPr sz="2200" spc="-5" dirty="0">
                <a:latin typeface="Calibri"/>
                <a:cs typeface="Calibri"/>
              </a:rPr>
              <a:t>is</a:t>
            </a:r>
            <a:r>
              <a:rPr sz="2200" spc="75" dirty="0">
                <a:latin typeface="Calibri"/>
                <a:cs typeface="Calibri"/>
              </a:rPr>
              <a:t> </a:t>
            </a:r>
            <a:r>
              <a:rPr sz="2200" spc="-15" dirty="0">
                <a:latin typeface="Calibri"/>
                <a:cs typeface="Calibri"/>
              </a:rPr>
              <a:t>large </a:t>
            </a:r>
            <a:r>
              <a:rPr sz="2200" spc="-484" dirty="0">
                <a:latin typeface="Calibri"/>
                <a:cs typeface="Calibri"/>
              </a:rPr>
              <a:t> </a:t>
            </a:r>
            <a:r>
              <a:rPr sz="2200" spc="-10" dirty="0">
                <a:latin typeface="Calibri"/>
                <a:cs typeface="Calibri"/>
              </a:rPr>
              <a:t>compared</a:t>
            </a:r>
            <a:r>
              <a:rPr sz="2200" spc="-15" dirty="0">
                <a:latin typeface="Calibri"/>
                <a:cs typeface="Calibri"/>
              </a:rPr>
              <a:t> </a:t>
            </a:r>
            <a:r>
              <a:rPr sz="2200" spc="-20" dirty="0">
                <a:latin typeface="Calibri"/>
                <a:cs typeface="Calibri"/>
              </a:rPr>
              <a:t>to</a:t>
            </a:r>
            <a:r>
              <a:rPr sz="2200" spc="10" dirty="0">
                <a:latin typeface="Calibri"/>
                <a:cs typeface="Calibri"/>
              </a:rPr>
              <a:t> </a:t>
            </a:r>
            <a:r>
              <a:rPr sz="2200" spc="-5" dirty="0">
                <a:latin typeface="Calibri"/>
                <a:cs typeface="Calibri"/>
              </a:rPr>
              <a:t>the</a:t>
            </a:r>
            <a:r>
              <a:rPr sz="2200" spc="10" dirty="0">
                <a:latin typeface="Calibri"/>
                <a:cs typeface="Calibri"/>
              </a:rPr>
              <a:t> </a:t>
            </a:r>
            <a:r>
              <a:rPr sz="2200" spc="-10" dirty="0">
                <a:latin typeface="Calibri"/>
                <a:cs typeface="Calibri"/>
              </a:rPr>
              <a:t>fiber</a:t>
            </a:r>
            <a:r>
              <a:rPr sz="2200" dirty="0">
                <a:latin typeface="Calibri"/>
                <a:cs typeface="Calibri"/>
              </a:rPr>
              <a:t> </a:t>
            </a:r>
            <a:r>
              <a:rPr sz="2200" spc="-35" dirty="0">
                <a:latin typeface="Calibri"/>
                <a:cs typeface="Calibri"/>
              </a:rPr>
              <a:t>diameter.</a:t>
            </a:r>
            <a:endParaRPr sz="2200">
              <a:latin typeface="Calibri"/>
              <a:cs typeface="Calibri"/>
            </a:endParaRPr>
          </a:p>
          <a:p>
            <a:pPr marL="173990" indent="-161925" algn="just">
              <a:lnSpc>
                <a:spcPct val="100000"/>
              </a:lnSpc>
              <a:spcBef>
                <a:spcPts val="1205"/>
              </a:spcBef>
              <a:buFont typeface="Arial MT"/>
              <a:buChar char="•"/>
              <a:tabLst>
                <a:tab pos="174625" algn="l"/>
              </a:tabLst>
            </a:pPr>
            <a:r>
              <a:rPr sz="2200" spc="-10" dirty="0">
                <a:latin typeface="Calibri"/>
                <a:cs typeface="Calibri"/>
              </a:rPr>
              <a:t>Fiber</a:t>
            </a:r>
            <a:r>
              <a:rPr sz="2200" dirty="0">
                <a:latin typeface="Calibri"/>
                <a:cs typeface="Calibri"/>
              </a:rPr>
              <a:t> </a:t>
            </a:r>
            <a:r>
              <a:rPr sz="2200" spc="-5" dirty="0">
                <a:latin typeface="Calibri"/>
                <a:cs typeface="Calibri"/>
              </a:rPr>
              <a:t>sensitivity</a:t>
            </a:r>
            <a:r>
              <a:rPr sz="2200" spc="5" dirty="0">
                <a:latin typeface="Calibri"/>
                <a:cs typeface="Calibri"/>
              </a:rPr>
              <a:t> </a:t>
            </a:r>
            <a:r>
              <a:rPr sz="2200" spc="-20" dirty="0">
                <a:latin typeface="Calibri"/>
                <a:cs typeface="Calibri"/>
              </a:rPr>
              <a:t>to</a:t>
            </a:r>
            <a:r>
              <a:rPr sz="2200" spc="15" dirty="0">
                <a:latin typeface="Calibri"/>
                <a:cs typeface="Calibri"/>
              </a:rPr>
              <a:t> </a:t>
            </a:r>
            <a:r>
              <a:rPr sz="2200" spc="-10" dirty="0">
                <a:latin typeface="Calibri"/>
                <a:cs typeface="Calibri"/>
              </a:rPr>
              <a:t>bending</a:t>
            </a:r>
            <a:r>
              <a:rPr sz="2200" spc="10" dirty="0">
                <a:latin typeface="Calibri"/>
                <a:cs typeface="Calibri"/>
              </a:rPr>
              <a:t> </a:t>
            </a:r>
            <a:r>
              <a:rPr sz="2200" spc="-5" dirty="0">
                <a:latin typeface="Calibri"/>
                <a:cs typeface="Calibri"/>
              </a:rPr>
              <a:t>losses</a:t>
            </a:r>
            <a:r>
              <a:rPr sz="2200" spc="5" dirty="0">
                <a:latin typeface="Calibri"/>
                <a:cs typeface="Calibri"/>
              </a:rPr>
              <a:t> </a:t>
            </a:r>
            <a:r>
              <a:rPr sz="2200" spc="-15" dirty="0">
                <a:latin typeface="Calibri"/>
                <a:cs typeface="Calibri"/>
              </a:rPr>
              <a:t>can</a:t>
            </a:r>
            <a:r>
              <a:rPr sz="2200" spc="10" dirty="0">
                <a:latin typeface="Calibri"/>
                <a:cs typeface="Calibri"/>
              </a:rPr>
              <a:t> </a:t>
            </a:r>
            <a:r>
              <a:rPr sz="2200" spc="-5" dirty="0">
                <a:latin typeface="Calibri"/>
                <a:cs typeface="Calibri"/>
              </a:rPr>
              <a:t>be</a:t>
            </a:r>
            <a:r>
              <a:rPr sz="2200" spc="10" dirty="0">
                <a:latin typeface="Calibri"/>
                <a:cs typeface="Calibri"/>
              </a:rPr>
              <a:t> </a:t>
            </a:r>
            <a:r>
              <a:rPr sz="2200" spc="-10" dirty="0">
                <a:latin typeface="Calibri"/>
                <a:cs typeface="Calibri"/>
              </a:rPr>
              <a:t>reduced.</a:t>
            </a:r>
            <a:endParaRPr sz="2200">
              <a:latin typeface="Calibri"/>
              <a:cs typeface="Calibri"/>
            </a:endParaRPr>
          </a:p>
          <a:p>
            <a:pPr marL="12700" marR="6350" algn="just">
              <a:lnSpc>
                <a:spcPct val="100000"/>
              </a:lnSpc>
              <a:spcBef>
                <a:spcPts val="1200"/>
              </a:spcBef>
              <a:buFont typeface="Arial MT"/>
              <a:buChar char="•"/>
              <a:tabLst>
                <a:tab pos="174625" algn="l"/>
              </a:tabLst>
            </a:pPr>
            <a:r>
              <a:rPr sz="2200" spc="-5" dirty="0">
                <a:latin typeface="Calibri"/>
                <a:cs typeface="Calibri"/>
              </a:rPr>
              <a:t>If</a:t>
            </a:r>
            <a:r>
              <a:rPr sz="2200" dirty="0">
                <a:latin typeface="Calibri"/>
                <a:cs typeface="Calibri"/>
              </a:rPr>
              <a:t> </a:t>
            </a:r>
            <a:r>
              <a:rPr sz="2200" spc="-5" dirty="0">
                <a:latin typeface="Calibri"/>
                <a:cs typeface="Calibri"/>
              </a:rPr>
              <a:t>the</a:t>
            </a:r>
            <a:r>
              <a:rPr sz="2200" dirty="0">
                <a:latin typeface="Calibri"/>
                <a:cs typeface="Calibri"/>
              </a:rPr>
              <a:t> </a:t>
            </a:r>
            <a:r>
              <a:rPr sz="2200" spc="-20" dirty="0">
                <a:latin typeface="Calibri"/>
                <a:cs typeface="Calibri"/>
              </a:rPr>
              <a:t>refractive</a:t>
            </a:r>
            <a:r>
              <a:rPr sz="2200" spc="-15" dirty="0">
                <a:latin typeface="Calibri"/>
                <a:cs typeface="Calibri"/>
              </a:rPr>
              <a:t> </a:t>
            </a:r>
            <a:r>
              <a:rPr sz="2200" spc="-10" dirty="0">
                <a:latin typeface="Calibri"/>
                <a:cs typeface="Calibri"/>
              </a:rPr>
              <a:t>index</a:t>
            </a:r>
            <a:r>
              <a:rPr sz="2200" spc="-5" dirty="0">
                <a:latin typeface="Calibri"/>
                <a:cs typeface="Calibri"/>
              </a:rPr>
              <a:t> </a:t>
            </a:r>
            <a:r>
              <a:rPr sz="2200" dirty="0">
                <a:latin typeface="Calibri"/>
                <a:cs typeface="Calibri"/>
              </a:rPr>
              <a:t>of</a:t>
            </a:r>
            <a:r>
              <a:rPr sz="2200" spc="5" dirty="0">
                <a:latin typeface="Calibri"/>
                <a:cs typeface="Calibri"/>
              </a:rPr>
              <a:t> </a:t>
            </a:r>
            <a:r>
              <a:rPr sz="2200" spc="-5" dirty="0">
                <a:latin typeface="Calibri"/>
                <a:cs typeface="Calibri"/>
              </a:rPr>
              <a:t>the</a:t>
            </a:r>
            <a:r>
              <a:rPr sz="2200" dirty="0">
                <a:latin typeface="Calibri"/>
                <a:cs typeface="Calibri"/>
              </a:rPr>
              <a:t> </a:t>
            </a:r>
            <a:r>
              <a:rPr sz="2200" spc="-20" dirty="0">
                <a:latin typeface="Calibri"/>
                <a:cs typeface="Calibri"/>
              </a:rPr>
              <a:t>core</a:t>
            </a:r>
            <a:r>
              <a:rPr sz="2200" spc="-15"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increased,</a:t>
            </a:r>
            <a:r>
              <a:rPr sz="2200" dirty="0">
                <a:latin typeface="Calibri"/>
                <a:cs typeface="Calibri"/>
              </a:rPr>
              <a:t> </a:t>
            </a:r>
            <a:r>
              <a:rPr sz="2200" spc="-5" dirty="0">
                <a:latin typeface="Calibri"/>
                <a:cs typeface="Calibri"/>
              </a:rPr>
              <a:t>then</a:t>
            </a:r>
            <a:r>
              <a:rPr sz="2200" dirty="0">
                <a:latin typeface="Calibri"/>
                <a:cs typeface="Calibri"/>
              </a:rPr>
              <a:t> </a:t>
            </a:r>
            <a:r>
              <a:rPr sz="2200" spc="-10" dirty="0">
                <a:latin typeface="Calibri"/>
                <a:cs typeface="Calibri"/>
              </a:rPr>
              <a:t>fiber</a:t>
            </a:r>
            <a:r>
              <a:rPr sz="2200" spc="-5" dirty="0">
                <a:latin typeface="Calibri"/>
                <a:cs typeface="Calibri"/>
              </a:rPr>
              <a:t> sensitivity </a:t>
            </a:r>
            <a:r>
              <a:rPr sz="2200" dirty="0">
                <a:latin typeface="Calibri"/>
                <a:cs typeface="Calibri"/>
              </a:rPr>
              <a:t> </a:t>
            </a:r>
            <a:r>
              <a:rPr sz="2200" spc="-10" dirty="0">
                <a:latin typeface="Calibri"/>
                <a:cs typeface="Calibri"/>
              </a:rPr>
              <a:t>decreases. Sensitivity </a:t>
            </a:r>
            <a:r>
              <a:rPr sz="2200" spc="-5" dirty="0">
                <a:latin typeface="Calibri"/>
                <a:cs typeface="Calibri"/>
              </a:rPr>
              <a:t>also </a:t>
            </a:r>
            <a:r>
              <a:rPr sz="2200" spc="-10" dirty="0">
                <a:latin typeface="Calibri"/>
                <a:cs typeface="Calibri"/>
              </a:rPr>
              <a:t>decreases </a:t>
            </a:r>
            <a:r>
              <a:rPr sz="2200" spc="-5" dirty="0">
                <a:latin typeface="Calibri"/>
                <a:cs typeface="Calibri"/>
              </a:rPr>
              <a:t>as the </a:t>
            </a:r>
            <a:r>
              <a:rPr sz="2200" spc="-10" dirty="0">
                <a:latin typeface="Calibri"/>
                <a:cs typeface="Calibri"/>
              </a:rPr>
              <a:t>diameter </a:t>
            </a:r>
            <a:r>
              <a:rPr sz="2200" dirty="0">
                <a:latin typeface="Calibri"/>
                <a:cs typeface="Calibri"/>
              </a:rPr>
              <a:t>of </a:t>
            </a:r>
            <a:r>
              <a:rPr sz="2200" spc="-5" dirty="0">
                <a:latin typeface="Calibri"/>
                <a:cs typeface="Calibri"/>
              </a:rPr>
              <a:t>the </a:t>
            </a:r>
            <a:r>
              <a:rPr sz="2200" spc="-15" dirty="0">
                <a:latin typeface="Calibri"/>
                <a:cs typeface="Calibri"/>
              </a:rPr>
              <a:t>overall </a:t>
            </a:r>
            <a:r>
              <a:rPr sz="2200" spc="-10" dirty="0">
                <a:latin typeface="Calibri"/>
                <a:cs typeface="Calibri"/>
              </a:rPr>
              <a:t>fiber </a:t>
            </a:r>
            <a:r>
              <a:rPr sz="2200" spc="-5" dirty="0">
                <a:latin typeface="Calibri"/>
                <a:cs typeface="Calibri"/>
              </a:rPr>
              <a:t> increases.</a:t>
            </a:r>
            <a:endParaRPr sz="2200">
              <a:latin typeface="Calibri"/>
              <a:cs typeface="Calibri"/>
            </a:endParaRPr>
          </a:p>
          <a:p>
            <a:pPr marL="12700" marR="5080" algn="just">
              <a:lnSpc>
                <a:spcPct val="100000"/>
              </a:lnSpc>
              <a:spcBef>
                <a:spcPts val="1200"/>
              </a:spcBef>
              <a:buFont typeface="Arial MT"/>
              <a:buChar char="•"/>
              <a:tabLst>
                <a:tab pos="174625" algn="l"/>
              </a:tabLst>
            </a:pPr>
            <a:r>
              <a:rPr sz="2200" spc="-35" dirty="0">
                <a:latin typeface="Calibri"/>
                <a:cs typeface="Calibri"/>
              </a:rPr>
              <a:t>However, </a:t>
            </a:r>
            <a:r>
              <a:rPr sz="2200" spc="-5" dirty="0">
                <a:latin typeface="Calibri"/>
                <a:cs typeface="Calibri"/>
              </a:rPr>
              <a:t>increases in the </a:t>
            </a:r>
            <a:r>
              <a:rPr sz="2200" spc="-10" dirty="0">
                <a:latin typeface="Calibri"/>
                <a:cs typeface="Calibri"/>
              </a:rPr>
              <a:t>fiber </a:t>
            </a:r>
            <a:r>
              <a:rPr sz="2200" spc="-20" dirty="0">
                <a:latin typeface="Calibri"/>
                <a:cs typeface="Calibri"/>
              </a:rPr>
              <a:t>core </a:t>
            </a:r>
            <a:r>
              <a:rPr sz="2200" spc="-10" dirty="0">
                <a:latin typeface="Calibri"/>
                <a:cs typeface="Calibri"/>
              </a:rPr>
              <a:t>diameter increase fiber </a:t>
            </a:r>
            <a:r>
              <a:rPr sz="2200" spc="-20" dirty="0">
                <a:latin typeface="Calibri"/>
                <a:cs typeface="Calibri"/>
              </a:rPr>
              <a:t>sensitivity. </a:t>
            </a:r>
            <a:r>
              <a:rPr sz="2200" spc="-15" dirty="0">
                <a:latin typeface="Calibri"/>
                <a:cs typeface="Calibri"/>
              </a:rPr>
              <a:t> Fibers</a:t>
            </a:r>
            <a:r>
              <a:rPr sz="2200" spc="-10" dirty="0">
                <a:latin typeface="Calibri"/>
                <a:cs typeface="Calibri"/>
              </a:rPr>
              <a:t> </a:t>
            </a:r>
            <a:r>
              <a:rPr sz="2200" spc="-5" dirty="0">
                <a:latin typeface="Calibri"/>
                <a:cs typeface="Calibri"/>
              </a:rPr>
              <a:t>with</a:t>
            </a:r>
            <a:r>
              <a:rPr sz="2200" dirty="0">
                <a:latin typeface="Calibri"/>
                <a:cs typeface="Calibri"/>
              </a:rPr>
              <a:t> </a:t>
            </a:r>
            <a:r>
              <a:rPr sz="2200" spc="-10" dirty="0">
                <a:latin typeface="Calibri"/>
                <a:cs typeface="Calibri"/>
              </a:rPr>
              <a:t>larger</a:t>
            </a:r>
            <a:r>
              <a:rPr sz="2200" spc="-5" dirty="0">
                <a:latin typeface="Calibri"/>
                <a:cs typeface="Calibri"/>
              </a:rPr>
              <a:t> </a:t>
            </a:r>
            <a:r>
              <a:rPr sz="2200" spc="-20" dirty="0">
                <a:latin typeface="Calibri"/>
                <a:cs typeface="Calibri"/>
              </a:rPr>
              <a:t>core</a:t>
            </a:r>
            <a:r>
              <a:rPr sz="2200" spc="-15" dirty="0">
                <a:latin typeface="Calibri"/>
                <a:cs typeface="Calibri"/>
              </a:rPr>
              <a:t> size</a:t>
            </a:r>
            <a:r>
              <a:rPr sz="2200" spc="-10" dirty="0">
                <a:latin typeface="Calibri"/>
                <a:cs typeface="Calibri"/>
              </a:rPr>
              <a:t> </a:t>
            </a:r>
            <a:r>
              <a:rPr sz="2200" spc="-20" dirty="0">
                <a:latin typeface="Calibri"/>
                <a:cs typeface="Calibri"/>
              </a:rPr>
              <a:t>propagate</a:t>
            </a:r>
            <a:r>
              <a:rPr sz="2200" spc="-15" dirty="0">
                <a:latin typeface="Calibri"/>
                <a:cs typeface="Calibri"/>
              </a:rPr>
              <a:t> </a:t>
            </a:r>
            <a:r>
              <a:rPr sz="2200" spc="-10" dirty="0">
                <a:latin typeface="Calibri"/>
                <a:cs typeface="Calibri"/>
              </a:rPr>
              <a:t>more</a:t>
            </a:r>
            <a:r>
              <a:rPr sz="2200" spc="-5" dirty="0">
                <a:latin typeface="Calibri"/>
                <a:cs typeface="Calibri"/>
              </a:rPr>
              <a:t> </a:t>
            </a:r>
            <a:r>
              <a:rPr sz="2200" dirty="0">
                <a:latin typeface="Calibri"/>
                <a:cs typeface="Calibri"/>
              </a:rPr>
              <a:t>modes.</a:t>
            </a:r>
            <a:r>
              <a:rPr sz="2200" spc="5" dirty="0">
                <a:latin typeface="Calibri"/>
                <a:cs typeface="Calibri"/>
              </a:rPr>
              <a:t> </a:t>
            </a:r>
            <a:r>
              <a:rPr sz="2200" spc="-5" dirty="0">
                <a:latin typeface="Calibri"/>
                <a:cs typeface="Calibri"/>
              </a:rPr>
              <a:t>These</a:t>
            </a:r>
            <a:r>
              <a:rPr sz="2200" dirty="0">
                <a:latin typeface="Calibri"/>
                <a:cs typeface="Calibri"/>
              </a:rPr>
              <a:t> </a:t>
            </a:r>
            <a:r>
              <a:rPr sz="2200" spc="-5" dirty="0">
                <a:latin typeface="Calibri"/>
                <a:cs typeface="Calibri"/>
              </a:rPr>
              <a:t>additional </a:t>
            </a:r>
            <a:r>
              <a:rPr sz="2200" dirty="0">
                <a:latin typeface="Calibri"/>
                <a:cs typeface="Calibri"/>
              </a:rPr>
              <a:t> </a:t>
            </a:r>
            <a:r>
              <a:rPr sz="2200" spc="-5" dirty="0">
                <a:latin typeface="Calibri"/>
                <a:cs typeface="Calibri"/>
              </a:rPr>
              <a:t>modes</a:t>
            </a:r>
            <a:r>
              <a:rPr sz="2200" spc="5" dirty="0">
                <a:latin typeface="Calibri"/>
                <a:cs typeface="Calibri"/>
              </a:rPr>
              <a:t> </a:t>
            </a:r>
            <a:r>
              <a:rPr sz="2200" spc="-10" dirty="0">
                <a:latin typeface="Calibri"/>
                <a:cs typeface="Calibri"/>
              </a:rPr>
              <a:t>tend</a:t>
            </a:r>
            <a:r>
              <a:rPr sz="2200" dirty="0">
                <a:latin typeface="Calibri"/>
                <a:cs typeface="Calibri"/>
              </a:rPr>
              <a:t> </a:t>
            </a:r>
            <a:r>
              <a:rPr sz="2200" spc="-20" dirty="0">
                <a:latin typeface="Calibri"/>
                <a:cs typeface="Calibri"/>
              </a:rPr>
              <a:t>to</a:t>
            </a:r>
            <a:r>
              <a:rPr sz="2200" spc="20" dirty="0">
                <a:latin typeface="Calibri"/>
                <a:cs typeface="Calibri"/>
              </a:rPr>
              <a:t> </a:t>
            </a:r>
            <a:r>
              <a:rPr sz="2200" spc="-5" dirty="0">
                <a:latin typeface="Calibri"/>
                <a:cs typeface="Calibri"/>
              </a:rPr>
              <a:t>be</a:t>
            </a:r>
            <a:r>
              <a:rPr sz="2200" spc="5" dirty="0">
                <a:latin typeface="Calibri"/>
                <a:cs typeface="Calibri"/>
              </a:rPr>
              <a:t> </a:t>
            </a:r>
            <a:r>
              <a:rPr sz="2200" spc="-10" dirty="0">
                <a:latin typeface="Calibri"/>
                <a:cs typeface="Calibri"/>
              </a:rPr>
              <a:t>more</a:t>
            </a:r>
            <a:r>
              <a:rPr sz="2200" spc="5" dirty="0">
                <a:latin typeface="Calibri"/>
                <a:cs typeface="Calibri"/>
              </a:rPr>
              <a:t> </a:t>
            </a:r>
            <a:r>
              <a:rPr sz="2200" spc="-35" dirty="0">
                <a:latin typeface="Calibri"/>
                <a:cs typeface="Calibri"/>
              </a:rPr>
              <a:t>lossy.</a:t>
            </a:r>
            <a:endParaRPr sz="2200">
              <a:latin typeface="Calibri"/>
              <a:cs typeface="Calibri"/>
            </a:endParaRPr>
          </a:p>
        </p:txBody>
      </p:sp>
      <p:pic>
        <p:nvPicPr>
          <p:cNvPr id="3" name="object 3"/>
          <p:cNvPicPr/>
          <p:nvPr/>
        </p:nvPicPr>
        <p:blipFill>
          <a:blip r:embed="rId2" cstate="print"/>
          <a:stretch>
            <a:fillRect/>
          </a:stretch>
        </p:blipFill>
        <p:spPr>
          <a:xfrm>
            <a:off x="3962400" y="4648200"/>
            <a:ext cx="4810125" cy="1974595"/>
          </a:xfrm>
          <a:prstGeom prst="rect">
            <a:avLst/>
          </a:prstGeom>
        </p:spPr>
      </p:pic>
      <p:sp>
        <p:nvSpPr>
          <p:cNvPr id="4" name="object 4"/>
          <p:cNvSpPr txBox="1"/>
          <p:nvPr/>
        </p:nvSpPr>
        <p:spPr>
          <a:xfrm>
            <a:off x="2805810" y="5610859"/>
            <a:ext cx="619760" cy="360680"/>
          </a:xfrm>
          <a:prstGeom prst="rect">
            <a:avLst/>
          </a:prstGeom>
        </p:spPr>
        <p:txBody>
          <a:bodyPr vert="horz" wrap="square" lIns="0" tIns="12065" rIns="0" bIns="0" rtlCol="0">
            <a:spAutoFit/>
          </a:bodyPr>
          <a:lstStyle/>
          <a:p>
            <a:pPr marL="12700">
              <a:lnSpc>
                <a:spcPct val="100000"/>
              </a:lnSpc>
              <a:spcBef>
                <a:spcPts val="95"/>
              </a:spcBef>
            </a:pPr>
            <a:r>
              <a:rPr sz="2200" spc="-10" dirty="0">
                <a:latin typeface="Calibri"/>
                <a:cs typeface="Calibri"/>
              </a:rPr>
              <a:t>sm</a:t>
            </a:r>
            <a:r>
              <a:rPr sz="2200" spc="-5" dirty="0">
                <a:latin typeface="Calibri"/>
                <a:cs typeface="Calibri"/>
              </a:rPr>
              <a:t>all</a:t>
            </a:r>
            <a:endParaRPr sz="2200">
              <a:latin typeface="Calibri"/>
              <a:cs typeface="Calibri"/>
            </a:endParaRPr>
          </a:p>
        </p:txBody>
      </p:sp>
      <p:sp>
        <p:nvSpPr>
          <p:cNvPr id="5" name="object 5"/>
          <p:cNvSpPr txBox="1"/>
          <p:nvPr/>
        </p:nvSpPr>
        <p:spPr>
          <a:xfrm>
            <a:off x="459740" y="5275326"/>
            <a:ext cx="2966085" cy="1031240"/>
          </a:xfrm>
          <a:prstGeom prst="rect">
            <a:avLst/>
          </a:prstGeom>
        </p:spPr>
        <p:txBody>
          <a:bodyPr vert="horz" wrap="square" lIns="0" tIns="12065" rIns="0" bIns="0" rtlCol="0">
            <a:spAutoFit/>
          </a:bodyPr>
          <a:lstStyle/>
          <a:p>
            <a:pPr marL="12700" marR="5080">
              <a:lnSpc>
                <a:spcPct val="100000"/>
              </a:lnSpc>
              <a:spcBef>
                <a:spcPts val="95"/>
              </a:spcBef>
              <a:buFont typeface="Arial MT"/>
              <a:buChar char="•"/>
              <a:tabLst>
                <a:tab pos="174625" algn="l"/>
                <a:tab pos="645160" algn="l"/>
                <a:tab pos="765175" algn="l"/>
                <a:tab pos="1019810" algn="l"/>
                <a:tab pos="1594485" algn="l"/>
                <a:tab pos="2573020" algn="l"/>
              </a:tabLst>
            </a:pPr>
            <a:r>
              <a:rPr sz="2200" spc="-35" dirty="0">
                <a:latin typeface="Calibri"/>
                <a:cs typeface="Calibri"/>
              </a:rPr>
              <a:t>F</a:t>
            </a:r>
            <a:r>
              <a:rPr sz="2200" spc="-5" dirty="0">
                <a:latin typeface="Calibri"/>
                <a:cs typeface="Calibri"/>
              </a:rPr>
              <a:t>or</a:t>
            </a:r>
            <a:r>
              <a:rPr sz="2200" dirty="0">
                <a:latin typeface="Calibri"/>
                <a:cs typeface="Calibri"/>
              </a:rPr>
              <a:t>		</a:t>
            </a:r>
            <a:r>
              <a:rPr sz="2200" spc="-10" dirty="0">
                <a:latin typeface="Calibri"/>
                <a:cs typeface="Calibri"/>
              </a:rPr>
              <a:t>slig</a:t>
            </a:r>
            <a:r>
              <a:rPr sz="2200" spc="-30" dirty="0">
                <a:latin typeface="Calibri"/>
                <a:cs typeface="Calibri"/>
              </a:rPr>
              <a:t>h</a:t>
            </a:r>
            <a:r>
              <a:rPr sz="2200" spc="-5" dirty="0">
                <a:latin typeface="Calibri"/>
                <a:cs typeface="Calibri"/>
              </a:rPr>
              <a:t>t</a:t>
            </a:r>
            <a:r>
              <a:rPr sz="2200" dirty="0">
                <a:latin typeface="Calibri"/>
                <a:cs typeface="Calibri"/>
              </a:rPr>
              <a:t>	</a:t>
            </a:r>
            <a:r>
              <a:rPr sz="2200" spc="-10" dirty="0">
                <a:latin typeface="Calibri"/>
                <a:cs typeface="Calibri"/>
              </a:rPr>
              <a:t>bends</a:t>
            </a:r>
            <a:r>
              <a:rPr sz="2200" spc="-5" dirty="0">
                <a:latin typeface="Calibri"/>
                <a:cs typeface="Calibri"/>
              </a:rPr>
              <a:t>,</a:t>
            </a:r>
            <a:r>
              <a:rPr sz="2200" dirty="0">
                <a:latin typeface="Calibri"/>
                <a:cs typeface="Calibri"/>
              </a:rPr>
              <a:t>	</a:t>
            </a:r>
            <a:r>
              <a:rPr sz="2200" spc="-5" dirty="0">
                <a:latin typeface="Calibri"/>
                <a:cs typeface="Calibri"/>
              </a:rPr>
              <a:t>the  loss	is	</a:t>
            </a:r>
            <a:r>
              <a:rPr sz="2200" spc="-10" dirty="0">
                <a:latin typeface="Calibri"/>
                <a:cs typeface="Calibri"/>
              </a:rPr>
              <a:t>extremely</a:t>
            </a:r>
            <a:endParaRPr sz="2200">
              <a:latin typeface="Calibri"/>
              <a:cs typeface="Calibri"/>
            </a:endParaRPr>
          </a:p>
          <a:p>
            <a:pPr marL="12700">
              <a:lnSpc>
                <a:spcPct val="100000"/>
              </a:lnSpc>
            </a:pPr>
            <a:r>
              <a:rPr sz="2200" spc="-5" dirty="0">
                <a:latin typeface="Calibri"/>
                <a:cs typeface="Calibri"/>
              </a:rPr>
              <a:t>and</a:t>
            </a:r>
            <a:r>
              <a:rPr sz="2200" spc="-30" dirty="0">
                <a:latin typeface="Calibri"/>
                <a:cs typeface="Calibri"/>
              </a:rPr>
              <a:t> </a:t>
            </a:r>
            <a:r>
              <a:rPr sz="2200" spc="-5" dirty="0">
                <a:latin typeface="Calibri"/>
                <a:cs typeface="Calibri"/>
              </a:rPr>
              <a:t>is</a:t>
            </a:r>
            <a:r>
              <a:rPr sz="2200" spc="-20" dirty="0">
                <a:latin typeface="Calibri"/>
                <a:cs typeface="Calibri"/>
              </a:rPr>
              <a:t> </a:t>
            </a:r>
            <a:r>
              <a:rPr sz="2200" spc="-10" dirty="0">
                <a:latin typeface="Calibri"/>
                <a:cs typeface="Calibri"/>
              </a:rPr>
              <a:t>not </a:t>
            </a:r>
            <a:r>
              <a:rPr sz="2200" spc="-5" dirty="0">
                <a:latin typeface="Calibri"/>
                <a:cs typeface="Calibri"/>
              </a:rPr>
              <a:t>observed.</a:t>
            </a:r>
            <a:endParaRPr sz="2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6950" y="428244"/>
            <a:ext cx="1878964" cy="462280"/>
            <a:chOff x="336950" y="428244"/>
            <a:chExt cx="1878964" cy="462280"/>
          </a:xfrm>
        </p:grpSpPr>
        <p:pic>
          <p:nvPicPr>
            <p:cNvPr id="3" name="object 3"/>
            <p:cNvPicPr/>
            <p:nvPr/>
          </p:nvPicPr>
          <p:blipFill>
            <a:blip r:embed="rId2" cstate="print"/>
            <a:stretch>
              <a:fillRect/>
            </a:stretch>
          </p:blipFill>
          <p:spPr>
            <a:xfrm>
              <a:off x="336950" y="592836"/>
              <a:ext cx="1624300" cy="269748"/>
            </a:xfrm>
            <a:prstGeom prst="rect">
              <a:avLst/>
            </a:prstGeom>
          </p:spPr>
        </p:pic>
        <p:pic>
          <p:nvPicPr>
            <p:cNvPr id="4" name="object 4"/>
            <p:cNvPicPr/>
            <p:nvPr/>
          </p:nvPicPr>
          <p:blipFill>
            <a:blip r:embed="rId3" cstate="print"/>
            <a:stretch>
              <a:fillRect/>
            </a:stretch>
          </p:blipFill>
          <p:spPr>
            <a:xfrm>
              <a:off x="1761743" y="428244"/>
              <a:ext cx="454151" cy="461772"/>
            </a:xfrm>
            <a:prstGeom prst="rect">
              <a:avLst/>
            </a:prstGeom>
          </p:spPr>
        </p:pic>
      </p:grpSp>
      <p:sp>
        <p:nvSpPr>
          <p:cNvPr id="5" name="object 5"/>
          <p:cNvSpPr txBox="1"/>
          <p:nvPr/>
        </p:nvSpPr>
        <p:spPr>
          <a:xfrm>
            <a:off x="307340" y="490854"/>
            <a:ext cx="8455025" cy="2372995"/>
          </a:xfrm>
          <a:prstGeom prst="rect">
            <a:avLst/>
          </a:prstGeom>
        </p:spPr>
        <p:txBody>
          <a:bodyPr vert="horz" wrap="square" lIns="0" tIns="12065" rIns="0" bIns="0" rtlCol="0">
            <a:spAutoFit/>
          </a:bodyPr>
          <a:lstStyle/>
          <a:p>
            <a:pPr marL="12700" marR="6350" algn="just">
              <a:lnSpc>
                <a:spcPct val="100000"/>
              </a:lnSpc>
              <a:spcBef>
                <a:spcPts val="95"/>
              </a:spcBef>
            </a:pPr>
            <a:r>
              <a:rPr sz="2200" b="1" spc="-5" dirty="0">
                <a:solidFill>
                  <a:srgbClr val="006FC0"/>
                </a:solidFill>
                <a:latin typeface="Calibri"/>
                <a:cs typeface="Calibri"/>
              </a:rPr>
              <a:t>Microbending:</a:t>
            </a:r>
            <a:r>
              <a:rPr sz="2200" b="1" spc="975" dirty="0">
                <a:solidFill>
                  <a:srgbClr val="006FC0"/>
                </a:solidFill>
                <a:latin typeface="Calibri"/>
                <a:cs typeface="Calibri"/>
              </a:rPr>
              <a:t> </a:t>
            </a:r>
            <a:r>
              <a:rPr sz="2200" spc="-10" dirty="0">
                <a:latin typeface="Calibri"/>
                <a:cs typeface="Calibri"/>
              </a:rPr>
              <a:t>This </a:t>
            </a:r>
            <a:r>
              <a:rPr sz="2200" spc="-5" dirty="0">
                <a:latin typeface="Calibri"/>
                <a:cs typeface="Calibri"/>
              </a:rPr>
              <a:t>is a loss </a:t>
            </a:r>
            <a:r>
              <a:rPr sz="2200" spc="-10" dirty="0">
                <a:latin typeface="Calibri"/>
                <a:cs typeface="Calibri"/>
              </a:rPr>
              <a:t>due </a:t>
            </a:r>
            <a:r>
              <a:rPr sz="2200" spc="-20" dirty="0">
                <a:latin typeface="Calibri"/>
                <a:cs typeface="Calibri"/>
              </a:rPr>
              <a:t>to</a:t>
            </a:r>
            <a:r>
              <a:rPr sz="2200" spc="459" dirty="0">
                <a:latin typeface="Calibri"/>
                <a:cs typeface="Calibri"/>
              </a:rPr>
              <a:t> </a:t>
            </a:r>
            <a:r>
              <a:rPr sz="2200" spc="-5" dirty="0">
                <a:latin typeface="Calibri"/>
                <a:cs typeface="Calibri"/>
              </a:rPr>
              <a:t>small </a:t>
            </a:r>
            <a:r>
              <a:rPr sz="2200" spc="-10" dirty="0">
                <a:latin typeface="Calibri"/>
                <a:cs typeface="Calibri"/>
              </a:rPr>
              <a:t>bending </a:t>
            </a:r>
            <a:r>
              <a:rPr sz="2200" dirty="0">
                <a:latin typeface="Calibri"/>
                <a:cs typeface="Calibri"/>
              </a:rPr>
              <a:t>or </a:t>
            </a:r>
            <a:r>
              <a:rPr sz="2200" spc="-10" dirty="0">
                <a:latin typeface="Calibri"/>
                <a:cs typeface="Calibri"/>
              </a:rPr>
              <a:t>distortions. This </a:t>
            </a:r>
            <a:r>
              <a:rPr sz="2200" spc="-5" dirty="0">
                <a:latin typeface="Calibri"/>
                <a:cs typeface="Calibri"/>
              </a:rPr>
              <a:t> small </a:t>
            </a:r>
            <a:r>
              <a:rPr sz="2200" spc="-10" dirty="0">
                <a:latin typeface="Calibri"/>
                <a:cs typeface="Calibri"/>
              </a:rPr>
              <a:t>microbending </a:t>
            </a:r>
            <a:r>
              <a:rPr sz="2200" spc="-5" dirty="0">
                <a:latin typeface="Calibri"/>
                <a:cs typeface="Calibri"/>
              </a:rPr>
              <a:t>is </a:t>
            </a:r>
            <a:r>
              <a:rPr sz="2200" spc="-10" dirty="0">
                <a:latin typeface="Calibri"/>
                <a:cs typeface="Calibri"/>
              </a:rPr>
              <a:t>not </a:t>
            </a:r>
            <a:r>
              <a:rPr sz="2200" spc="-5" dirty="0">
                <a:latin typeface="Calibri"/>
                <a:cs typeface="Calibri"/>
              </a:rPr>
              <a:t>visible. The losses </a:t>
            </a:r>
            <a:r>
              <a:rPr sz="2200" spc="-10" dirty="0">
                <a:latin typeface="Calibri"/>
                <a:cs typeface="Calibri"/>
              </a:rPr>
              <a:t>due </a:t>
            </a:r>
            <a:r>
              <a:rPr sz="2200" spc="-20" dirty="0">
                <a:latin typeface="Calibri"/>
                <a:cs typeface="Calibri"/>
              </a:rPr>
              <a:t>to </a:t>
            </a:r>
            <a:r>
              <a:rPr sz="2200" spc="-5" dirty="0">
                <a:latin typeface="Calibri"/>
                <a:cs typeface="Calibri"/>
              </a:rPr>
              <a:t>this </a:t>
            </a:r>
            <a:r>
              <a:rPr sz="2200" spc="-10" dirty="0">
                <a:latin typeface="Calibri"/>
                <a:cs typeface="Calibri"/>
              </a:rPr>
              <a:t>are </a:t>
            </a:r>
            <a:r>
              <a:rPr sz="2200" spc="-15" dirty="0">
                <a:latin typeface="Calibri"/>
                <a:cs typeface="Calibri"/>
              </a:rPr>
              <a:t>temperature </a:t>
            </a:r>
            <a:r>
              <a:rPr sz="2200" spc="-10" dirty="0">
                <a:latin typeface="Calibri"/>
                <a:cs typeface="Calibri"/>
              </a:rPr>
              <a:t> </a:t>
            </a:r>
            <a:r>
              <a:rPr sz="2200" spc="-15" dirty="0">
                <a:latin typeface="Calibri"/>
                <a:cs typeface="Calibri"/>
              </a:rPr>
              <a:t>related,</a:t>
            </a:r>
            <a:r>
              <a:rPr sz="2200" spc="-5" dirty="0">
                <a:latin typeface="Calibri"/>
                <a:cs typeface="Calibri"/>
              </a:rPr>
              <a:t> </a:t>
            </a:r>
            <a:r>
              <a:rPr sz="2200" spc="-10" dirty="0">
                <a:latin typeface="Calibri"/>
                <a:cs typeface="Calibri"/>
              </a:rPr>
              <a:t>tensile</a:t>
            </a:r>
            <a:r>
              <a:rPr sz="2200" dirty="0">
                <a:latin typeface="Calibri"/>
                <a:cs typeface="Calibri"/>
              </a:rPr>
              <a:t> </a:t>
            </a:r>
            <a:r>
              <a:rPr sz="2200" spc="-15" dirty="0">
                <a:latin typeface="Calibri"/>
                <a:cs typeface="Calibri"/>
              </a:rPr>
              <a:t>related</a:t>
            </a:r>
            <a:r>
              <a:rPr sz="2200" spc="5" dirty="0">
                <a:latin typeface="Calibri"/>
                <a:cs typeface="Calibri"/>
              </a:rPr>
              <a:t> </a:t>
            </a:r>
            <a:r>
              <a:rPr sz="2200" dirty="0">
                <a:latin typeface="Calibri"/>
                <a:cs typeface="Calibri"/>
              </a:rPr>
              <a:t>or</a:t>
            </a:r>
            <a:r>
              <a:rPr sz="2200" spc="-5" dirty="0">
                <a:latin typeface="Calibri"/>
                <a:cs typeface="Calibri"/>
              </a:rPr>
              <a:t> crush</a:t>
            </a:r>
            <a:r>
              <a:rPr sz="2200" spc="-10" dirty="0">
                <a:latin typeface="Calibri"/>
                <a:cs typeface="Calibri"/>
              </a:rPr>
              <a:t> </a:t>
            </a:r>
            <a:r>
              <a:rPr sz="2200" spc="-15" dirty="0">
                <a:latin typeface="Calibri"/>
                <a:cs typeface="Calibri"/>
              </a:rPr>
              <a:t>related.</a:t>
            </a:r>
            <a:endParaRPr sz="2200">
              <a:latin typeface="Calibri"/>
              <a:cs typeface="Calibri"/>
            </a:endParaRPr>
          </a:p>
          <a:p>
            <a:pPr>
              <a:lnSpc>
                <a:spcPct val="100000"/>
              </a:lnSpc>
              <a:spcBef>
                <a:spcPts val="15"/>
              </a:spcBef>
            </a:pPr>
            <a:endParaRPr sz="2150">
              <a:latin typeface="Calibri"/>
              <a:cs typeface="Calibri"/>
            </a:endParaRPr>
          </a:p>
          <a:p>
            <a:pPr marL="12700" marR="5080" indent="62230" algn="just">
              <a:lnSpc>
                <a:spcPct val="100000"/>
              </a:lnSpc>
            </a:pPr>
            <a:r>
              <a:rPr sz="2200" spc="-5" dirty="0">
                <a:latin typeface="Calibri"/>
                <a:cs typeface="Calibri"/>
              </a:rPr>
              <a:t>The </a:t>
            </a:r>
            <a:r>
              <a:rPr sz="2200" spc="-20" dirty="0">
                <a:latin typeface="Calibri"/>
                <a:cs typeface="Calibri"/>
              </a:rPr>
              <a:t>effects </a:t>
            </a:r>
            <a:r>
              <a:rPr sz="2200" dirty="0">
                <a:latin typeface="Calibri"/>
                <a:cs typeface="Calibri"/>
              </a:rPr>
              <a:t>of </a:t>
            </a:r>
            <a:r>
              <a:rPr sz="2200" spc="-10" dirty="0">
                <a:latin typeface="Calibri"/>
                <a:cs typeface="Calibri"/>
              </a:rPr>
              <a:t>microbending </a:t>
            </a:r>
            <a:r>
              <a:rPr sz="2200" dirty="0">
                <a:latin typeface="Calibri"/>
                <a:cs typeface="Calibri"/>
              </a:rPr>
              <a:t>on </a:t>
            </a:r>
            <a:r>
              <a:rPr sz="2200" spc="-5" dirty="0">
                <a:latin typeface="Calibri"/>
                <a:cs typeface="Calibri"/>
              </a:rPr>
              <a:t>multimode </a:t>
            </a:r>
            <a:r>
              <a:rPr sz="2200" spc="-10" dirty="0">
                <a:latin typeface="Calibri"/>
                <a:cs typeface="Calibri"/>
              </a:rPr>
              <a:t>fiber can result </a:t>
            </a:r>
            <a:r>
              <a:rPr sz="2200" spc="-5" dirty="0">
                <a:latin typeface="Calibri"/>
                <a:cs typeface="Calibri"/>
              </a:rPr>
              <a:t>in increasing </a:t>
            </a:r>
            <a:r>
              <a:rPr sz="2200" dirty="0">
                <a:latin typeface="Calibri"/>
                <a:cs typeface="Calibri"/>
              </a:rPr>
              <a:t> </a:t>
            </a:r>
            <a:r>
              <a:rPr sz="2200" spc="-15" dirty="0">
                <a:latin typeface="Calibri"/>
                <a:cs typeface="Calibri"/>
              </a:rPr>
              <a:t>attenuation.</a:t>
            </a:r>
            <a:r>
              <a:rPr sz="2200" spc="-10" dirty="0">
                <a:latin typeface="Calibri"/>
                <a:cs typeface="Calibri"/>
              </a:rPr>
              <a:t> </a:t>
            </a:r>
            <a:r>
              <a:rPr sz="2200" spc="-5" dirty="0">
                <a:latin typeface="Calibri"/>
                <a:cs typeface="Calibri"/>
              </a:rPr>
              <a:t>These</a:t>
            </a:r>
            <a:r>
              <a:rPr sz="2200" dirty="0">
                <a:latin typeface="Calibri"/>
                <a:cs typeface="Calibri"/>
              </a:rPr>
              <a:t> </a:t>
            </a:r>
            <a:r>
              <a:rPr sz="2200" spc="-20" dirty="0">
                <a:latin typeface="Calibri"/>
                <a:cs typeface="Calibri"/>
              </a:rPr>
              <a:t>effects</a:t>
            </a:r>
            <a:r>
              <a:rPr sz="2200" spc="-15" dirty="0">
                <a:latin typeface="Calibri"/>
                <a:cs typeface="Calibri"/>
              </a:rPr>
              <a:t> can</a:t>
            </a:r>
            <a:r>
              <a:rPr sz="2200" spc="-10" dirty="0">
                <a:latin typeface="Calibri"/>
                <a:cs typeface="Calibri"/>
              </a:rPr>
              <a:t> </a:t>
            </a:r>
            <a:r>
              <a:rPr sz="2200" dirty="0">
                <a:latin typeface="Calibri"/>
                <a:cs typeface="Calibri"/>
              </a:rPr>
              <a:t>be</a:t>
            </a:r>
            <a:r>
              <a:rPr sz="2200" spc="5" dirty="0">
                <a:latin typeface="Calibri"/>
                <a:cs typeface="Calibri"/>
              </a:rPr>
              <a:t> </a:t>
            </a:r>
            <a:r>
              <a:rPr sz="2200" spc="-10" dirty="0">
                <a:latin typeface="Calibri"/>
                <a:cs typeface="Calibri"/>
              </a:rPr>
              <a:t>minimized</a:t>
            </a:r>
            <a:r>
              <a:rPr sz="2200" spc="-5" dirty="0">
                <a:latin typeface="Calibri"/>
                <a:cs typeface="Calibri"/>
              </a:rPr>
              <a:t> during</a:t>
            </a:r>
            <a:r>
              <a:rPr sz="2200" dirty="0">
                <a:latin typeface="Calibri"/>
                <a:cs typeface="Calibri"/>
              </a:rPr>
              <a:t> </a:t>
            </a:r>
            <a:r>
              <a:rPr sz="2200" spc="-10" dirty="0">
                <a:latin typeface="Calibri"/>
                <a:cs typeface="Calibri"/>
              </a:rPr>
              <a:t>installation</a:t>
            </a:r>
            <a:r>
              <a:rPr sz="2200" spc="475" dirty="0">
                <a:latin typeface="Calibri"/>
                <a:cs typeface="Calibri"/>
              </a:rPr>
              <a:t> </a:t>
            </a:r>
            <a:r>
              <a:rPr sz="2200" spc="-5" dirty="0">
                <a:latin typeface="Calibri"/>
                <a:cs typeface="Calibri"/>
              </a:rPr>
              <a:t>and </a:t>
            </a:r>
            <a:r>
              <a:rPr sz="2200" dirty="0">
                <a:latin typeface="Calibri"/>
                <a:cs typeface="Calibri"/>
              </a:rPr>
              <a:t> </a:t>
            </a:r>
            <a:r>
              <a:rPr sz="2200" spc="-10" dirty="0">
                <a:latin typeface="Calibri"/>
                <a:cs typeface="Calibri"/>
              </a:rPr>
              <a:t>testing.</a:t>
            </a:r>
            <a:endParaRPr sz="2200">
              <a:latin typeface="Calibri"/>
              <a:cs typeface="Calibri"/>
            </a:endParaRPr>
          </a:p>
        </p:txBody>
      </p:sp>
      <p:pic>
        <p:nvPicPr>
          <p:cNvPr id="6" name="object 6"/>
          <p:cNvPicPr/>
          <p:nvPr/>
        </p:nvPicPr>
        <p:blipFill>
          <a:blip r:embed="rId4" cstate="print"/>
          <a:stretch>
            <a:fillRect/>
          </a:stretch>
        </p:blipFill>
        <p:spPr>
          <a:xfrm>
            <a:off x="1295400" y="3429000"/>
            <a:ext cx="6601841" cy="2133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8390" y="197127"/>
            <a:ext cx="2922858" cy="293502"/>
          </a:xfrm>
          <a:prstGeom prst="rect">
            <a:avLst/>
          </a:prstGeom>
        </p:spPr>
      </p:pic>
      <p:sp>
        <p:nvSpPr>
          <p:cNvPr id="3" name="object 3"/>
          <p:cNvSpPr txBox="1">
            <a:spLocks noGrp="1"/>
          </p:cNvSpPr>
          <p:nvPr>
            <p:ph type="title"/>
          </p:nvPr>
        </p:nvSpPr>
        <p:spPr>
          <a:xfrm>
            <a:off x="154939" y="89408"/>
            <a:ext cx="293560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0000"/>
                </a:solidFill>
                <a:latin typeface="Calibri"/>
                <a:cs typeface="Calibri"/>
              </a:rPr>
              <a:t>Core</a:t>
            </a:r>
            <a:r>
              <a:rPr sz="2400" b="1" spc="-50" dirty="0">
                <a:solidFill>
                  <a:srgbClr val="FF0000"/>
                </a:solidFill>
                <a:latin typeface="Calibri"/>
                <a:cs typeface="Calibri"/>
              </a:rPr>
              <a:t> </a:t>
            </a:r>
            <a:r>
              <a:rPr sz="2400" b="1" dirty="0">
                <a:solidFill>
                  <a:srgbClr val="FF0000"/>
                </a:solidFill>
                <a:latin typeface="Calibri"/>
                <a:cs typeface="Calibri"/>
              </a:rPr>
              <a:t>&amp;</a:t>
            </a:r>
            <a:r>
              <a:rPr sz="2400" b="1" spc="-40" dirty="0">
                <a:solidFill>
                  <a:srgbClr val="FF0000"/>
                </a:solidFill>
                <a:latin typeface="Calibri"/>
                <a:cs typeface="Calibri"/>
              </a:rPr>
              <a:t> </a:t>
            </a:r>
            <a:r>
              <a:rPr sz="2400" b="1" spc="-5" dirty="0">
                <a:solidFill>
                  <a:srgbClr val="FF0000"/>
                </a:solidFill>
                <a:latin typeface="Calibri"/>
                <a:cs typeface="Calibri"/>
              </a:rPr>
              <a:t>Cladding</a:t>
            </a:r>
            <a:r>
              <a:rPr sz="2400" b="1" spc="-20" dirty="0">
                <a:solidFill>
                  <a:srgbClr val="FF0000"/>
                </a:solidFill>
                <a:latin typeface="Calibri"/>
                <a:cs typeface="Calibri"/>
              </a:rPr>
              <a:t> </a:t>
            </a:r>
            <a:r>
              <a:rPr sz="2400" b="1" dirty="0">
                <a:solidFill>
                  <a:srgbClr val="FF0000"/>
                </a:solidFill>
                <a:latin typeface="Calibri"/>
                <a:cs typeface="Calibri"/>
              </a:rPr>
              <a:t>Losses</a:t>
            </a:r>
            <a:endParaRPr sz="2400">
              <a:latin typeface="Calibri"/>
              <a:cs typeface="Calibri"/>
            </a:endParaRPr>
          </a:p>
        </p:txBody>
      </p:sp>
      <p:sp>
        <p:nvSpPr>
          <p:cNvPr id="4" name="object 4"/>
          <p:cNvSpPr txBox="1"/>
          <p:nvPr/>
        </p:nvSpPr>
        <p:spPr>
          <a:xfrm>
            <a:off x="231140" y="626110"/>
            <a:ext cx="8405495" cy="1366520"/>
          </a:xfrm>
          <a:prstGeom prst="rect">
            <a:avLst/>
          </a:prstGeom>
        </p:spPr>
        <p:txBody>
          <a:bodyPr vert="horz" wrap="square" lIns="0" tIns="12065" rIns="0" bIns="0" rtlCol="0">
            <a:spAutoFit/>
          </a:bodyPr>
          <a:lstStyle/>
          <a:p>
            <a:pPr marL="12700" marR="5080">
              <a:lnSpc>
                <a:spcPct val="100000"/>
              </a:lnSpc>
              <a:spcBef>
                <a:spcPts val="95"/>
              </a:spcBef>
            </a:pPr>
            <a:r>
              <a:rPr sz="2200" spc="-10" dirty="0">
                <a:latin typeface="Calibri"/>
                <a:cs typeface="Calibri"/>
              </a:rPr>
              <a:t>Since</a:t>
            </a:r>
            <a:r>
              <a:rPr sz="2200" spc="5" dirty="0">
                <a:latin typeface="Calibri"/>
                <a:cs typeface="Calibri"/>
              </a:rPr>
              <a:t> </a:t>
            </a:r>
            <a:r>
              <a:rPr sz="2200" spc="-10" dirty="0">
                <a:latin typeface="Calibri"/>
                <a:cs typeface="Calibri"/>
              </a:rPr>
              <a:t>the</a:t>
            </a:r>
            <a:r>
              <a:rPr sz="2200" spc="15" dirty="0">
                <a:latin typeface="Calibri"/>
                <a:cs typeface="Calibri"/>
              </a:rPr>
              <a:t> </a:t>
            </a:r>
            <a:r>
              <a:rPr sz="2200" spc="-20" dirty="0">
                <a:latin typeface="Calibri"/>
                <a:cs typeface="Calibri"/>
              </a:rPr>
              <a:t>core</a:t>
            </a:r>
            <a:r>
              <a:rPr sz="2200" spc="5" dirty="0">
                <a:latin typeface="Calibri"/>
                <a:cs typeface="Calibri"/>
              </a:rPr>
              <a:t> </a:t>
            </a:r>
            <a:r>
              <a:rPr sz="2200" spc="-5" dirty="0">
                <a:latin typeface="Calibri"/>
                <a:cs typeface="Calibri"/>
              </a:rPr>
              <a:t>and</a:t>
            </a:r>
            <a:r>
              <a:rPr sz="2200" dirty="0">
                <a:latin typeface="Calibri"/>
                <a:cs typeface="Calibri"/>
              </a:rPr>
              <a:t> </a:t>
            </a:r>
            <a:r>
              <a:rPr sz="2200" spc="-5" dirty="0">
                <a:latin typeface="Calibri"/>
                <a:cs typeface="Calibri"/>
              </a:rPr>
              <a:t>cladding</a:t>
            </a:r>
            <a:r>
              <a:rPr sz="2200" spc="-10" dirty="0">
                <a:latin typeface="Calibri"/>
                <a:cs typeface="Calibri"/>
              </a:rPr>
              <a:t> </a:t>
            </a:r>
            <a:r>
              <a:rPr sz="2200" spc="-20" dirty="0">
                <a:latin typeface="Calibri"/>
                <a:cs typeface="Calibri"/>
              </a:rPr>
              <a:t>have</a:t>
            </a:r>
            <a:r>
              <a:rPr sz="2200" spc="5" dirty="0">
                <a:latin typeface="Calibri"/>
                <a:cs typeface="Calibri"/>
              </a:rPr>
              <a:t> </a:t>
            </a:r>
            <a:r>
              <a:rPr sz="2200" spc="-20" dirty="0">
                <a:latin typeface="Calibri"/>
                <a:cs typeface="Calibri"/>
              </a:rPr>
              <a:t>different</a:t>
            </a:r>
            <a:r>
              <a:rPr sz="2200" spc="30" dirty="0">
                <a:latin typeface="Calibri"/>
                <a:cs typeface="Calibri"/>
              </a:rPr>
              <a:t> </a:t>
            </a:r>
            <a:r>
              <a:rPr sz="2200" spc="-5" dirty="0">
                <a:latin typeface="Calibri"/>
                <a:cs typeface="Calibri"/>
              </a:rPr>
              <a:t>indices</a:t>
            </a:r>
            <a:r>
              <a:rPr sz="2200" spc="5" dirty="0">
                <a:latin typeface="Calibri"/>
                <a:cs typeface="Calibri"/>
              </a:rPr>
              <a:t> </a:t>
            </a:r>
            <a:r>
              <a:rPr sz="2200" spc="-5" dirty="0">
                <a:latin typeface="Calibri"/>
                <a:cs typeface="Calibri"/>
              </a:rPr>
              <a:t>of</a:t>
            </a:r>
            <a:r>
              <a:rPr sz="2200" spc="20" dirty="0">
                <a:latin typeface="Calibri"/>
                <a:cs typeface="Calibri"/>
              </a:rPr>
              <a:t> </a:t>
            </a:r>
            <a:r>
              <a:rPr sz="2200" spc="-15" dirty="0">
                <a:latin typeface="Calibri"/>
                <a:cs typeface="Calibri"/>
              </a:rPr>
              <a:t>refraction</a:t>
            </a:r>
            <a:r>
              <a:rPr sz="2200" dirty="0">
                <a:latin typeface="Calibri"/>
                <a:cs typeface="Calibri"/>
              </a:rPr>
              <a:t> </a:t>
            </a:r>
            <a:r>
              <a:rPr sz="2200" spc="-10" dirty="0">
                <a:latin typeface="Calibri"/>
                <a:cs typeface="Calibri"/>
              </a:rPr>
              <a:t>hence</a:t>
            </a:r>
            <a:r>
              <a:rPr sz="2200" spc="15" dirty="0">
                <a:latin typeface="Calibri"/>
                <a:cs typeface="Calibri"/>
              </a:rPr>
              <a:t> </a:t>
            </a:r>
            <a:r>
              <a:rPr sz="2200" spc="-10" dirty="0">
                <a:latin typeface="Calibri"/>
                <a:cs typeface="Calibri"/>
              </a:rPr>
              <a:t>they </a:t>
            </a:r>
            <a:r>
              <a:rPr sz="2200" spc="-484" dirty="0">
                <a:latin typeface="Calibri"/>
                <a:cs typeface="Calibri"/>
              </a:rPr>
              <a:t> </a:t>
            </a:r>
            <a:r>
              <a:rPr sz="2200" spc="-20" dirty="0">
                <a:latin typeface="Calibri"/>
                <a:cs typeface="Calibri"/>
              </a:rPr>
              <a:t>have different</a:t>
            </a:r>
            <a:r>
              <a:rPr sz="2200" spc="10" dirty="0">
                <a:latin typeface="Calibri"/>
                <a:cs typeface="Calibri"/>
              </a:rPr>
              <a:t> </a:t>
            </a:r>
            <a:r>
              <a:rPr sz="2200" spc="-15" dirty="0">
                <a:latin typeface="Calibri"/>
                <a:cs typeface="Calibri"/>
              </a:rPr>
              <a:t>attenuation</a:t>
            </a:r>
            <a:r>
              <a:rPr sz="2200" spc="15" dirty="0">
                <a:latin typeface="Calibri"/>
                <a:cs typeface="Calibri"/>
              </a:rPr>
              <a:t> </a:t>
            </a:r>
            <a:r>
              <a:rPr sz="2200" spc="-15" dirty="0">
                <a:latin typeface="Calibri"/>
                <a:cs typeface="Calibri"/>
              </a:rPr>
              <a:t>coefficients</a:t>
            </a:r>
            <a:r>
              <a:rPr sz="2200" spc="40" dirty="0">
                <a:latin typeface="Calibri"/>
                <a:cs typeface="Calibri"/>
              </a:rPr>
              <a:t> </a:t>
            </a:r>
            <a:r>
              <a:rPr sz="2200" spc="-5" dirty="0">
                <a:latin typeface="Calibri"/>
                <a:cs typeface="Calibri"/>
              </a:rPr>
              <a:t>α1 and α2</a:t>
            </a:r>
            <a:r>
              <a:rPr sz="2200" spc="5" dirty="0">
                <a:latin typeface="Calibri"/>
                <a:cs typeface="Calibri"/>
              </a:rPr>
              <a:t> </a:t>
            </a:r>
            <a:r>
              <a:rPr sz="2200" spc="-20" dirty="0">
                <a:latin typeface="Calibri"/>
                <a:cs typeface="Calibri"/>
              </a:rPr>
              <a:t>respectively.</a:t>
            </a:r>
            <a:endParaRPr sz="2200">
              <a:latin typeface="Calibri"/>
              <a:cs typeface="Calibri"/>
            </a:endParaRPr>
          </a:p>
          <a:p>
            <a:pPr>
              <a:lnSpc>
                <a:spcPct val="100000"/>
              </a:lnSpc>
              <a:spcBef>
                <a:spcPts val="15"/>
              </a:spcBef>
            </a:pPr>
            <a:endParaRPr sz="2150">
              <a:latin typeface="Calibri"/>
              <a:cs typeface="Calibri"/>
            </a:endParaRPr>
          </a:p>
          <a:p>
            <a:pPr marL="12700">
              <a:lnSpc>
                <a:spcPct val="100000"/>
              </a:lnSpc>
              <a:spcBef>
                <a:spcPts val="5"/>
              </a:spcBef>
            </a:pPr>
            <a:r>
              <a:rPr sz="2200" spc="-15" dirty="0">
                <a:latin typeface="Calibri"/>
                <a:cs typeface="Calibri"/>
              </a:rPr>
              <a:t>For step</a:t>
            </a:r>
            <a:r>
              <a:rPr sz="2200" dirty="0">
                <a:latin typeface="Calibri"/>
                <a:cs typeface="Calibri"/>
              </a:rPr>
              <a:t> </a:t>
            </a:r>
            <a:r>
              <a:rPr sz="2200" spc="-10" dirty="0">
                <a:latin typeface="Calibri"/>
                <a:cs typeface="Calibri"/>
              </a:rPr>
              <a:t>index</a:t>
            </a:r>
            <a:r>
              <a:rPr sz="2200" spc="15" dirty="0">
                <a:latin typeface="Calibri"/>
                <a:cs typeface="Calibri"/>
              </a:rPr>
              <a:t> </a:t>
            </a:r>
            <a:r>
              <a:rPr sz="2200" spc="-40" dirty="0">
                <a:latin typeface="Calibri"/>
                <a:cs typeface="Calibri"/>
              </a:rPr>
              <a:t>fiber,</a:t>
            </a:r>
            <a:r>
              <a:rPr sz="2200" dirty="0">
                <a:latin typeface="Calibri"/>
                <a:cs typeface="Calibri"/>
              </a:rPr>
              <a:t> </a:t>
            </a:r>
            <a:r>
              <a:rPr sz="2200" spc="-10" dirty="0">
                <a:latin typeface="Calibri"/>
                <a:cs typeface="Calibri"/>
              </a:rPr>
              <a:t>the</a:t>
            </a:r>
            <a:r>
              <a:rPr sz="2200" spc="5" dirty="0">
                <a:latin typeface="Calibri"/>
                <a:cs typeface="Calibri"/>
              </a:rPr>
              <a:t> </a:t>
            </a:r>
            <a:r>
              <a:rPr sz="2200" dirty="0">
                <a:latin typeface="Calibri"/>
                <a:cs typeface="Calibri"/>
              </a:rPr>
              <a:t>loss </a:t>
            </a:r>
            <a:r>
              <a:rPr sz="2200" spc="-20" dirty="0">
                <a:latin typeface="Calibri"/>
                <a:cs typeface="Calibri"/>
              </a:rPr>
              <a:t>for</a:t>
            </a:r>
            <a:r>
              <a:rPr sz="2200" spc="-5" dirty="0">
                <a:latin typeface="Calibri"/>
                <a:cs typeface="Calibri"/>
              </a:rPr>
              <a:t> a mode</a:t>
            </a:r>
            <a:r>
              <a:rPr sz="2200" spc="15" dirty="0">
                <a:latin typeface="Calibri"/>
                <a:cs typeface="Calibri"/>
              </a:rPr>
              <a:t> </a:t>
            </a:r>
            <a:r>
              <a:rPr sz="2200" spc="-10" dirty="0">
                <a:latin typeface="Calibri"/>
                <a:cs typeface="Calibri"/>
              </a:rPr>
              <a:t>order</a:t>
            </a:r>
            <a:r>
              <a:rPr sz="2200" spc="-15" dirty="0">
                <a:latin typeface="Calibri"/>
                <a:cs typeface="Calibri"/>
              </a:rPr>
              <a:t> </a:t>
            </a:r>
            <a:r>
              <a:rPr sz="2200" spc="-65" dirty="0">
                <a:latin typeface="Calibri"/>
                <a:cs typeface="Calibri"/>
              </a:rPr>
              <a:t>(v,</a:t>
            </a:r>
            <a:r>
              <a:rPr sz="2200" spc="5" dirty="0">
                <a:latin typeface="Calibri"/>
                <a:cs typeface="Calibri"/>
              </a:rPr>
              <a:t> </a:t>
            </a:r>
            <a:r>
              <a:rPr sz="2200" spc="-10" dirty="0">
                <a:latin typeface="Calibri"/>
                <a:cs typeface="Calibri"/>
              </a:rPr>
              <a:t>m)</a:t>
            </a:r>
            <a:r>
              <a:rPr sz="2200" spc="5" dirty="0">
                <a:latin typeface="Calibri"/>
                <a:cs typeface="Calibri"/>
              </a:rPr>
              <a:t> </a:t>
            </a:r>
            <a:r>
              <a:rPr sz="2200" spc="-5" dirty="0">
                <a:latin typeface="Calibri"/>
                <a:cs typeface="Calibri"/>
              </a:rPr>
              <a:t>is</a:t>
            </a:r>
            <a:r>
              <a:rPr sz="2200" dirty="0">
                <a:latin typeface="Calibri"/>
                <a:cs typeface="Calibri"/>
              </a:rPr>
              <a:t> </a:t>
            </a:r>
            <a:r>
              <a:rPr sz="2200" spc="-10" dirty="0">
                <a:latin typeface="Calibri"/>
                <a:cs typeface="Calibri"/>
              </a:rPr>
              <a:t>given</a:t>
            </a:r>
            <a:r>
              <a:rPr sz="2200" spc="5" dirty="0">
                <a:latin typeface="Calibri"/>
                <a:cs typeface="Calibri"/>
              </a:rPr>
              <a:t> </a:t>
            </a:r>
            <a:r>
              <a:rPr sz="2200" spc="-60" dirty="0">
                <a:latin typeface="Calibri"/>
                <a:cs typeface="Calibri"/>
              </a:rPr>
              <a:t>by,</a:t>
            </a:r>
            <a:endParaRPr sz="2200">
              <a:latin typeface="Calibri"/>
              <a:cs typeface="Calibri"/>
            </a:endParaRPr>
          </a:p>
        </p:txBody>
      </p:sp>
      <p:pic>
        <p:nvPicPr>
          <p:cNvPr id="5" name="object 5"/>
          <p:cNvPicPr/>
          <p:nvPr/>
        </p:nvPicPr>
        <p:blipFill>
          <a:blip r:embed="rId3" cstate="print"/>
          <a:stretch>
            <a:fillRect/>
          </a:stretch>
        </p:blipFill>
        <p:spPr>
          <a:xfrm>
            <a:off x="2514600" y="2209800"/>
            <a:ext cx="3598936" cy="609600"/>
          </a:xfrm>
          <a:prstGeom prst="rect">
            <a:avLst/>
          </a:prstGeom>
        </p:spPr>
      </p:pic>
      <p:sp>
        <p:nvSpPr>
          <p:cNvPr id="6" name="object 6"/>
          <p:cNvSpPr txBox="1"/>
          <p:nvPr/>
        </p:nvSpPr>
        <p:spPr>
          <a:xfrm>
            <a:off x="383540" y="3122752"/>
            <a:ext cx="5485765" cy="360680"/>
          </a:xfrm>
          <a:prstGeom prst="rect">
            <a:avLst/>
          </a:prstGeom>
        </p:spPr>
        <p:txBody>
          <a:bodyPr vert="horz" wrap="square" lIns="0" tIns="12065" rIns="0" bIns="0" rtlCol="0">
            <a:spAutoFit/>
          </a:bodyPr>
          <a:lstStyle/>
          <a:p>
            <a:pPr marL="12700">
              <a:lnSpc>
                <a:spcPct val="100000"/>
              </a:lnSpc>
              <a:spcBef>
                <a:spcPts val="95"/>
              </a:spcBef>
            </a:pPr>
            <a:r>
              <a:rPr sz="2200" spc="-15" dirty="0">
                <a:latin typeface="Calibri"/>
                <a:cs typeface="Calibri"/>
              </a:rPr>
              <a:t>For </a:t>
            </a:r>
            <a:r>
              <a:rPr sz="2200" spc="-10" dirty="0">
                <a:latin typeface="Calibri"/>
                <a:cs typeface="Calibri"/>
              </a:rPr>
              <a:t>low-order </a:t>
            </a:r>
            <a:r>
              <a:rPr sz="2200" spc="-5" dirty="0">
                <a:latin typeface="Calibri"/>
                <a:cs typeface="Calibri"/>
              </a:rPr>
              <a:t>modes,</a:t>
            </a:r>
            <a:r>
              <a:rPr sz="2200" spc="25" dirty="0">
                <a:latin typeface="Calibri"/>
                <a:cs typeface="Calibri"/>
              </a:rPr>
              <a:t> </a:t>
            </a:r>
            <a:r>
              <a:rPr sz="2200" spc="-5" dirty="0">
                <a:latin typeface="Calibri"/>
                <a:cs typeface="Calibri"/>
              </a:rPr>
              <a:t>the</a:t>
            </a:r>
            <a:r>
              <a:rPr sz="2200" spc="5" dirty="0">
                <a:latin typeface="Calibri"/>
                <a:cs typeface="Calibri"/>
              </a:rPr>
              <a:t> </a:t>
            </a:r>
            <a:r>
              <a:rPr sz="2200" spc="-10" dirty="0">
                <a:latin typeface="Calibri"/>
                <a:cs typeface="Calibri"/>
              </a:rPr>
              <a:t>expression</a:t>
            </a:r>
            <a:r>
              <a:rPr sz="2200" dirty="0">
                <a:latin typeface="Calibri"/>
                <a:cs typeface="Calibri"/>
              </a:rPr>
              <a:t> </a:t>
            </a:r>
            <a:r>
              <a:rPr sz="2200" spc="-10" dirty="0">
                <a:latin typeface="Calibri"/>
                <a:cs typeface="Calibri"/>
              </a:rPr>
              <a:t>reduced </a:t>
            </a:r>
            <a:r>
              <a:rPr sz="2200" spc="-20" dirty="0">
                <a:latin typeface="Calibri"/>
                <a:cs typeface="Calibri"/>
              </a:rPr>
              <a:t>to</a:t>
            </a:r>
            <a:endParaRPr sz="2200">
              <a:latin typeface="Calibri"/>
              <a:cs typeface="Calibri"/>
            </a:endParaRPr>
          </a:p>
        </p:txBody>
      </p:sp>
      <p:pic>
        <p:nvPicPr>
          <p:cNvPr id="7" name="object 7"/>
          <p:cNvPicPr/>
          <p:nvPr/>
        </p:nvPicPr>
        <p:blipFill>
          <a:blip r:embed="rId4" cstate="print"/>
          <a:stretch>
            <a:fillRect/>
          </a:stretch>
        </p:blipFill>
        <p:spPr>
          <a:xfrm>
            <a:off x="2471765" y="3643174"/>
            <a:ext cx="3810450" cy="511303"/>
          </a:xfrm>
          <a:prstGeom prst="rect">
            <a:avLst/>
          </a:prstGeom>
        </p:spPr>
      </p:pic>
      <p:sp>
        <p:nvSpPr>
          <p:cNvPr id="8" name="object 8"/>
          <p:cNvSpPr txBox="1"/>
          <p:nvPr/>
        </p:nvSpPr>
        <p:spPr>
          <a:xfrm>
            <a:off x="510540" y="4741926"/>
            <a:ext cx="5627370" cy="360680"/>
          </a:xfrm>
          <a:prstGeom prst="rect">
            <a:avLst/>
          </a:prstGeom>
        </p:spPr>
        <p:txBody>
          <a:bodyPr vert="horz" wrap="square" lIns="0" tIns="12065" rIns="0" bIns="0" rtlCol="0">
            <a:spAutoFit/>
          </a:bodyPr>
          <a:lstStyle/>
          <a:p>
            <a:pPr marL="38100">
              <a:lnSpc>
                <a:spcPct val="100000"/>
              </a:lnSpc>
              <a:spcBef>
                <a:spcPts val="95"/>
              </a:spcBef>
            </a:pPr>
            <a:r>
              <a:rPr sz="2200" spc="-10" dirty="0">
                <a:latin typeface="Calibri"/>
                <a:cs typeface="Calibri"/>
              </a:rPr>
              <a:t>where</a:t>
            </a:r>
            <a:r>
              <a:rPr sz="2200" spc="-15" dirty="0">
                <a:latin typeface="Calibri"/>
                <a:cs typeface="Calibri"/>
              </a:rPr>
              <a:t> P</a:t>
            </a:r>
            <a:r>
              <a:rPr sz="2175" spc="-22" baseline="-21072" dirty="0">
                <a:latin typeface="Calibri"/>
                <a:cs typeface="Calibri"/>
              </a:rPr>
              <a:t>core</a:t>
            </a:r>
            <a:r>
              <a:rPr sz="2200" spc="-15" dirty="0">
                <a:latin typeface="Calibri"/>
                <a:cs typeface="Calibri"/>
              </a:rPr>
              <a:t>/P</a:t>
            </a:r>
            <a:r>
              <a:rPr sz="2200" spc="10" dirty="0">
                <a:latin typeface="Calibri"/>
                <a:cs typeface="Calibri"/>
              </a:rPr>
              <a:t> </a:t>
            </a:r>
            <a:r>
              <a:rPr sz="2200" spc="-5" dirty="0">
                <a:latin typeface="Calibri"/>
                <a:cs typeface="Calibri"/>
              </a:rPr>
              <a:t>and</a:t>
            </a:r>
            <a:r>
              <a:rPr sz="2200" spc="-15" dirty="0">
                <a:latin typeface="Calibri"/>
                <a:cs typeface="Calibri"/>
              </a:rPr>
              <a:t> </a:t>
            </a:r>
            <a:r>
              <a:rPr sz="2200" dirty="0">
                <a:latin typeface="Calibri"/>
                <a:cs typeface="Calibri"/>
              </a:rPr>
              <a:t>P</a:t>
            </a:r>
            <a:r>
              <a:rPr sz="2175" baseline="-21072" dirty="0">
                <a:latin typeface="Calibri"/>
                <a:cs typeface="Calibri"/>
              </a:rPr>
              <a:t>cladding</a:t>
            </a:r>
            <a:r>
              <a:rPr sz="2200" dirty="0">
                <a:latin typeface="Calibri"/>
                <a:cs typeface="Calibri"/>
              </a:rPr>
              <a:t>/P</a:t>
            </a:r>
            <a:r>
              <a:rPr sz="2200" spc="45" dirty="0">
                <a:latin typeface="Calibri"/>
                <a:cs typeface="Calibri"/>
              </a:rPr>
              <a:t> </a:t>
            </a:r>
            <a:r>
              <a:rPr sz="2200" spc="-10" dirty="0">
                <a:latin typeface="Calibri"/>
                <a:cs typeface="Calibri"/>
              </a:rPr>
              <a:t>are</a:t>
            </a:r>
            <a:r>
              <a:rPr sz="2200" dirty="0">
                <a:latin typeface="Calibri"/>
                <a:cs typeface="Calibri"/>
              </a:rPr>
              <a:t> </a:t>
            </a:r>
            <a:r>
              <a:rPr sz="2200" spc="-10" dirty="0">
                <a:latin typeface="Calibri"/>
                <a:cs typeface="Calibri"/>
              </a:rPr>
              <a:t>fractional</a:t>
            </a:r>
            <a:r>
              <a:rPr sz="2200" spc="-15" dirty="0">
                <a:latin typeface="Calibri"/>
                <a:cs typeface="Calibri"/>
              </a:rPr>
              <a:t> powers</a:t>
            </a:r>
            <a:endParaRPr sz="2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244855"/>
            <a:ext cx="6860540" cy="360680"/>
          </a:xfrm>
          <a:prstGeom prst="rect">
            <a:avLst/>
          </a:prstGeom>
        </p:spPr>
        <p:txBody>
          <a:bodyPr vert="horz" wrap="square" lIns="0" tIns="12065" rIns="0" bIns="0" rtlCol="0">
            <a:spAutoFit/>
          </a:bodyPr>
          <a:lstStyle/>
          <a:p>
            <a:pPr marL="12700">
              <a:lnSpc>
                <a:spcPct val="100000"/>
              </a:lnSpc>
              <a:spcBef>
                <a:spcPts val="95"/>
              </a:spcBef>
            </a:pPr>
            <a:r>
              <a:rPr sz="2200" spc="-15" dirty="0">
                <a:latin typeface="Calibri"/>
                <a:cs typeface="Calibri"/>
              </a:rPr>
              <a:t>For graded</a:t>
            </a:r>
            <a:r>
              <a:rPr sz="2200" spc="10" dirty="0">
                <a:latin typeface="Calibri"/>
                <a:cs typeface="Calibri"/>
              </a:rPr>
              <a:t> </a:t>
            </a:r>
            <a:r>
              <a:rPr sz="2200" spc="-10" dirty="0">
                <a:latin typeface="Calibri"/>
                <a:cs typeface="Calibri"/>
              </a:rPr>
              <a:t>index</a:t>
            </a:r>
            <a:r>
              <a:rPr sz="2200" spc="-5" dirty="0">
                <a:latin typeface="Calibri"/>
                <a:cs typeface="Calibri"/>
              </a:rPr>
              <a:t> </a:t>
            </a:r>
            <a:r>
              <a:rPr sz="2200" spc="-35" dirty="0">
                <a:latin typeface="Calibri"/>
                <a:cs typeface="Calibri"/>
              </a:rPr>
              <a:t>fiber,</a:t>
            </a:r>
            <a:r>
              <a:rPr sz="2200" spc="5" dirty="0">
                <a:latin typeface="Calibri"/>
                <a:cs typeface="Calibri"/>
              </a:rPr>
              <a:t> </a:t>
            </a:r>
            <a:r>
              <a:rPr sz="2200" spc="-5" dirty="0">
                <a:latin typeface="Calibri"/>
                <a:cs typeface="Calibri"/>
              </a:rPr>
              <a:t>loss </a:t>
            </a:r>
            <a:r>
              <a:rPr sz="2200" spc="-15" dirty="0">
                <a:latin typeface="Calibri"/>
                <a:cs typeface="Calibri"/>
              </a:rPr>
              <a:t>at</a:t>
            </a:r>
            <a:r>
              <a:rPr sz="2200" dirty="0">
                <a:latin typeface="Calibri"/>
                <a:cs typeface="Calibri"/>
              </a:rPr>
              <a:t> </a:t>
            </a:r>
            <a:r>
              <a:rPr sz="2200" spc="-10" dirty="0">
                <a:latin typeface="Calibri"/>
                <a:cs typeface="Calibri"/>
              </a:rPr>
              <a:t>radial distance </a:t>
            </a:r>
            <a:r>
              <a:rPr sz="2200" spc="-5" dirty="0">
                <a:latin typeface="Calibri"/>
                <a:cs typeface="Calibri"/>
              </a:rPr>
              <a:t>is</a:t>
            </a:r>
            <a:r>
              <a:rPr sz="2200" spc="5" dirty="0">
                <a:latin typeface="Calibri"/>
                <a:cs typeface="Calibri"/>
              </a:rPr>
              <a:t> </a:t>
            </a:r>
            <a:r>
              <a:rPr sz="2200" spc="-15" dirty="0">
                <a:latin typeface="Calibri"/>
                <a:cs typeface="Calibri"/>
              </a:rPr>
              <a:t>expressed</a:t>
            </a:r>
            <a:r>
              <a:rPr sz="2200" spc="15" dirty="0">
                <a:latin typeface="Calibri"/>
                <a:cs typeface="Calibri"/>
              </a:rPr>
              <a:t> </a:t>
            </a:r>
            <a:r>
              <a:rPr sz="2200" dirty="0">
                <a:latin typeface="Calibri"/>
                <a:cs typeface="Calibri"/>
              </a:rPr>
              <a:t>as,</a:t>
            </a:r>
            <a:endParaRPr sz="2200">
              <a:latin typeface="Calibri"/>
              <a:cs typeface="Calibri"/>
            </a:endParaRPr>
          </a:p>
        </p:txBody>
      </p:sp>
      <p:pic>
        <p:nvPicPr>
          <p:cNvPr id="3" name="object 3"/>
          <p:cNvPicPr/>
          <p:nvPr/>
        </p:nvPicPr>
        <p:blipFill>
          <a:blip r:embed="rId2" cstate="print"/>
          <a:stretch>
            <a:fillRect/>
          </a:stretch>
        </p:blipFill>
        <p:spPr>
          <a:xfrm>
            <a:off x="2260598" y="976745"/>
            <a:ext cx="4283319" cy="565727"/>
          </a:xfrm>
          <a:prstGeom prst="rect">
            <a:avLst/>
          </a:prstGeom>
        </p:spPr>
      </p:pic>
      <p:sp>
        <p:nvSpPr>
          <p:cNvPr id="4" name="object 4"/>
          <p:cNvSpPr txBox="1"/>
          <p:nvPr/>
        </p:nvSpPr>
        <p:spPr>
          <a:xfrm>
            <a:off x="307340" y="1921891"/>
            <a:ext cx="4736465" cy="360680"/>
          </a:xfrm>
          <a:prstGeom prst="rect">
            <a:avLst/>
          </a:prstGeom>
        </p:spPr>
        <p:txBody>
          <a:bodyPr vert="horz" wrap="square" lIns="0" tIns="12065" rIns="0" bIns="0" rtlCol="0">
            <a:spAutoFit/>
          </a:bodyPr>
          <a:lstStyle/>
          <a:p>
            <a:pPr marL="12700">
              <a:lnSpc>
                <a:spcPct val="100000"/>
              </a:lnSpc>
              <a:spcBef>
                <a:spcPts val="95"/>
              </a:spcBef>
            </a:pPr>
            <a:r>
              <a:rPr sz="2200" spc="-10" dirty="0">
                <a:latin typeface="Calibri"/>
                <a:cs typeface="Calibri"/>
              </a:rPr>
              <a:t>The</a:t>
            </a:r>
            <a:r>
              <a:rPr sz="2200" spc="-5" dirty="0">
                <a:latin typeface="Calibri"/>
                <a:cs typeface="Calibri"/>
              </a:rPr>
              <a:t> loss</a:t>
            </a:r>
            <a:r>
              <a:rPr sz="2200" spc="5" dirty="0">
                <a:latin typeface="Calibri"/>
                <a:cs typeface="Calibri"/>
              </a:rPr>
              <a:t> </a:t>
            </a:r>
            <a:r>
              <a:rPr sz="2200" spc="-20" dirty="0">
                <a:latin typeface="Calibri"/>
                <a:cs typeface="Calibri"/>
              </a:rPr>
              <a:t>for</a:t>
            </a:r>
            <a:r>
              <a:rPr sz="2200" dirty="0">
                <a:latin typeface="Calibri"/>
                <a:cs typeface="Calibri"/>
              </a:rPr>
              <a:t> </a:t>
            </a:r>
            <a:r>
              <a:rPr sz="2200" spc="-5" dirty="0">
                <a:latin typeface="Calibri"/>
                <a:cs typeface="Calibri"/>
              </a:rPr>
              <a:t>a </a:t>
            </a:r>
            <a:r>
              <a:rPr sz="2200" spc="-10" dirty="0">
                <a:latin typeface="Calibri"/>
                <a:cs typeface="Calibri"/>
              </a:rPr>
              <a:t>given</a:t>
            </a:r>
            <a:r>
              <a:rPr sz="2200" spc="5" dirty="0">
                <a:latin typeface="Calibri"/>
                <a:cs typeface="Calibri"/>
              </a:rPr>
              <a:t> </a:t>
            </a:r>
            <a:r>
              <a:rPr sz="2200" spc="-5" dirty="0">
                <a:latin typeface="Calibri"/>
                <a:cs typeface="Calibri"/>
              </a:rPr>
              <a:t>mode</a:t>
            </a:r>
            <a:r>
              <a:rPr sz="2200" spc="10" dirty="0">
                <a:latin typeface="Calibri"/>
                <a:cs typeface="Calibri"/>
              </a:rPr>
              <a:t> </a:t>
            </a:r>
            <a:r>
              <a:rPr sz="2200" spc="-5" dirty="0">
                <a:latin typeface="Calibri"/>
                <a:cs typeface="Calibri"/>
              </a:rPr>
              <a:t>is</a:t>
            </a:r>
            <a:r>
              <a:rPr sz="2200" dirty="0">
                <a:latin typeface="Calibri"/>
                <a:cs typeface="Calibri"/>
              </a:rPr>
              <a:t> </a:t>
            </a:r>
            <a:r>
              <a:rPr sz="2200" spc="-15" dirty="0">
                <a:latin typeface="Calibri"/>
                <a:cs typeface="Calibri"/>
              </a:rPr>
              <a:t>expressed</a:t>
            </a:r>
            <a:r>
              <a:rPr sz="2200" spc="15" dirty="0">
                <a:latin typeface="Calibri"/>
                <a:cs typeface="Calibri"/>
              </a:rPr>
              <a:t> </a:t>
            </a:r>
            <a:r>
              <a:rPr sz="2200" spc="-60" dirty="0">
                <a:latin typeface="Calibri"/>
                <a:cs typeface="Calibri"/>
              </a:rPr>
              <a:t>by,</a:t>
            </a:r>
            <a:endParaRPr sz="2200">
              <a:latin typeface="Calibri"/>
              <a:cs typeface="Calibri"/>
            </a:endParaRPr>
          </a:p>
        </p:txBody>
      </p:sp>
      <p:pic>
        <p:nvPicPr>
          <p:cNvPr id="5" name="object 5"/>
          <p:cNvPicPr/>
          <p:nvPr/>
        </p:nvPicPr>
        <p:blipFill>
          <a:blip r:embed="rId3" cstate="print"/>
          <a:stretch>
            <a:fillRect/>
          </a:stretch>
        </p:blipFill>
        <p:spPr>
          <a:xfrm>
            <a:off x="2711117" y="2679031"/>
            <a:ext cx="3549371" cy="673768"/>
          </a:xfrm>
          <a:prstGeom prst="rect">
            <a:avLst/>
          </a:prstGeom>
        </p:spPr>
      </p:pic>
      <p:sp>
        <p:nvSpPr>
          <p:cNvPr id="6" name="object 6"/>
          <p:cNvSpPr txBox="1"/>
          <p:nvPr/>
        </p:nvSpPr>
        <p:spPr>
          <a:xfrm>
            <a:off x="459740" y="3750945"/>
            <a:ext cx="7000875" cy="360680"/>
          </a:xfrm>
          <a:prstGeom prst="rect">
            <a:avLst/>
          </a:prstGeom>
        </p:spPr>
        <p:txBody>
          <a:bodyPr vert="horz" wrap="square" lIns="0" tIns="12065" rIns="0" bIns="0" rtlCol="0">
            <a:spAutoFit/>
          </a:bodyPr>
          <a:lstStyle/>
          <a:p>
            <a:pPr marL="12700">
              <a:lnSpc>
                <a:spcPct val="100000"/>
              </a:lnSpc>
              <a:spcBef>
                <a:spcPts val="95"/>
              </a:spcBef>
            </a:pPr>
            <a:r>
              <a:rPr sz="2200" spc="-10" dirty="0">
                <a:latin typeface="Calibri"/>
                <a:cs typeface="Calibri"/>
              </a:rPr>
              <a:t>where,</a:t>
            </a:r>
            <a:r>
              <a:rPr sz="2200" dirty="0">
                <a:latin typeface="Calibri"/>
                <a:cs typeface="Calibri"/>
              </a:rPr>
              <a:t> </a:t>
            </a:r>
            <a:r>
              <a:rPr sz="2200" spc="-5" dirty="0">
                <a:latin typeface="Calibri"/>
                <a:cs typeface="Calibri"/>
              </a:rPr>
              <a:t>P(r) is</a:t>
            </a:r>
            <a:r>
              <a:rPr sz="2200" spc="10" dirty="0">
                <a:latin typeface="Calibri"/>
                <a:cs typeface="Calibri"/>
              </a:rPr>
              <a:t> </a:t>
            </a:r>
            <a:r>
              <a:rPr sz="2200" spc="-15" dirty="0">
                <a:latin typeface="Calibri"/>
                <a:cs typeface="Calibri"/>
              </a:rPr>
              <a:t>power</a:t>
            </a:r>
            <a:r>
              <a:rPr sz="2200" spc="5" dirty="0">
                <a:latin typeface="Calibri"/>
                <a:cs typeface="Calibri"/>
              </a:rPr>
              <a:t> </a:t>
            </a:r>
            <a:r>
              <a:rPr sz="2200" spc="-10" dirty="0">
                <a:latin typeface="Calibri"/>
                <a:cs typeface="Calibri"/>
              </a:rPr>
              <a:t>density</a:t>
            </a:r>
            <a:r>
              <a:rPr sz="2200" spc="15" dirty="0">
                <a:latin typeface="Calibri"/>
                <a:cs typeface="Calibri"/>
              </a:rPr>
              <a:t> </a:t>
            </a:r>
            <a:r>
              <a:rPr sz="2200" spc="-5" dirty="0">
                <a:latin typeface="Calibri"/>
                <a:cs typeface="Calibri"/>
              </a:rPr>
              <a:t>of</a:t>
            </a:r>
            <a:r>
              <a:rPr sz="2200" dirty="0">
                <a:latin typeface="Calibri"/>
                <a:cs typeface="Calibri"/>
              </a:rPr>
              <a:t> </a:t>
            </a:r>
            <a:r>
              <a:rPr sz="2200" spc="-10" dirty="0">
                <a:latin typeface="Calibri"/>
                <a:cs typeface="Calibri"/>
              </a:rPr>
              <a:t>that</a:t>
            </a:r>
            <a:r>
              <a:rPr sz="2200" spc="10" dirty="0">
                <a:latin typeface="Calibri"/>
                <a:cs typeface="Calibri"/>
              </a:rPr>
              <a:t> </a:t>
            </a:r>
            <a:r>
              <a:rPr sz="2200" spc="-5" dirty="0">
                <a:latin typeface="Calibri"/>
                <a:cs typeface="Calibri"/>
              </a:rPr>
              <a:t>model</a:t>
            </a:r>
            <a:r>
              <a:rPr sz="2200" spc="10" dirty="0">
                <a:latin typeface="Calibri"/>
                <a:cs typeface="Calibri"/>
              </a:rPr>
              <a:t> </a:t>
            </a:r>
            <a:r>
              <a:rPr sz="2200" spc="-15" dirty="0">
                <a:latin typeface="Calibri"/>
                <a:cs typeface="Calibri"/>
              </a:rPr>
              <a:t>at</a:t>
            </a:r>
            <a:r>
              <a:rPr sz="2200" dirty="0">
                <a:latin typeface="Calibri"/>
                <a:cs typeface="Calibri"/>
              </a:rPr>
              <a:t> </a:t>
            </a:r>
            <a:r>
              <a:rPr sz="2200" spc="-10" dirty="0">
                <a:latin typeface="Calibri"/>
                <a:cs typeface="Calibri"/>
              </a:rPr>
              <a:t>radial</a:t>
            </a:r>
            <a:r>
              <a:rPr sz="2200" spc="-15" dirty="0">
                <a:latin typeface="Calibri"/>
                <a:cs typeface="Calibri"/>
              </a:rPr>
              <a:t> </a:t>
            </a:r>
            <a:r>
              <a:rPr sz="2200" spc="-10" dirty="0">
                <a:latin typeface="Calibri"/>
                <a:cs typeface="Calibri"/>
              </a:rPr>
              <a:t>distance</a:t>
            </a:r>
            <a:r>
              <a:rPr sz="2200" spc="-5" dirty="0">
                <a:latin typeface="Calibri"/>
                <a:cs typeface="Calibri"/>
              </a:rPr>
              <a:t> </a:t>
            </a:r>
            <a:r>
              <a:rPr sz="2200" spc="-110" dirty="0">
                <a:latin typeface="Calibri"/>
                <a:cs typeface="Calibri"/>
              </a:rPr>
              <a:t>r.</a:t>
            </a:r>
            <a:endParaRPr sz="2200">
              <a:latin typeface="Calibri"/>
              <a:cs typeface="Calibri"/>
            </a:endParaRPr>
          </a:p>
        </p:txBody>
      </p:sp>
      <p:pic>
        <p:nvPicPr>
          <p:cNvPr id="7" name="object 7"/>
          <p:cNvPicPr/>
          <p:nvPr/>
        </p:nvPicPr>
        <p:blipFill>
          <a:blip r:embed="rId4" cstate="print"/>
          <a:stretch>
            <a:fillRect/>
          </a:stretch>
        </p:blipFill>
        <p:spPr>
          <a:xfrm>
            <a:off x="2590800" y="4428020"/>
            <a:ext cx="5410200" cy="224370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9993" y="349527"/>
            <a:ext cx="4847728" cy="293502"/>
          </a:xfrm>
          <a:prstGeom prst="rect">
            <a:avLst/>
          </a:prstGeom>
        </p:spPr>
      </p:pic>
      <p:sp>
        <p:nvSpPr>
          <p:cNvPr id="3" name="object 3"/>
          <p:cNvSpPr txBox="1">
            <a:spLocks noGrp="1"/>
          </p:cNvSpPr>
          <p:nvPr>
            <p:ph type="title"/>
          </p:nvPr>
        </p:nvSpPr>
        <p:spPr>
          <a:xfrm>
            <a:off x="231140" y="241808"/>
            <a:ext cx="48641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Signal</a:t>
            </a:r>
            <a:r>
              <a:rPr sz="2400" b="1" spc="-25" dirty="0">
                <a:solidFill>
                  <a:srgbClr val="FF0000"/>
                </a:solidFill>
                <a:latin typeface="Calibri"/>
                <a:cs typeface="Calibri"/>
              </a:rPr>
              <a:t> </a:t>
            </a:r>
            <a:r>
              <a:rPr sz="2400" b="1" spc="-10" dirty="0">
                <a:solidFill>
                  <a:srgbClr val="FF0000"/>
                </a:solidFill>
                <a:latin typeface="Calibri"/>
                <a:cs typeface="Calibri"/>
              </a:rPr>
              <a:t>Distortion </a:t>
            </a:r>
            <a:r>
              <a:rPr sz="2400" b="1" spc="-5" dirty="0">
                <a:solidFill>
                  <a:srgbClr val="FF0000"/>
                </a:solidFill>
                <a:latin typeface="Calibri"/>
                <a:cs typeface="Calibri"/>
              </a:rPr>
              <a:t>in</a:t>
            </a:r>
            <a:r>
              <a:rPr sz="2400" b="1" spc="-10" dirty="0">
                <a:solidFill>
                  <a:srgbClr val="FF0000"/>
                </a:solidFill>
                <a:latin typeface="Calibri"/>
                <a:cs typeface="Calibri"/>
              </a:rPr>
              <a:t> Optical </a:t>
            </a:r>
            <a:r>
              <a:rPr sz="2400" b="1" spc="-20" dirty="0">
                <a:solidFill>
                  <a:srgbClr val="FF0000"/>
                </a:solidFill>
                <a:latin typeface="Calibri"/>
                <a:cs typeface="Calibri"/>
              </a:rPr>
              <a:t>Waveguide</a:t>
            </a:r>
            <a:endParaRPr sz="2400">
              <a:latin typeface="Calibri"/>
              <a:cs typeface="Calibri"/>
            </a:endParaRPr>
          </a:p>
        </p:txBody>
      </p:sp>
      <p:pic>
        <p:nvPicPr>
          <p:cNvPr id="4" name="object 4"/>
          <p:cNvPicPr/>
          <p:nvPr/>
        </p:nvPicPr>
        <p:blipFill>
          <a:blip r:embed="rId3" cstate="print"/>
          <a:stretch>
            <a:fillRect/>
          </a:stretch>
        </p:blipFill>
        <p:spPr>
          <a:xfrm>
            <a:off x="339852" y="4916955"/>
            <a:ext cx="4567428" cy="293502"/>
          </a:xfrm>
          <a:prstGeom prst="rect">
            <a:avLst/>
          </a:prstGeom>
        </p:spPr>
      </p:pic>
      <p:sp>
        <p:nvSpPr>
          <p:cNvPr id="5" name="object 5"/>
          <p:cNvSpPr txBox="1"/>
          <p:nvPr/>
        </p:nvSpPr>
        <p:spPr>
          <a:xfrm>
            <a:off x="231140" y="777900"/>
            <a:ext cx="8530590" cy="5337810"/>
          </a:xfrm>
          <a:prstGeom prst="rect">
            <a:avLst/>
          </a:prstGeom>
        </p:spPr>
        <p:txBody>
          <a:bodyPr vert="horz" wrap="square" lIns="0" tIns="165100" rIns="0" bIns="0" rtlCol="0">
            <a:spAutoFit/>
          </a:bodyPr>
          <a:lstStyle/>
          <a:p>
            <a:pPr marL="173990" indent="-161925">
              <a:lnSpc>
                <a:spcPct val="100000"/>
              </a:lnSpc>
              <a:spcBef>
                <a:spcPts val="1300"/>
              </a:spcBef>
              <a:buFont typeface="Arial MT"/>
              <a:buChar char="•"/>
              <a:tabLst>
                <a:tab pos="174625" algn="l"/>
              </a:tabLst>
            </a:pPr>
            <a:r>
              <a:rPr sz="2200" spc="-10" dirty="0">
                <a:latin typeface="Calibri"/>
                <a:cs typeface="Calibri"/>
              </a:rPr>
              <a:t>The</a:t>
            </a:r>
            <a:r>
              <a:rPr sz="2200" spc="10" dirty="0">
                <a:latin typeface="Calibri"/>
                <a:cs typeface="Calibri"/>
              </a:rPr>
              <a:t> </a:t>
            </a:r>
            <a:r>
              <a:rPr sz="2200" spc="-10" dirty="0">
                <a:latin typeface="Calibri"/>
                <a:cs typeface="Calibri"/>
              </a:rPr>
              <a:t>pulse</a:t>
            </a:r>
            <a:r>
              <a:rPr sz="2200" spc="15" dirty="0">
                <a:latin typeface="Calibri"/>
                <a:cs typeface="Calibri"/>
              </a:rPr>
              <a:t> </a:t>
            </a:r>
            <a:r>
              <a:rPr sz="2200" spc="-20" dirty="0">
                <a:latin typeface="Calibri"/>
                <a:cs typeface="Calibri"/>
              </a:rPr>
              <a:t>get</a:t>
            </a:r>
            <a:r>
              <a:rPr sz="2200" spc="30" dirty="0">
                <a:latin typeface="Calibri"/>
                <a:cs typeface="Calibri"/>
              </a:rPr>
              <a:t> </a:t>
            </a:r>
            <a:r>
              <a:rPr sz="2200" spc="-15" dirty="0">
                <a:latin typeface="Calibri"/>
                <a:cs typeface="Calibri"/>
              </a:rPr>
              <a:t>distorted</a:t>
            </a:r>
            <a:r>
              <a:rPr sz="2200" spc="15" dirty="0">
                <a:latin typeface="Calibri"/>
                <a:cs typeface="Calibri"/>
              </a:rPr>
              <a:t> </a:t>
            </a:r>
            <a:r>
              <a:rPr sz="2200" spc="-5" dirty="0">
                <a:latin typeface="Calibri"/>
                <a:cs typeface="Calibri"/>
              </a:rPr>
              <a:t>as</a:t>
            </a:r>
            <a:r>
              <a:rPr sz="2200" spc="5" dirty="0">
                <a:latin typeface="Calibri"/>
                <a:cs typeface="Calibri"/>
              </a:rPr>
              <a:t> </a:t>
            </a:r>
            <a:r>
              <a:rPr sz="2200" spc="-5" dirty="0">
                <a:latin typeface="Calibri"/>
                <a:cs typeface="Calibri"/>
              </a:rPr>
              <a:t>it</a:t>
            </a:r>
            <a:r>
              <a:rPr sz="2200" spc="5" dirty="0">
                <a:latin typeface="Calibri"/>
                <a:cs typeface="Calibri"/>
              </a:rPr>
              <a:t> </a:t>
            </a:r>
            <a:r>
              <a:rPr sz="2200" spc="-20" dirty="0">
                <a:latin typeface="Calibri"/>
                <a:cs typeface="Calibri"/>
              </a:rPr>
              <a:t>travels</a:t>
            </a:r>
            <a:r>
              <a:rPr sz="2200" dirty="0">
                <a:latin typeface="Calibri"/>
                <a:cs typeface="Calibri"/>
              </a:rPr>
              <a:t> </a:t>
            </a:r>
            <a:r>
              <a:rPr sz="2200" spc="-5" dirty="0">
                <a:latin typeface="Calibri"/>
                <a:cs typeface="Calibri"/>
              </a:rPr>
              <a:t>along</a:t>
            </a:r>
            <a:r>
              <a:rPr sz="2200" dirty="0">
                <a:latin typeface="Calibri"/>
                <a:cs typeface="Calibri"/>
              </a:rPr>
              <a:t> </a:t>
            </a:r>
            <a:r>
              <a:rPr sz="2200" spc="-5" dirty="0">
                <a:latin typeface="Calibri"/>
                <a:cs typeface="Calibri"/>
              </a:rPr>
              <a:t>the</a:t>
            </a:r>
            <a:r>
              <a:rPr sz="2200" spc="5" dirty="0">
                <a:latin typeface="Calibri"/>
                <a:cs typeface="Calibri"/>
              </a:rPr>
              <a:t> </a:t>
            </a:r>
            <a:r>
              <a:rPr sz="2200" spc="-10" dirty="0">
                <a:latin typeface="Calibri"/>
                <a:cs typeface="Calibri"/>
              </a:rPr>
              <a:t>fiber</a:t>
            </a:r>
            <a:r>
              <a:rPr sz="2200" spc="15" dirty="0">
                <a:latin typeface="Calibri"/>
                <a:cs typeface="Calibri"/>
              </a:rPr>
              <a:t> </a:t>
            </a:r>
            <a:r>
              <a:rPr sz="2200" spc="-10" dirty="0">
                <a:latin typeface="Calibri"/>
                <a:cs typeface="Calibri"/>
              </a:rPr>
              <a:t>lengths.</a:t>
            </a:r>
            <a:endParaRPr sz="2200">
              <a:latin typeface="Calibri"/>
              <a:cs typeface="Calibri"/>
            </a:endParaRPr>
          </a:p>
          <a:p>
            <a:pPr marL="173990" indent="-161925">
              <a:lnSpc>
                <a:spcPct val="100000"/>
              </a:lnSpc>
              <a:spcBef>
                <a:spcPts val="1200"/>
              </a:spcBef>
              <a:buFont typeface="Arial MT"/>
              <a:buChar char="•"/>
              <a:tabLst>
                <a:tab pos="174625" algn="l"/>
              </a:tabLst>
            </a:pPr>
            <a:r>
              <a:rPr sz="2200" spc="-5" dirty="0">
                <a:latin typeface="Calibri"/>
                <a:cs typeface="Calibri"/>
              </a:rPr>
              <a:t>Pulse</a:t>
            </a:r>
            <a:r>
              <a:rPr sz="2200" dirty="0">
                <a:latin typeface="Calibri"/>
                <a:cs typeface="Calibri"/>
              </a:rPr>
              <a:t> </a:t>
            </a:r>
            <a:r>
              <a:rPr sz="2200" spc="-10" dirty="0">
                <a:latin typeface="Calibri"/>
                <a:cs typeface="Calibri"/>
              </a:rPr>
              <a:t>spreading </a:t>
            </a:r>
            <a:r>
              <a:rPr sz="2200" spc="-5" dirty="0">
                <a:latin typeface="Calibri"/>
                <a:cs typeface="Calibri"/>
              </a:rPr>
              <a:t>in </a:t>
            </a:r>
            <a:r>
              <a:rPr sz="2200" spc="-10" dirty="0">
                <a:latin typeface="Calibri"/>
                <a:cs typeface="Calibri"/>
              </a:rPr>
              <a:t>fiber</a:t>
            </a:r>
            <a:r>
              <a:rPr sz="2200" spc="5" dirty="0">
                <a:latin typeface="Calibri"/>
                <a:cs typeface="Calibri"/>
              </a:rPr>
              <a:t> </a:t>
            </a:r>
            <a:r>
              <a:rPr sz="2200" spc="-5" dirty="0">
                <a:latin typeface="Calibri"/>
                <a:cs typeface="Calibri"/>
              </a:rPr>
              <a:t>is</a:t>
            </a:r>
            <a:r>
              <a:rPr sz="2200" spc="15" dirty="0">
                <a:latin typeface="Calibri"/>
                <a:cs typeface="Calibri"/>
              </a:rPr>
              <a:t> </a:t>
            </a:r>
            <a:r>
              <a:rPr sz="2200" spc="-20" dirty="0">
                <a:latin typeface="Calibri"/>
                <a:cs typeface="Calibri"/>
              </a:rPr>
              <a:t>referred</a:t>
            </a:r>
            <a:r>
              <a:rPr sz="2200" spc="5" dirty="0">
                <a:latin typeface="Calibri"/>
                <a:cs typeface="Calibri"/>
              </a:rPr>
              <a:t> </a:t>
            </a:r>
            <a:r>
              <a:rPr sz="2200" spc="-5" dirty="0">
                <a:latin typeface="Calibri"/>
                <a:cs typeface="Calibri"/>
              </a:rPr>
              <a:t>as</a:t>
            </a:r>
            <a:r>
              <a:rPr sz="2200" dirty="0">
                <a:latin typeface="Calibri"/>
                <a:cs typeface="Calibri"/>
              </a:rPr>
              <a:t> </a:t>
            </a:r>
            <a:r>
              <a:rPr sz="2200" spc="-10" dirty="0">
                <a:latin typeface="Calibri"/>
                <a:cs typeface="Calibri"/>
              </a:rPr>
              <a:t>dispersion.</a:t>
            </a:r>
            <a:endParaRPr sz="2200">
              <a:latin typeface="Calibri"/>
              <a:cs typeface="Calibri"/>
            </a:endParaRPr>
          </a:p>
          <a:p>
            <a:pPr marL="12700" marR="6985">
              <a:lnSpc>
                <a:spcPct val="100000"/>
              </a:lnSpc>
              <a:spcBef>
                <a:spcPts val="1200"/>
              </a:spcBef>
              <a:buFont typeface="Arial MT"/>
              <a:buChar char="•"/>
              <a:tabLst>
                <a:tab pos="174625" algn="l"/>
              </a:tabLst>
            </a:pPr>
            <a:r>
              <a:rPr sz="2200" spc="-10" dirty="0">
                <a:latin typeface="Calibri"/>
                <a:cs typeface="Calibri"/>
              </a:rPr>
              <a:t>Dispersion</a:t>
            </a:r>
            <a:r>
              <a:rPr sz="2200" spc="220" dirty="0">
                <a:latin typeface="Calibri"/>
                <a:cs typeface="Calibri"/>
              </a:rPr>
              <a:t> </a:t>
            </a:r>
            <a:r>
              <a:rPr sz="2200" spc="-5" dirty="0">
                <a:latin typeface="Calibri"/>
                <a:cs typeface="Calibri"/>
              </a:rPr>
              <a:t>is</a:t>
            </a:r>
            <a:r>
              <a:rPr sz="2200" spc="204" dirty="0">
                <a:latin typeface="Calibri"/>
                <a:cs typeface="Calibri"/>
              </a:rPr>
              <a:t> </a:t>
            </a:r>
            <a:r>
              <a:rPr sz="2200" spc="-10" dirty="0">
                <a:latin typeface="Calibri"/>
                <a:cs typeface="Calibri"/>
              </a:rPr>
              <a:t>caused</a:t>
            </a:r>
            <a:r>
              <a:rPr sz="2200" spc="210" dirty="0">
                <a:latin typeface="Calibri"/>
                <a:cs typeface="Calibri"/>
              </a:rPr>
              <a:t> </a:t>
            </a:r>
            <a:r>
              <a:rPr sz="2200" spc="-10" dirty="0">
                <a:latin typeface="Calibri"/>
                <a:cs typeface="Calibri"/>
              </a:rPr>
              <a:t>by</a:t>
            </a:r>
            <a:r>
              <a:rPr sz="2200" spc="225" dirty="0">
                <a:latin typeface="Calibri"/>
                <a:cs typeface="Calibri"/>
              </a:rPr>
              <a:t> </a:t>
            </a:r>
            <a:r>
              <a:rPr sz="2200" spc="-15" dirty="0">
                <a:latin typeface="Calibri"/>
                <a:cs typeface="Calibri"/>
              </a:rPr>
              <a:t>difference</a:t>
            </a:r>
            <a:r>
              <a:rPr sz="2200" spc="210" dirty="0">
                <a:latin typeface="Calibri"/>
                <a:cs typeface="Calibri"/>
              </a:rPr>
              <a:t> </a:t>
            </a:r>
            <a:r>
              <a:rPr sz="2200" spc="-5" dirty="0">
                <a:latin typeface="Calibri"/>
                <a:cs typeface="Calibri"/>
              </a:rPr>
              <a:t>in</a:t>
            </a:r>
            <a:r>
              <a:rPr sz="2200" spc="220" dirty="0">
                <a:latin typeface="Calibri"/>
                <a:cs typeface="Calibri"/>
              </a:rPr>
              <a:t> </a:t>
            </a:r>
            <a:r>
              <a:rPr sz="2200" spc="-5" dirty="0">
                <a:latin typeface="Calibri"/>
                <a:cs typeface="Calibri"/>
              </a:rPr>
              <a:t>the</a:t>
            </a:r>
            <a:r>
              <a:rPr sz="2200" spc="215" dirty="0">
                <a:latin typeface="Calibri"/>
                <a:cs typeface="Calibri"/>
              </a:rPr>
              <a:t> </a:t>
            </a:r>
            <a:r>
              <a:rPr sz="2200" spc="-15" dirty="0">
                <a:latin typeface="Calibri"/>
                <a:cs typeface="Calibri"/>
              </a:rPr>
              <a:t>propagation</a:t>
            </a:r>
            <a:r>
              <a:rPr sz="2200" spc="220" dirty="0">
                <a:latin typeface="Calibri"/>
                <a:cs typeface="Calibri"/>
              </a:rPr>
              <a:t> </a:t>
            </a:r>
            <a:r>
              <a:rPr sz="2200" spc="-5" dirty="0">
                <a:latin typeface="Calibri"/>
                <a:cs typeface="Calibri"/>
              </a:rPr>
              <a:t>times</a:t>
            </a:r>
            <a:r>
              <a:rPr sz="2200" spc="225" dirty="0">
                <a:latin typeface="Calibri"/>
                <a:cs typeface="Calibri"/>
              </a:rPr>
              <a:t> </a:t>
            </a:r>
            <a:r>
              <a:rPr sz="2200" dirty="0">
                <a:latin typeface="Calibri"/>
                <a:cs typeface="Calibri"/>
              </a:rPr>
              <a:t>of</a:t>
            </a:r>
            <a:r>
              <a:rPr sz="2200" spc="215" dirty="0">
                <a:latin typeface="Calibri"/>
                <a:cs typeface="Calibri"/>
              </a:rPr>
              <a:t> </a:t>
            </a:r>
            <a:r>
              <a:rPr sz="2200" spc="-10" dirty="0">
                <a:latin typeface="Calibri"/>
                <a:cs typeface="Calibri"/>
              </a:rPr>
              <a:t>light</a:t>
            </a:r>
            <a:r>
              <a:rPr sz="2200" spc="204" dirty="0">
                <a:latin typeface="Calibri"/>
                <a:cs typeface="Calibri"/>
              </a:rPr>
              <a:t> </a:t>
            </a:r>
            <a:r>
              <a:rPr sz="2200" spc="-30" dirty="0">
                <a:latin typeface="Calibri"/>
                <a:cs typeface="Calibri"/>
              </a:rPr>
              <a:t>rays </a:t>
            </a:r>
            <a:r>
              <a:rPr sz="2200" spc="-480" dirty="0">
                <a:latin typeface="Calibri"/>
                <a:cs typeface="Calibri"/>
              </a:rPr>
              <a:t> </a:t>
            </a:r>
            <a:r>
              <a:rPr sz="2200" spc="-10" dirty="0">
                <a:latin typeface="Calibri"/>
                <a:cs typeface="Calibri"/>
              </a:rPr>
              <a:t>that</a:t>
            </a:r>
            <a:r>
              <a:rPr sz="2200" spc="-15" dirty="0">
                <a:latin typeface="Calibri"/>
                <a:cs typeface="Calibri"/>
              </a:rPr>
              <a:t> </a:t>
            </a:r>
            <a:r>
              <a:rPr sz="2200" spc="-25" dirty="0">
                <a:latin typeface="Calibri"/>
                <a:cs typeface="Calibri"/>
              </a:rPr>
              <a:t>takes</a:t>
            </a:r>
            <a:r>
              <a:rPr sz="2200" spc="25" dirty="0">
                <a:latin typeface="Calibri"/>
                <a:cs typeface="Calibri"/>
              </a:rPr>
              <a:t> </a:t>
            </a:r>
            <a:r>
              <a:rPr sz="2200" spc="-20" dirty="0">
                <a:latin typeface="Calibri"/>
                <a:cs typeface="Calibri"/>
              </a:rPr>
              <a:t>different</a:t>
            </a:r>
            <a:r>
              <a:rPr sz="2200" spc="15" dirty="0">
                <a:latin typeface="Calibri"/>
                <a:cs typeface="Calibri"/>
              </a:rPr>
              <a:t> </a:t>
            </a:r>
            <a:r>
              <a:rPr sz="2200" spc="-10" dirty="0">
                <a:latin typeface="Calibri"/>
                <a:cs typeface="Calibri"/>
              </a:rPr>
              <a:t>paths</a:t>
            </a:r>
            <a:r>
              <a:rPr sz="2200" spc="-5" dirty="0">
                <a:latin typeface="Calibri"/>
                <a:cs typeface="Calibri"/>
              </a:rPr>
              <a:t> </a:t>
            </a:r>
            <a:r>
              <a:rPr sz="2200" spc="-10" dirty="0">
                <a:latin typeface="Calibri"/>
                <a:cs typeface="Calibri"/>
              </a:rPr>
              <a:t>during </a:t>
            </a:r>
            <a:r>
              <a:rPr sz="2200" spc="-5" dirty="0">
                <a:latin typeface="Calibri"/>
                <a:cs typeface="Calibri"/>
              </a:rPr>
              <a:t>the</a:t>
            </a:r>
            <a:r>
              <a:rPr sz="2200" spc="10" dirty="0">
                <a:latin typeface="Calibri"/>
                <a:cs typeface="Calibri"/>
              </a:rPr>
              <a:t> </a:t>
            </a:r>
            <a:r>
              <a:rPr sz="2200" spc="-15" dirty="0">
                <a:latin typeface="Calibri"/>
                <a:cs typeface="Calibri"/>
              </a:rPr>
              <a:t>propagation.</a:t>
            </a:r>
            <a:endParaRPr sz="2200">
              <a:latin typeface="Calibri"/>
              <a:cs typeface="Calibri"/>
            </a:endParaRPr>
          </a:p>
          <a:p>
            <a:pPr marL="12700" marR="5080">
              <a:lnSpc>
                <a:spcPct val="100000"/>
              </a:lnSpc>
              <a:spcBef>
                <a:spcPts val="1200"/>
              </a:spcBef>
              <a:buFont typeface="Arial MT"/>
              <a:buChar char="•"/>
              <a:tabLst>
                <a:tab pos="174625" algn="l"/>
                <a:tab pos="4121785" algn="l"/>
                <a:tab pos="4627880" algn="l"/>
                <a:tab pos="7868284" algn="l"/>
              </a:tabLst>
            </a:pPr>
            <a:r>
              <a:rPr sz="2200" spc="-10" dirty="0">
                <a:latin typeface="Calibri"/>
                <a:cs typeface="Calibri"/>
              </a:rPr>
              <a:t>T</a:t>
            </a:r>
            <a:r>
              <a:rPr sz="2200" dirty="0">
                <a:latin typeface="Calibri"/>
                <a:cs typeface="Calibri"/>
              </a:rPr>
              <a:t>h</a:t>
            </a:r>
            <a:r>
              <a:rPr sz="2200" spc="-5" dirty="0">
                <a:latin typeface="Calibri"/>
                <a:cs typeface="Calibri"/>
              </a:rPr>
              <a:t>e</a:t>
            </a:r>
            <a:r>
              <a:rPr sz="2200" dirty="0">
                <a:latin typeface="Calibri"/>
                <a:cs typeface="Calibri"/>
              </a:rPr>
              <a:t> </a:t>
            </a:r>
            <a:r>
              <a:rPr sz="2200" spc="-10" dirty="0">
                <a:latin typeface="Calibri"/>
                <a:cs typeface="Calibri"/>
              </a:rPr>
              <a:t> </a:t>
            </a:r>
            <a:r>
              <a:rPr sz="2200" spc="-5" dirty="0">
                <a:latin typeface="Calibri"/>
                <a:cs typeface="Calibri"/>
              </a:rPr>
              <a:t>lig</a:t>
            </a:r>
            <a:r>
              <a:rPr sz="2200" spc="-25" dirty="0">
                <a:latin typeface="Calibri"/>
                <a:cs typeface="Calibri"/>
              </a:rPr>
              <a:t>h</a:t>
            </a:r>
            <a:r>
              <a:rPr sz="2200" spc="-5" dirty="0">
                <a:latin typeface="Calibri"/>
                <a:cs typeface="Calibri"/>
              </a:rPr>
              <a:t>t</a:t>
            </a:r>
            <a:r>
              <a:rPr sz="2200" dirty="0">
                <a:latin typeface="Calibri"/>
                <a:cs typeface="Calibri"/>
              </a:rPr>
              <a:t> </a:t>
            </a:r>
            <a:r>
              <a:rPr sz="2200" spc="-5" dirty="0">
                <a:latin typeface="Calibri"/>
                <a:cs typeface="Calibri"/>
              </a:rPr>
              <a:t> </a:t>
            </a:r>
            <a:r>
              <a:rPr sz="2200" spc="-10" dirty="0">
                <a:latin typeface="Calibri"/>
                <a:cs typeface="Calibri"/>
              </a:rPr>
              <a:t>pulse</a:t>
            </a:r>
            <a:r>
              <a:rPr sz="2200" spc="-5" dirty="0">
                <a:latin typeface="Calibri"/>
                <a:cs typeface="Calibri"/>
              </a:rPr>
              <a:t>s</a:t>
            </a:r>
            <a:r>
              <a:rPr sz="2200" dirty="0">
                <a:latin typeface="Calibri"/>
                <a:cs typeface="Calibri"/>
              </a:rPr>
              <a:t> </a:t>
            </a:r>
            <a:r>
              <a:rPr sz="2200" spc="-5" dirty="0">
                <a:latin typeface="Calibri"/>
                <a:cs typeface="Calibri"/>
              </a:rPr>
              <a:t> t</a:t>
            </a:r>
            <a:r>
              <a:rPr sz="2200" spc="-60" dirty="0">
                <a:latin typeface="Calibri"/>
                <a:cs typeface="Calibri"/>
              </a:rPr>
              <a:t>r</a:t>
            </a:r>
            <a:r>
              <a:rPr sz="2200" spc="-40" dirty="0">
                <a:latin typeface="Calibri"/>
                <a:cs typeface="Calibri"/>
              </a:rPr>
              <a:t>a</a:t>
            </a:r>
            <a:r>
              <a:rPr sz="2200" spc="-25" dirty="0">
                <a:latin typeface="Calibri"/>
                <a:cs typeface="Calibri"/>
              </a:rPr>
              <a:t>v</a:t>
            </a:r>
            <a:r>
              <a:rPr sz="2200" spc="-5" dirty="0">
                <a:latin typeface="Calibri"/>
                <a:cs typeface="Calibri"/>
              </a:rPr>
              <a:t>elling</a:t>
            </a:r>
            <a:r>
              <a:rPr sz="2200" dirty="0">
                <a:latin typeface="Calibri"/>
                <a:cs typeface="Calibri"/>
              </a:rPr>
              <a:t> </a:t>
            </a:r>
            <a:r>
              <a:rPr sz="2200" spc="-20" dirty="0">
                <a:latin typeface="Calibri"/>
                <a:cs typeface="Calibri"/>
              </a:rPr>
              <a:t> </a:t>
            </a:r>
            <a:r>
              <a:rPr sz="2200" spc="-10" dirty="0">
                <a:latin typeface="Calibri"/>
                <a:cs typeface="Calibri"/>
              </a:rPr>
              <a:t>dow</a:t>
            </a:r>
            <a:r>
              <a:rPr sz="2200" spc="-5" dirty="0">
                <a:latin typeface="Calibri"/>
                <a:cs typeface="Calibri"/>
              </a:rPr>
              <a:t>n</a:t>
            </a:r>
            <a:r>
              <a:rPr sz="220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fibe</a:t>
            </a:r>
            <a:r>
              <a:rPr sz="2200" spc="-5" dirty="0">
                <a:latin typeface="Calibri"/>
                <a:cs typeface="Calibri"/>
              </a:rPr>
              <a:t>r</a:t>
            </a:r>
            <a:r>
              <a:rPr sz="2200" dirty="0">
                <a:latin typeface="Calibri"/>
                <a:cs typeface="Calibri"/>
              </a:rPr>
              <a:t> </a:t>
            </a:r>
            <a:r>
              <a:rPr sz="2200" spc="-10" dirty="0">
                <a:latin typeface="Calibri"/>
                <a:cs typeface="Calibri"/>
              </a:rPr>
              <a:t> </a:t>
            </a:r>
            <a:r>
              <a:rPr sz="2200" spc="-5" dirty="0">
                <a:latin typeface="Calibri"/>
                <a:cs typeface="Calibri"/>
              </a:rPr>
              <a:t>e</a:t>
            </a:r>
            <a:r>
              <a:rPr sz="2200" dirty="0">
                <a:latin typeface="Calibri"/>
                <a:cs typeface="Calibri"/>
              </a:rPr>
              <a:t>n</a:t>
            </a:r>
            <a:r>
              <a:rPr sz="2200" spc="-35" dirty="0">
                <a:latin typeface="Calibri"/>
                <a:cs typeface="Calibri"/>
              </a:rPr>
              <a:t>c</a:t>
            </a:r>
            <a:r>
              <a:rPr sz="2200" spc="-5" dirty="0">
                <a:latin typeface="Calibri"/>
                <a:cs typeface="Calibri"/>
              </a:rPr>
              <a:t>o</a:t>
            </a:r>
            <a:r>
              <a:rPr sz="2200" spc="-10" dirty="0">
                <a:latin typeface="Calibri"/>
                <a:cs typeface="Calibri"/>
              </a:rPr>
              <a:t>u</a:t>
            </a:r>
            <a:r>
              <a:rPr sz="2200" spc="-20" dirty="0">
                <a:latin typeface="Calibri"/>
                <a:cs typeface="Calibri"/>
              </a:rPr>
              <a:t>n</a:t>
            </a:r>
            <a:r>
              <a:rPr sz="2200" spc="-35" dirty="0">
                <a:latin typeface="Calibri"/>
                <a:cs typeface="Calibri"/>
              </a:rPr>
              <a:t>t</a:t>
            </a:r>
            <a:r>
              <a:rPr sz="2200" spc="-5" dirty="0">
                <a:latin typeface="Calibri"/>
                <a:cs typeface="Calibri"/>
              </a:rPr>
              <a:t>er</a:t>
            </a:r>
            <a:r>
              <a:rPr sz="2200" dirty="0">
                <a:latin typeface="Calibri"/>
                <a:cs typeface="Calibri"/>
              </a:rPr>
              <a:t> </a:t>
            </a:r>
            <a:r>
              <a:rPr sz="2200" spc="-5" dirty="0">
                <a:latin typeface="Calibri"/>
                <a:cs typeface="Calibri"/>
              </a:rPr>
              <a:t> </a:t>
            </a:r>
            <a:r>
              <a:rPr sz="2200" spc="-10" dirty="0">
                <a:latin typeface="Calibri"/>
                <a:cs typeface="Calibri"/>
              </a:rPr>
              <a:t>dispe</a:t>
            </a:r>
            <a:r>
              <a:rPr sz="2200" spc="-40" dirty="0">
                <a:latin typeface="Calibri"/>
                <a:cs typeface="Calibri"/>
              </a:rPr>
              <a:t>r</a:t>
            </a:r>
            <a:r>
              <a:rPr sz="2200" spc="-10" dirty="0">
                <a:latin typeface="Calibri"/>
                <a:cs typeface="Calibri"/>
              </a:rPr>
              <a:t>si</a:t>
            </a:r>
            <a:r>
              <a:rPr sz="2200" dirty="0">
                <a:latin typeface="Calibri"/>
                <a:cs typeface="Calibri"/>
              </a:rPr>
              <a:t>o</a:t>
            </a:r>
            <a:r>
              <a:rPr sz="2200" spc="-5" dirty="0">
                <a:latin typeface="Calibri"/>
                <a:cs typeface="Calibri"/>
              </a:rPr>
              <a:t>n</a:t>
            </a:r>
            <a:r>
              <a:rPr sz="2200" dirty="0">
                <a:latin typeface="Calibri"/>
                <a:cs typeface="Calibri"/>
              </a:rPr>
              <a:t>	</a:t>
            </a:r>
            <a:r>
              <a:rPr sz="2200" spc="-35" dirty="0">
                <a:latin typeface="Calibri"/>
                <a:cs typeface="Calibri"/>
              </a:rPr>
              <a:t>e</a:t>
            </a:r>
            <a:r>
              <a:rPr sz="2200" spc="-15" dirty="0">
                <a:latin typeface="Calibri"/>
                <a:cs typeface="Calibri"/>
              </a:rPr>
              <a:t>f</a:t>
            </a:r>
            <a:r>
              <a:rPr sz="2200" spc="-65" dirty="0">
                <a:latin typeface="Calibri"/>
                <a:cs typeface="Calibri"/>
              </a:rPr>
              <a:t>f</a:t>
            </a:r>
            <a:r>
              <a:rPr sz="2200" dirty="0">
                <a:latin typeface="Calibri"/>
                <a:cs typeface="Calibri"/>
              </a:rPr>
              <a:t>e</a:t>
            </a:r>
            <a:r>
              <a:rPr sz="2200" spc="-5" dirty="0">
                <a:latin typeface="Calibri"/>
                <a:cs typeface="Calibri"/>
              </a:rPr>
              <a:t>ct  </a:t>
            </a:r>
            <a:r>
              <a:rPr sz="2200" spc="-10" dirty="0">
                <a:latin typeface="Calibri"/>
                <a:cs typeface="Calibri"/>
              </a:rPr>
              <a:t>because</a:t>
            </a:r>
            <a:r>
              <a:rPr sz="2200" spc="10" dirty="0">
                <a:latin typeface="Calibri"/>
                <a:cs typeface="Calibri"/>
              </a:rPr>
              <a:t> </a:t>
            </a:r>
            <a:r>
              <a:rPr sz="2200" dirty="0">
                <a:latin typeface="Calibri"/>
                <a:cs typeface="Calibri"/>
              </a:rPr>
              <a:t>of</a:t>
            </a:r>
            <a:r>
              <a:rPr sz="2200" spc="-5" dirty="0">
                <a:latin typeface="Calibri"/>
                <a:cs typeface="Calibri"/>
              </a:rPr>
              <a:t> this</a:t>
            </a:r>
            <a:r>
              <a:rPr sz="2200" spc="5" dirty="0">
                <a:latin typeface="Calibri"/>
                <a:cs typeface="Calibri"/>
              </a:rPr>
              <a:t> </a:t>
            </a:r>
            <a:r>
              <a:rPr sz="2200" spc="-5" dirty="0">
                <a:latin typeface="Calibri"/>
                <a:cs typeface="Calibri"/>
              </a:rPr>
              <a:t>the</a:t>
            </a:r>
            <a:r>
              <a:rPr sz="2200" spc="10" dirty="0">
                <a:latin typeface="Calibri"/>
                <a:cs typeface="Calibri"/>
              </a:rPr>
              <a:t> </a:t>
            </a:r>
            <a:r>
              <a:rPr sz="2200" spc="-10" dirty="0">
                <a:latin typeface="Calibri"/>
                <a:cs typeface="Calibri"/>
              </a:rPr>
              <a:t>pulse</a:t>
            </a:r>
            <a:r>
              <a:rPr sz="2200" dirty="0">
                <a:latin typeface="Calibri"/>
                <a:cs typeface="Calibri"/>
              </a:rPr>
              <a:t> </a:t>
            </a:r>
            <a:r>
              <a:rPr sz="2200" spc="-10" dirty="0">
                <a:latin typeface="Calibri"/>
                <a:cs typeface="Calibri"/>
              </a:rPr>
              <a:t>spreads</a:t>
            </a:r>
            <a:r>
              <a:rPr sz="2200" spc="-15" dirty="0">
                <a:latin typeface="Calibri"/>
                <a:cs typeface="Calibri"/>
              </a:rPr>
              <a:t> </a:t>
            </a:r>
            <a:r>
              <a:rPr sz="2200" spc="-5" dirty="0">
                <a:latin typeface="Calibri"/>
                <a:cs typeface="Calibri"/>
              </a:rPr>
              <a:t>out</a:t>
            </a:r>
            <a:r>
              <a:rPr sz="2200" dirty="0">
                <a:latin typeface="Calibri"/>
                <a:cs typeface="Calibri"/>
              </a:rPr>
              <a:t> </a:t>
            </a:r>
            <a:r>
              <a:rPr sz="2200" spc="-5" dirty="0">
                <a:latin typeface="Calibri"/>
                <a:cs typeface="Calibri"/>
              </a:rPr>
              <a:t>in</a:t>
            </a:r>
            <a:r>
              <a:rPr sz="2200" spc="-10" dirty="0">
                <a:latin typeface="Calibri"/>
                <a:cs typeface="Calibri"/>
              </a:rPr>
              <a:t> </a:t>
            </a:r>
            <a:r>
              <a:rPr sz="2200" spc="-5" dirty="0">
                <a:latin typeface="Calibri"/>
                <a:cs typeface="Calibri"/>
              </a:rPr>
              <a:t>time</a:t>
            </a:r>
            <a:r>
              <a:rPr sz="2200" spc="30" dirty="0">
                <a:latin typeface="Calibri"/>
                <a:cs typeface="Calibri"/>
              </a:rPr>
              <a:t> </a:t>
            </a:r>
            <a:r>
              <a:rPr sz="2200" spc="-5" dirty="0">
                <a:latin typeface="Calibri"/>
                <a:cs typeface="Calibri"/>
              </a:rPr>
              <a:t>domain.</a:t>
            </a:r>
            <a:endParaRPr sz="2200">
              <a:latin typeface="Calibri"/>
              <a:cs typeface="Calibri"/>
            </a:endParaRPr>
          </a:p>
          <a:p>
            <a:pPr marL="12700" marR="5080">
              <a:lnSpc>
                <a:spcPct val="100000"/>
              </a:lnSpc>
              <a:spcBef>
                <a:spcPts val="1205"/>
              </a:spcBef>
              <a:buFont typeface="Arial MT"/>
              <a:buChar char="•"/>
              <a:tabLst>
                <a:tab pos="174625" algn="l"/>
              </a:tabLst>
            </a:pPr>
            <a:r>
              <a:rPr sz="2200" spc="-10" dirty="0">
                <a:latin typeface="Calibri"/>
                <a:cs typeface="Calibri"/>
              </a:rPr>
              <a:t>Dispersion</a:t>
            </a:r>
            <a:r>
              <a:rPr sz="2200" spc="350" dirty="0">
                <a:latin typeface="Calibri"/>
                <a:cs typeface="Calibri"/>
              </a:rPr>
              <a:t> </a:t>
            </a:r>
            <a:r>
              <a:rPr sz="2200" spc="-10" dirty="0">
                <a:latin typeface="Calibri"/>
                <a:cs typeface="Calibri"/>
              </a:rPr>
              <a:t>limits</a:t>
            </a:r>
            <a:r>
              <a:rPr sz="2200" spc="355" dirty="0">
                <a:latin typeface="Calibri"/>
                <a:cs typeface="Calibri"/>
              </a:rPr>
              <a:t> </a:t>
            </a:r>
            <a:r>
              <a:rPr sz="2200" spc="-5" dirty="0">
                <a:latin typeface="Calibri"/>
                <a:cs typeface="Calibri"/>
              </a:rPr>
              <a:t>the</a:t>
            </a:r>
            <a:r>
              <a:rPr sz="2200" spc="345" dirty="0">
                <a:latin typeface="Calibri"/>
                <a:cs typeface="Calibri"/>
              </a:rPr>
              <a:t> </a:t>
            </a:r>
            <a:r>
              <a:rPr sz="2200" spc="-10" dirty="0">
                <a:latin typeface="Calibri"/>
                <a:cs typeface="Calibri"/>
              </a:rPr>
              <a:t>information</a:t>
            </a:r>
            <a:r>
              <a:rPr sz="2200" spc="340" dirty="0">
                <a:latin typeface="Calibri"/>
                <a:cs typeface="Calibri"/>
              </a:rPr>
              <a:t> </a:t>
            </a:r>
            <a:r>
              <a:rPr sz="2200" spc="-10" dirty="0">
                <a:latin typeface="Calibri"/>
                <a:cs typeface="Calibri"/>
              </a:rPr>
              <a:t>bandwidth.</a:t>
            </a:r>
            <a:r>
              <a:rPr sz="2200" spc="335" dirty="0">
                <a:latin typeface="Calibri"/>
                <a:cs typeface="Calibri"/>
              </a:rPr>
              <a:t> </a:t>
            </a:r>
            <a:r>
              <a:rPr sz="2200" spc="-10" dirty="0">
                <a:latin typeface="Calibri"/>
                <a:cs typeface="Calibri"/>
              </a:rPr>
              <a:t>The</a:t>
            </a:r>
            <a:r>
              <a:rPr sz="2200" spc="365" dirty="0">
                <a:latin typeface="Calibri"/>
                <a:cs typeface="Calibri"/>
              </a:rPr>
              <a:t> </a:t>
            </a:r>
            <a:r>
              <a:rPr sz="2200" spc="-10" dirty="0">
                <a:latin typeface="Calibri"/>
                <a:cs typeface="Calibri"/>
              </a:rPr>
              <a:t>distortion</a:t>
            </a:r>
            <a:r>
              <a:rPr sz="2200" spc="350" dirty="0">
                <a:latin typeface="Calibri"/>
                <a:cs typeface="Calibri"/>
              </a:rPr>
              <a:t> </a:t>
            </a:r>
            <a:r>
              <a:rPr sz="2200" spc="-20" dirty="0">
                <a:latin typeface="Calibri"/>
                <a:cs typeface="Calibri"/>
              </a:rPr>
              <a:t>effects</a:t>
            </a:r>
            <a:r>
              <a:rPr sz="2200" spc="355" dirty="0">
                <a:latin typeface="Calibri"/>
                <a:cs typeface="Calibri"/>
              </a:rPr>
              <a:t> </a:t>
            </a:r>
            <a:r>
              <a:rPr sz="2200" spc="-15" dirty="0">
                <a:latin typeface="Calibri"/>
                <a:cs typeface="Calibri"/>
              </a:rPr>
              <a:t>can </a:t>
            </a:r>
            <a:r>
              <a:rPr sz="2200" spc="-480" dirty="0">
                <a:latin typeface="Calibri"/>
                <a:cs typeface="Calibri"/>
              </a:rPr>
              <a:t> </a:t>
            </a:r>
            <a:r>
              <a:rPr sz="2200" spc="-5" dirty="0">
                <a:latin typeface="Calibri"/>
                <a:cs typeface="Calibri"/>
              </a:rPr>
              <a:t>be</a:t>
            </a:r>
            <a:r>
              <a:rPr sz="2200" spc="-10" dirty="0">
                <a:latin typeface="Calibri"/>
                <a:cs typeface="Calibri"/>
              </a:rPr>
              <a:t> </a:t>
            </a:r>
            <a:r>
              <a:rPr sz="2200" spc="-15" dirty="0">
                <a:latin typeface="Calibri"/>
                <a:cs typeface="Calibri"/>
              </a:rPr>
              <a:t>analyzed</a:t>
            </a:r>
            <a:r>
              <a:rPr sz="2200" spc="5" dirty="0">
                <a:latin typeface="Calibri"/>
                <a:cs typeface="Calibri"/>
              </a:rPr>
              <a:t> </a:t>
            </a:r>
            <a:r>
              <a:rPr sz="2200" spc="-10" dirty="0">
                <a:latin typeface="Calibri"/>
                <a:cs typeface="Calibri"/>
              </a:rPr>
              <a:t>by</a:t>
            </a:r>
            <a:r>
              <a:rPr sz="2200" spc="5" dirty="0">
                <a:latin typeface="Calibri"/>
                <a:cs typeface="Calibri"/>
              </a:rPr>
              <a:t> </a:t>
            </a:r>
            <a:r>
              <a:rPr sz="2200" spc="-5" dirty="0">
                <a:latin typeface="Calibri"/>
                <a:cs typeface="Calibri"/>
              </a:rPr>
              <a:t>studying the</a:t>
            </a:r>
            <a:r>
              <a:rPr sz="2200" spc="10" dirty="0">
                <a:latin typeface="Calibri"/>
                <a:cs typeface="Calibri"/>
              </a:rPr>
              <a:t> </a:t>
            </a:r>
            <a:r>
              <a:rPr sz="2200" spc="-15" dirty="0">
                <a:latin typeface="Calibri"/>
                <a:cs typeface="Calibri"/>
              </a:rPr>
              <a:t>group</a:t>
            </a:r>
            <a:r>
              <a:rPr sz="2200" spc="-5" dirty="0">
                <a:latin typeface="Calibri"/>
                <a:cs typeface="Calibri"/>
              </a:rPr>
              <a:t> velocities</a:t>
            </a:r>
            <a:r>
              <a:rPr sz="2200" spc="5" dirty="0">
                <a:latin typeface="Calibri"/>
                <a:cs typeface="Calibri"/>
              </a:rPr>
              <a:t> </a:t>
            </a:r>
            <a:r>
              <a:rPr sz="2200" spc="-5" dirty="0">
                <a:latin typeface="Calibri"/>
                <a:cs typeface="Calibri"/>
              </a:rPr>
              <a:t>in</a:t>
            </a:r>
            <a:r>
              <a:rPr sz="2200" spc="-10" dirty="0">
                <a:latin typeface="Calibri"/>
                <a:cs typeface="Calibri"/>
              </a:rPr>
              <a:t> </a:t>
            </a:r>
            <a:r>
              <a:rPr sz="2200" spc="-5" dirty="0">
                <a:latin typeface="Calibri"/>
                <a:cs typeface="Calibri"/>
              </a:rPr>
              <a:t>guided</a:t>
            </a:r>
            <a:r>
              <a:rPr sz="2200" dirty="0">
                <a:latin typeface="Calibri"/>
                <a:cs typeface="Calibri"/>
              </a:rPr>
              <a:t> </a:t>
            </a:r>
            <a:r>
              <a:rPr sz="2200" spc="-5" dirty="0">
                <a:latin typeface="Calibri"/>
                <a:cs typeface="Calibri"/>
              </a:rPr>
              <a:t>modes.</a:t>
            </a:r>
            <a:endParaRPr sz="2200">
              <a:latin typeface="Calibri"/>
              <a:cs typeface="Calibri"/>
            </a:endParaRPr>
          </a:p>
          <a:p>
            <a:pPr>
              <a:lnSpc>
                <a:spcPct val="100000"/>
              </a:lnSpc>
            </a:pPr>
            <a:endParaRPr sz="2200">
              <a:latin typeface="Calibri"/>
              <a:cs typeface="Calibri"/>
            </a:endParaRPr>
          </a:p>
          <a:p>
            <a:pPr marL="88900">
              <a:lnSpc>
                <a:spcPct val="100000"/>
              </a:lnSpc>
              <a:spcBef>
                <a:spcPts val="1939"/>
              </a:spcBef>
            </a:pPr>
            <a:r>
              <a:rPr sz="2400" b="1" spc="-10" dirty="0">
                <a:solidFill>
                  <a:srgbClr val="006FC0"/>
                </a:solidFill>
                <a:latin typeface="Calibri"/>
                <a:cs typeface="Calibri"/>
              </a:rPr>
              <a:t>Information</a:t>
            </a:r>
            <a:r>
              <a:rPr sz="2400" b="1" spc="-30" dirty="0">
                <a:solidFill>
                  <a:srgbClr val="006FC0"/>
                </a:solidFill>
                <a:latin typeface="Calibri"/>
                <a:cs typeface="Calibri"/>
              </a:rPr>
              <a:t> </a:t>
            </a:r>
            <a:r>
              <a:rPr sz="2400" b="1" spc="-5" dirty="0">
                <a:solidFill>
                  <a:srgbClr val="006FC0"/>
                </a:solidFill>
                <a:latin typeface="Calibri"/>
                <a:cs typeface="Calibri"/>
              </a:rPr>
              <a:t>Capacity </a:t>
            </a:r>
            <a:r>
              <a:rPr sz="2400" b="1" spc="-10" dirty="0">
                <a:solidFill>
                  <a:srgbClr val="006FC0"/>
                </a:solidFill>
                <a:latin typeface="Calibri"/>
                <a:cs typeface="Calibri"/>
              </a:rPr>
              <a:t>Determination</a:t>
            </a:r>
            <a:endParaRPr sz="2400">
              <a:latin typeface="Calibri"/>
              <a:cs typeface="Calibri"/>
            </a:endParaRPr>
          </a:p>
          <a:p>
            <a:pPr marL="88900" marR="251460">
              <a:lnSpc>
                <a:spcPct val="100000"/>
              </a:lnSpc>
              <a:spcBef>
                <a:spcPts val="1920"/>
              </a:spcBef>
            </a:pPr>
            <a:r>
              <a:rPr sz="2200" spc="-10" dirty="0">
                <a:latin typeface="Calibri"/>
                <a:cs typeface="Calibri"/>
              </a:rPr>
              <a:t>Dispersion</a:t>
            </a:r>
            <a:r>
              <a:rPr sz="2200" spc="-30" dirty="0">
                <a:latin typeface="Calibri"/>
                <a:cs typeface="Calibri"/>
              </a:rPr>
              <a:t> </a:t>
            </a:r>
            <a:r>
              <a:rPr sz="2200" spc="-5" dirty="0">
                <a:latin typeface="Calibri"/>
                <a:cs typeface="Calibri"/>
              </a:rPr>
              <a:t>and</a:t>
            </a:r>
            <a:r>
              <a:rPr sz="2200" spc="5" dirty="0">
                <a:latin typeface="Calibri"/>
                <a:cs typeface="Calibri"/>
              </a:rPr>
              <a:t> </a:t>
            </a:r>
            <a:r>
              <a:rPr sz="2200" spc="-15" dirty="0">
                <a:latin typeface="Calibri"/>
                <a:cs typeface="Calibri"/>
              </a:rPr>
              <a:t>attenuation</a:t>
            </a:r>
            <a:r>
              <a:rPr sz="2200" spc="25" dirty="0">
                <a:latin typeface="Calibri"/>
                <a:cs typeface="Calibri"/>
              </a:rPr>
              <a:t> </a:t>
            </a:r>
            <a:r>
              <a:rPr sz="2200" spc="-5" dirty="0">
                <a:latin typeface="Calibri"/>
                <a:cs typeface="Calibri"/>
              </a:rPr>
              <a:t>of</a:t>
            </a:r>
            <a:r>
              <a:rPr sz="2200" spc="5" dirty="0">
                <a:latin typeface="Calibri"/>
                <a:cs typeface="Calibri"/>
              </a:rPr>
              <a:t> </a:t>
            </a:r>
            <a:r>
              <a:rPr sz="2200" spc="-10" dirty="0">
                <a:latin typeface="Calibri"/>
                <a:cs typeface="Calibri"/>
              </a:rPr>
              <a:t>pulse</a:t>
            </a:r>
            <a:r>
              <a:rPr sz="2200" spc="5" dirty="0">
                <a:latin typeface="Calibri"/>
                <a:cs typeface="Calibri"/>
              </a:rPr>
              <a:t> </a:t>
            </a:r>
            <a:r>
              <a:rPr sz="2200" spc="-15" dirty="0">
                <a:latin typeface="Calibri"/>
                <a:cs typeface="Calibri"/>
              </a:rPr>
              <a:t>travelling</a:t>
            </a:r>
            <a:r>
              <a:rPr sz="2200" dirty="0">
                <a:latin typeface="Calibri"/>
                <a:cs typeface="Calibri"/>
              </a:rPr>
              <a:t> </a:t>
            </a:r>
            <a:r>
              <a:rPr sz="2200" spc="-5" dirty="0">
                <a:latin typeface="Calibri"/>
                <a:cs typeface="Calibri"/>
              </a:rPr>
              <a:t>along</a:t>
            </a:r>
            <a:r>
              <a:rPr sz="2200" spc="5" dirty="0">
                <a:latin typeface="Calibri"/>
                <a:cs typeface="Calibri"/>
              </a:rPr>
              <a:t> </a:t>
            </a:r>
            <a:r>
              <a:rPr sz="2200" spc="-10" dirty="0">
                <a:latin typeface="Calibri"/>
                <a:cs typeface="Calibri"/>
              </a:rPr>
              <a:t>the</a:t>
            </a:r>
            <a:r>
              <a:rPr sz="2200" spc="10" dirty="0">
                <a:latin typeface="Calibri"/>
                <a:cs typeface="Calibri"/>
              </a:rPr>
              <a:t> </a:t>
            </a:r>
            <a:r>
              <a:rPr sz="2200" spc="-5" dirty="0">
                <a:latin typeface="Calibri"/>
                <a:cs typeface="Calibri"/>
              </a:rPr>
              <a:t>fiber</a:t>
            </a:r>
            <a:r>
              <a:rPr sz="2200" spc="10" dirty="0">
                <a:latin typeface="Calibri"/>
                <a:cs typeface="Calibri"/>
              </a:rPr>
              <a:t> </a:t>
            </a:r>
            <a:r>
              <a:rPr sz="2200" spc="-5" dirty="0">
                <a:latin typeface="Calibri"/>
                <a:cs typeface="Calibri"/>
              </a:rPr>
              <a:t>is</a:t>
            </a:r>
            <a:r>
              <a:rPr sz="2200" spc="10" dirty="0">
                <a:latin typeface="Calibri"/>
                <a:cs typeface="Calibri"/>
              </a:rPr>
              <a:t> </a:t>
            </a:r>
            <a:r>
              <a:rPr sz="2200" spc="-10" dirty="0">
                <a:latin typeface="Calibri"/>
                <a:cs typeface="Calibri"/>
              </a:rPr>
              <a:t>shown</a:t>
            </a:r>
            <a:r>
              <a:rPr sz="2200" spc="5" dirty="0">
                <a:latin typeface="Calibri"/>
                <a:cs typeface="Calibri"/>
              </a:rPr>
              <a:t> </a:t>
            </a:r>
            <a:r>
              <a:rPr sz="2200" spc="-5" dirty="0">
                <a:latin typeface="Calibri"/>
                <a:cs typeface="Calibri"/>
              </a:rPr>
              <a:t>in </a:t>
            </a:r>
            <a:r>
              <a:rPr sz="2200" spc="-480" dirty="0">
                <a:latin typeface="Calibri"/>
                <a:cs typeface="Calibri"/>
              </a:rPr>
              <a:t> </a:t>
            </a:r>
            <a:r>
              <a:rPr sz="2200" spc="-10" dirty="0">
                <a:latin typeface="Calibri"/>
                <a:cs typeface="Calibri"/>
              </a:rPr>
              <a:t>Fig</a:t>
            </a:r>
            <a:endParaRPr sz="22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55097" y="203301"/>
            <a:ext cx="6262292" cy="3532556"/>
          </a:xfrm>
          <a:prstGeom prst="rect">
            <a:avLst/>
          </a:prstGeom>
        </p:spPr>
      </p:pic>
      <p:sp>
        <p:nvSpPr>
          <p:cNvPr id="3" name="object 3"/>
          <p:cNvSpPr txBox="1"/>
          <p:nvPr/>
        </p:nvSpPr>
        <p:spPr>
          <a:xfrm>
            <a:off x="307340" y="3979545"/>
            <a:ext cx="8455025" cy="2372995"/>
          </a:xfrm>
          <a:prstGeom prst="rect">
            <a:avLst/>
          </a:prstGeom>
        </p:spPr>
        <p:txBody>
          <a:bodyPr vert="horz" wrap="square" lIns="0" tIns="12065" rIns="0" bIns="0" rtlCol="0">
            <a:spAutoFit/>
          </a:bodyPr>
          <a:lstStyle/>
          <a:p>
            <a:pPr marL="12700" marR="5080" algn="just">
              <a:lnSpc>
                <a:spcPct val="100000"/>
              </a:lnSpc>
              <a:spcBef>
                <a:spcPts val="95"/>
              </a:spcBef>
            </a:pPr>
            <a:r>
              <a:rPr sz="2200" spc="-10" dirty="0">
                <a:latin typeface="Calibri"/>
                <a:cs typeface="Calibri"/>
              </a:rPr>
              <a:t>Fig.</a:t>
            </a:r>
            <a:r>
              <a:rPr sz="2200" spc="-5" dirty="0">
                <a:latin typeface="Calibri"/>
                <a:cs typeface="Calibri"/>
              </a:rPr>
              <a:t> </a:t>
            </a:r>
            <a:r>
              <a:rPr sz="2200" spc="-10" dirty="0">
                <a:latin typeface="Calibri"/>
                <a:cs typeface="Calibri"/>
              </a:rPr>
              <a:t>shows, </a:t>
            </a:r>
            <a:r>
              <a:rPr sz="2200" spc="-15" dirty="0">
                <a:latin typeface="Calibri"/>
                <a:cs typeface="Calibri"/>
              </a:rPr>
              <a:t>after travelling </a:t>
            </a:r>
            <a:r>
              <a:rPr sz="2200" dirty="0">
                <a:latin typeface="Calibri"/>
                <a:cs typeface="Calibri"/>
              </a:rPr>
              <a:t>some </a:t>
            </a:r>
            <a:r>
              <a:rPr sz="2200" spc="-10" dirty="0">
                <a:latin typeface="Calibri"/>
                <a:cs typeface="Calibri"/>
              </a:rPr>
              <a:t>distance, pulse starts broadening </a:t>
            </a:r>
            <a:r>
              <a:rPr sz="2200" spc="-5" dirty="0">
                <a:latin typeface="Calibri"/>
                <a:cs typeface="Calibri"/>
              </a:rPr>
              <a:t>and </a:t>
            </a:r>
            <a:r>
              <a:rPr sz="2200" dirty="0">
                <a:latin typeface="Calibri"/>
                <a:cs typeface="Calibri"/>
              </a:rPr>
              <a:t> </a:t>
            </a:r>
            <a:r>
              <a:rPr sz="2200" spc="-10" dirty="0">
                <a:latin typeface="Calibri"/>
                <a:cs typeface="Calibri"/>
              </a:rPr>
              <a:t>overlap</a:t>
            </a:r>
            <a:r>
              <a:rPr sz="2200" spc="-30" dirty="0">
                <a:latin typeface="Calibri"/>
                <a:cs typeface="Calibri"/>
              </a:rPr>
              <a:t> </a:t>
            </a:r>
            <a:r>
              <a:rPr sz="2200" spc="-5" dirty="0">
                <a:latin typeface="Calibri"/>
                <a:cs typeface="Calibri"/>
              </a:rPr>
              <a:t>with</a:t>
            </a:r>
            <a:r>
              <a:rPr sz="2200" dirty="0">
                <a:latin typeface="Calibri"/>
                <a:cs typeface="Calibri"/>
              </a:rPr>
              <a:t> </a:t>
            </a:r>
            <a:r>
              <a:rPr sz="2200" spc="-5" dirty="0">
                <a:latin typeface="Calibri"/>
                <a:cs typeface="Calibri"/>
              </a:rPr>
              <a:t>the</a:t>
            </a:r>
            <a:r>
              <a:rPr sz="2200" spc="10" dirty="0">
                <a:latin typeface="Calibri"/>
                <a:cs typeface="Calibri"/>
              </a:rPr>
              <a:t> </a:t>
            </a:r>
            <a:r>
              <a:rPr sz="2200" spc="-10" dirty="0">
                <a:latin typeface="Calibri"/>
                <a:cs typeface="Calibri"/>
              </a:rPr>
              <a:t>neighbouring</a:t>
            </a:r>
            <a:r>
              <a:rPr sz="2200" spc="5" dirty="0">
                <a:latin typeface="Calibri"/>
                <a:cs typeface="Calibri"/>
              </a:rPr>
              <a:t> </a:t>
            </a:r>
            <a:r>
              <a:rPr sz="2200" spc="-5" dirty="0">
                <a:latin typeface="Calibri"/>
                <a:cs typeface="Calibri"/>
              </a:rPr>
              <a:t>pulses.</a:t>
            </a:r>
            <a:endParaRPr sz="2200">
              <a:latin typeface="Calibri"/>
              <a:cs typeface="Calibri"/>
            </a:endParaRPr>
          </a:p>
          <a:p>
            <a:pPr>
              <a:lnSpc>
                <a:spcPct val="100000"/>
              </a:lnSpc>
              <a:spcBef>
                <a:spcPts val="15"/>
              </a:spcBef>
            </a:pPr>
            <a:endParaRPr sz="2150">
              <a:latin typeface="Calibri"/>
              <a:cs typeface="Calibri"/>
            </a:endParaRPr>
          </a:p>
          <a:p>
            <a:pPr marL="12700" marR="5080" algn="just">
              <a:lnSpc>
                <a:spcPct val="100000"/>
              </a:lnSpc>
              <a:spcBef>
                <a:spcPts val="5"/>
              </a:spcBef>
            </a:pPr>
            <a:r>
              <a:rPr sz="2200" spc="-35" dirty="0">
                <a:latin typeface="Calibri"/>
                <a:cs typeface="Calibri"/>
              </a:rPr>
              <a:t>At </a:t>
            </a:r>
            <a:r>
              <a:rPr sz="2200" spc="-10" dirty="0">
                <a:latin typeface="Calibri"/>
                <a:cs typeface="Calibri"/>
              </a:rPr>
              <a:t>certain distance </a:t>
            </a:r>
            <a:r>
              <a:rPr sz="2200" spc="-5" dirty="0">
                <a:latin typeface="Calibri"/>
                <a:cs typeface="Calibri"/>
              </a:rPr>
              <a:t>the pulses </a:t>
            </a:r>
            <a:r>
              <a:rPr sz="2200" spc="-10" dirty="0">
                <a:latin typeface="Calibri"/>
                <a:cs typeface="Calibri"/>
              </a:rPr>
              <a:t>are not even distinguishable </a:t>
            </a:r>
            <a:r>
              <a:rPr sz="2200" spc="-5" dirty="0">
                <a:latin typeface="Calibri"/>
                <a:cs typeface="Calibri"/>
              </a:rPr>
              <a:t>and </a:t>
            </a:r>
            <a:r>
              <a:rPr sz="2200" spc="-10" dirty="0">
                <a:latin typeface="Calibri"/>
                <a:cs typeface="Calibri"/>
              </a:rPr>
              <a:t>error will </a:t>
            </a:r>
            <a:r>
              <a:rPr sz="2200" spc="-5" dirty="0">
                <a:latin typeface="Calibri"/>
                <a:cs typeface="Calibri"/>
              </a:rPr>
              <a:t> </a:t>
            </a:r>
            <a:r>
              <a:rPr sz="2200" spc="-10" dirty="0">
                <a:latin typeface="Calibri"/>
                <a:cs typeface="Calibri"/>
              </a:rPr>
              <a:t>occur</a:t>
            </a:r>
            <a:r>
              <a:rPr sz="2200" spc="-5" dirty="0">
                <a:latin typeface="Calibri"/>
                <a:cs typeface="Calibri"/>
              </a:rPr>
              <a:t> </a:t>
            </a:r>
            <a:r>
              <a:rPr sz="2200" spc="-15" dirty="0">
                <a:latin typeface="Calibri"/>
                <a:cs typeface="Calibri"/>
              </a:rPr>
              <a:t>at</a:t>
            </a:r>
            <a:r>
              <a:rPr sz="2200" spc="-10" dirty="0">
                <a:latin typeface="Calibri"/>
                <a:cs typeface="Calibri"/>
              </a:rPr>
              <a:t> </a:t>
            </a:r>
            <a:r>
              <a:rPr sz="2200" spc="-35" dirty="0">
                <a:latin typeface="Calibri"/>
                <a:cs typeface="Calibri"/>
              </a:rPr>
              <a:t>receiver.</a:t>
            </a:r>
            <a:r>
              <a:rPr sz="2200" spc="-30" dirty="0">
                <a:latin typeface="Calibri"/>
                <a:cs typeface="Calibri"/>
              </a:rPr>
              <a:t> </a:t>
            </a:r>
            <a:r>
              <a:rPr sz="2200" spc="-15" dirty="0">
                <a:latin typeface="Calibri"/>
                <a:cs typeface="Calibri"/>
              </a:rPr>
              <a:t>Therefore</a:t>
            </a:r>
            <a:r>
              <a:rPr sz="2200" spc="-10" dirty="0">
                <a:latin typeface="Calibri"/>
                <a:cs typeface="Calibri"/>
              </a:rPr>
              <a:t> </a:t>
            </a:r>
            <a:r>
              <a:rPr sz="2200" spc="-5" dirty="0">
                <a:latin typeface="Calibri"/>
                <a:cs typeface="Calibri"/>
              </a:rPr>
              <a:t>the</a:t>
            </a:r>
            <a:r>
              <a:rPr sz="2200" dirty="0">
                <a:latin typeface="Calibri"/>
                <a:cs typeface="Calibri"/>
              </a:rPr>
              <a:t> </a:t>
            </a:r>
            <a:r>
              <a:rPr sz="2200" spc="-15" dirty="0">
                <a:latin typeface="Calibri"/>
                <a:cs typeface="Calibri"/>
              </a:rPr>
              <a:t>information</a:t>
            </a:r>
            <a:r>
              <a:rPr sz="2200" spc="-10" dirty="0">
                <a:latin typeface="Calibri"/>
                <a:cs typeface="Calibri"/>
              </a:rPr>
              <a:t> capacity</a:t>
            </a:r>
            <a:r>
              <a:rPr sz="2200" spc="-5" dirty="0">
                <a:latin typeface="Calibri"/>
                <a:cs typeface="Calibri"/>
              </a:rPr>
              <a:t> is</a:t>
            </a:r>
            <a:r>
              <a:rPr sz="2200" dirty="0">
                <a:latin typeface="Calibri"/>
                <a:cs typeface="Calibri"/>
              </a:rPr>
              <a:t> </a:t>
            </a:r>
            <a:r>
              <a:rPr sz="2200" spc="-10" dirty="0">
                <a:latin typeface="Calibri"/>
                <a:cs typeface="Calibri"/>
              </a:rPr>
              <a:t>specified</a:t>
            </a:r>
            <a:r>
              <a:rPr sz="2200" spc="-5" dirty="0">
                <a:latin typeface="Calibri"/>
                <a:cs typeface="Calibri"/>
              </a:rPr>
              <a:t> </a:t>
            </a:r>
            <a:r>
              <a:rPr sz="2200" spc="-25" dirty="0">
                <a:latin typeface="Calibri"/>
                <a:cs typeface="Calibri"/>
              </a:rPr>
              <a:t>by </a:t>
            </a:r>
            <a:r>
              <a:rPr sz="2200" spc="-20" dirty="0">
                <a:latin typeface="Calibri"/>
                <a:cs typeface="Calibri"/>
              </a:rPr>
              <a:t> </a:t>
            </a:r>
            <a:r>
              <a:rPr sz="2200" spc="-10" dirty="0">
                <a:latin typeface="Calibri"/>
                <a:cs typeface="Calibri"/>
              </a:rPr>
              <a:t>bandwidth-</a:t>
            </a:r>
            <a:r>
              <a:rPr sz="2200" spc="-5" dirty="0">
                <a:latin typeface="Calibri"/>
                <a:cs typeface="Calibri"/>
              </a:rPr>
              <a:t> </a:t>
            </a:r>
            <a:r>
              <a:rPr sz="2200" spc="-10" dirty="0">
                <a:latin typeface="Calibri"/>
                <a:cs typeface="Calibri"/>
              </a:rPr>
              <a:t>distance</a:t>
            </a:r>
            <a:r>
              <a:rPr sz="2200" spc="-5" dirty="0">
                <a:latin typeface="Calibri"/>
                <a:cs typeface="Calibri"/>
              </a:rPr>
              <a:t> </a:t>
            </a:r>
            <a:r>
              <a:rPr sz="2200" spc="-15" dirty="0">
                <a:latin typeface="Calibri"/>
                <a:cs typeface="Calibri"/>
              </a:rPr>
              <a:t>product</a:t>
            </a:r>
            <a:r>
              <a:rPr sz="2200" spc="-10" dirty="0">
                <a:latin typeface="Calibri"/>
                <a:cs typeface="Calibri"/>
              </a:rPr>
              <a:t> </a:t>
            </a:r>
            <a:r>
              <a:rPr sz="2200" spc="-5" dirty="0">
                <a:latin typeface="Calibri"/>
                <a:cs typeface="Calibri"/>
              </a:rPr>
              <a:t>(MHz</a:t>
            </a:r>
            <a:r>
              <a:rPr sz="2200" dirty="0">
                <a:latin typeface="Calibri"/>
                <a:cs typeface="Calibri"/>
              </a:rPr>
              <a:t> </a:t>
            </a:r>
            <a:r>
              <a:rPr sz="2200" spc="-5" dirty="0">
                <a:latin typeface="Calibri"/>
                <a:cs typeface="Calibri"/>
              </a:rPr>
              <a:t>.</a:t>
            </a:r>
            <a:r>
              <a:rPr sz="2200" dirty="0">
                <a:latin typeface="Calibri"/>
                <a:cs typeface="Calibri"/>
              </a:rPr>
              <a:t> </a:t>
            </a:r>
            <a:r>
              <a:rPr sz="2200" spc="-5" dirty="0">
                <a:latin typeface="Calibri"/>
                <a:cs typeface="Calibri"/>
              </a:rPr>
              <a:t>km).</a:t>
            </a:r>
            <a:r>
              <a:rPr sz="2200" dirty="0">
                <a:latin typeface="Calibri"/>
                <a:cs typeface="Calibri"/>
              </a:rPr>
              <a:t> </a:t>
            </a:r>
            <a:r>
              <a:rPr sz="2200" spc="-15" dirty="0">
                <a:latin typeface="Calibri"/>
                <a:cs typeface="Calibri"/>
              </a:rPr>
              <a:t>For</a:t>
            </a:r>
            <a:r>
              <a:rPr sz="2200" spc="-10" dirty="0">
                <a:latin typeface="Calibri"/>
                <a:cs typeface="Calibri"/>
              </a:rPr>
              <a:t> step</a:t>
            </a:r>
            <a:r>
              <a:rPr sz="2200" spc="-5" dirty="0">
                <a:latin typeface="Calibri"/>
                <a:cs typeface="Calibri"/>
              </a:rPr>
              <a:t> </a:t>
            </a:r>
            <a:r>
              <a:rPr sz="2200" spc="-10" dirty="0">
                <a:latin typeface="Calibri"/>
                <a:cs typeface="Calibri"/>
              </a:rPr>
              <a:t>index</a:t>
            </a:r>
            <a:r>
              <a:rPr sz="2200" spc="-5" dirty="0">
                <a:latin typeface="Calibri"/>
                <a:cs typeface="Calibri"/>
              </a:rPr>
              <a:t> </a:t>
            </a:r>
            <a:r>
              <a:rPr sz="2200" spc="-10" dirty="0">
                <a:latin typeface="Calibri"/>
                <a:cs typeface="Calibri"/>
              </a:rPr>
              <a:t>bandwidth </a:t>
            </a:r>
            <a:r>
              <a:rPr sz="2200" spc="-5" dirty="0">
                <a:latin typeface="Calibri"/>
                <a:cs typeface="Calibri"/>
              </a:rPr>
              <a:t> </a:t>
            </a:r>
            <a:r>
              <a:rPr sz="2200" spc="-10" dirty="0">
                <a:latin typeface="Calibri"/>
                <a:cs typeface="Calibri"/>
              </a:rPr>
              <a:t>distance</a:t>
            </a:r>
            <a:r>
              <a:rPr sz="2200" spc="-20" dirty="0">
                <a:latin typeface="Calibri"/>
                <a:cs typeface="Calibri"/>
              </a:rPr>
              <a:t> </a:t>
            </a:r>
            <a:r>
              <a:rPr sz="2200" spc="-15" dirty="0">
                <a:latin typeface="Calibri"/>
                <a:cs typeface="Calibri"/>
              </a:rPr>
              <a:t>product</a:t>
            </a:r>
            <a:r>
              <a:rPr sz="2200" spc="-5" dirty="0">
                <a:latin typeface="Calibri"/>
                <a:cs typeface="Calibri"/>
              </a:rPr>
              <a:t> is</a:t>
            </a:r>
            <a:r>
              <a:rPr sz="2200" spc="15" dirty="0">
                <a:latin typeface="Calibri"/>
                <a:cs typeface="Calibri"/>
              </a:rPr>
              <a:t> </a:t>
            </a:r>
            <a:r>
              <a:rPr sz="2200" spc="-5" dirty="0">
                <a:latin typeface="Calibri"/>
                <a:cs typeface="Calibri"/>
              </a:rPr>
              <a:t>20</a:t>
            </a:r>
            <a:r>
              <a:rPr sz="2200" dirty="0">
                <a:latin typeface="Calibri"/>
                <a:cs typeface="Calibri"/>
              </a:rPr>
              <a:t> </a:t>
            </a:r>
            <a:r>
              <a:rPr sz="2200" spc="-5" dirty="0">
                <a:latin typeface="Calibri"/>
                <a:cs typeface="Calibri"/>
              </a:rPr>
              <a:t>MHz</a:t>
            </a:r>
            <a:r>
              <a:rPr sz="2200" spc="5" dirty="0">
                <a:latin typeface="Calibri"/>
                <a:cs typeface="Calibri"/>
              </a:rPr>
              <a:t> </a:t>
            </a:r>
            <a:r>
              <a:rPr sz="2200" spc="-5" dirty="0">
                <a:latin typeface="Calibri"/>
                <a:cs typeface="Calibri"/>
              </a:rPr>
              <a:t>.</a:t>
            </a:r>
            <a:r>
              <a:rPr sz="2200" spc="5" dirty="0">
                <a:latin typeface="Calibri"/>
                <a:cs typeface="Calibri"/>
              </a:rPr>
              <a:t> </a:t>
            </a:r>
            <a:r>
              <a:rPr sz="2200" spc="-5" dirty="0">
                <a:latin typeface="Calibri"/>
                <a:cs typeface="Calibri"/>
              </a:rPr>
              <a:t>km</a:t>
            </a:r>
            <a:r>
              <a:rPr sz="2200" spc="15" dirty="0">
                <a:latin typeface="Calibri"/>
                <a:cs typeface="Calibri"/>
              </a:rPr>
              <a:t> </a:t>
            </a:r>
            <a:r>
              <a:rPr sz="2200" spc="-5" dirty="0">
                <a:latin typeface="Calibri"/>
                <a:cs typeface="Calibri"/>
              </a:rPr>
              <a:t>and</a:t>
            </a:r>
            <a:r>
              <a:rPr sz="2200" spc="-15" dirty="0">
                <a:latin typeface="Calibri"/>
                <a:cs typeface="Calibri"/>
              </a:rPr>
              <a:t> </a:t>
            </a:r>
            <a:r>
              <a:rPr sz="2200" spc="-20" dirty="0">
                <a:latin typeface="Calibri"/>
                <a:cs typeface="Calibri"/>
              </a:rPr>
              <a:t>for</a:t>
            </a:r>
            <a:r>
              <a:rPr sz="2200" spc="10" dirty="0">
                <a:latin typeface="Calibri"/>
                <a:cs typeface="Calibri"/>
              </a:rPr>
              <a:t> </a:t>
            </a:r>
            <a:r>
              <a:rPr sz="2200" spc="-15" dirty="0">
                <a:latin typeface="Calibri"/>
                <a:cs typeface="Calibri"/>
              </a:rPr>
              <a:t>graded</a:t>
            </a:r>
            <a:r>
              <a:rPr sz="2200" spc="5" dirty="0">
                <a:latin typeface="Calibri"/>
                <a:cs typeface="Calibri"/>
              </a:rPr>
              <a:t> </a:t>
            </a:r>
            <a:r>
              <a:rPr sz="2200" spc="-10" dirty="0">
                <a:latin typeface="Calibri"/>
                <a:cs typeface="Calibri"/>
              </a:rPr>
              <a:t>index</a:t>
            </a:r>
            <a:r>
              <a:rPr sz="2200" dirty="0">
                <a:latin typeface="Calibri"/>
                <a:cs typeface="Calibri"/>
              </a:rPr>
              <a:t> </a:t>
            </a:r>
            <a:r>
              <a:rPr sz="2200" spc="-5" dirty="0">
                <a:latin typeface="Calibri"/>
                <a:cs typeface="Calibri"/>
              </a:rPr>
              <a:t>it</a:t>
            </a:r>
            <a:r>
              <a:rPr sz="2200" spc="-10" dirty="0">
                <a:latin typeface="Calibri"/>
                <a:cs typeface="Calibri"/>
              </a:rPr>
              <a:t> </a:t>
            </a:r>
            <a:r>
              <a:rPr sz="2200" spc="-5" dirty="0">
                <a:latin typeface="Calibri"/>
                <a:cs typeface="Calibri"/>
              </a:rPr>
              <a:t>is</a:t>
            </a:r>
            <a:r>
              <a:rPr sz="2200" spc="15" dirty="0">
                <a:latin typeface="Calibri"/>
                <a:cs typeface="Calibri"/>
              </a:rPr>
              <a:t> </a:t>
            </a:r>
            <a:r>
              <a:rPr sz="2200" spc="-5" dirty="0">
                <a:latin typeface="Calibri"/>
                <a:cs typeface="Calibri"/>
              </a:rPr>
              <a:t>2.5 MHz</a:t>
            </a:r>
            <a:r>
              <a:rPr sz="2200" spc="5" dirty="0">
                <a:latin typeface="Calibri"/>
                <a:cs typeface="Calibri"/>
              </a:rPr>
              <a:t> </a:t>
            </a:r>
            <a:r>
              <a:rPr sz="2200" spc="-5" dirty="0">
                <a:latin typeface="Calibri"/>
                <a:cs typeface="Calibri"/>
              </a:rPr>
              <a:t>.</a:t>
            </a:r>
            <a:r>
              <a:rPr sz="2200" spc="5" dirty="0">
                <a:latin typeface="Calibri"/>
                <a:cs typeface="Calibri"/>
              </a:rPr>
              <a:t> </a:t>
            </a:r>
            <a:r>
              <a:rPr sz="2200" spc="-10" dirty="0">
                <a:latin typeface="Calibri"/>
                <a:cs typeface="Calibri"/>
              </a:rPr>
              <a:t>km.</a:t>
            </a:r>
            <a:endParaRPr sz="22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8321" y="1160584"/>
            <a:ext cx="8689233" cy="3305907"/>
          </a:xfrm>
          <a:prstGeom prst="rect">
            <a:avLst/>
          </a:prstGeom>
        </p:spPr>
      </p:pic>
      <p:pic>
        <p:nvPicPr>
          <p:cNvPr id="3" name="object 3"/>
          <p:cNvPicPr/>
          <p:nvPr/>
        </p:nvPicPr>
        <p:blipFill>
          <a:blip r:embed="rId3" cstate="print"/>
          <a:stretch>
            <a:fillRect/>
          </a:stretch>
        </p:blipFill>
        <p:spPr>
          <a:xfrm>
            <a:off x="263508" y="349527"/>
            <a:ext cx="1836693" cy="293502"/>
          </a:xfrm>
          <a:prstGeom prst="rect">
            <a:avLst/>
          </a:prstGeom>
        </p:spPr>
      </p:pic>
      <p:sp>
        <p:nvSpPr>
          <p:cNvPr id="4" name="object 4"/>
          <p:cNvSpPr txBox="1">
            <a:spLocks noGrp="1"/>
          </p:cNvSpPr>
          <p:nvPr>
            <p:ph type="title"/>
          </p:nvPr>
        </p:nvSpPr>
        <p:spPr>
          <a:xfrm>
            <a:off x="231140" y="241808"/>
            <a:ext cx="185420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0000"/>
                </a:solidFill>
                <a:latin typeface="Calibri"/>
                <a:cs typeface="Calibri"/>
              </a:rPr>
              <a:t>Phase</a:t>
            </a:r>
            <a:r>
              <a:rPr sz="2400" b="1" spc="-70" dirty="0">
                <a:solidFill>
                  <a:srgbClr val="FF0000"/>
                </a:solidFill>
                <a:latin typeface="Calibri"/>
                <a:cs typeface="Calibri"/>
              </a:rPr>
              <a:t> </a:t>
            </a:r>
            <a:r>
              <a:rPr sz="2400" b="1" spc="-20" dirty="0">
                <a:solidFill>
                  <a:srgbClr val="FF0000"/>
                </a:solidFill>
                <a:latin typeface="Calibri"/>
                <a:cs typeface="Calibri"/>
              </a:rPr>
              <a:t>Velocity</a:t>
            </a:r>
            <a:endParaRPr sz="24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0500" y="1181100"/>
            <a:ext cx="8582025" cy="4791075"/>
          </a:xfrm>
          <a:prstGeom prst="rect">
            <a:avLst/>
          </a:prstGeom>
        </p:spPr>
      </p:pic>
      <p:pic>
        <p:nvPicPr>
          <p:cNvPr id="3" name="object 3"/>
          <p:cNvPicPr/>
          <p:nvPr/>
        </p:nvPicPr>
        <p:blipFill>
          <a:blip r:embed="rId3" cstate="print"/>
          <a:stretch>
            <a:fillRect/>
          </a:stretch>
        </p:blipFill>
        <p:spPr>
          <a:xfrm>
            <a:off x="254642" y="349527"/>
            <a:ext cx="1880352" cy="293502"/>
          </a:xfrm>
          <a:prstGeom prst="rect">
            <a:avLst/>
          </a:prstGeom>
        </p:spPr>
      </p:pic>
      <p:sp>
        <p:nvSpPr>
          <p:cNvPr id="4" name="object 4"/>
          <p:cNvSpPr txBox="1">
            <a:spLocks noGrp="1"/>
          </p:cNvSpPr>
          <p:nvPr>
            <p:ph type="title"/>
          </p:nvPr>
        </p:nvSpPr>
        <p:spPr>
          <a:xfrm>
            <a:off x="231140" y="241808"/>
            <a:ext cx="188976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0000"/>
                </a:solidFill>
                <a:latin typeface="Calibri"/>
                <a:cs typeface="Calibri"/>
              </a:rPr>
              <a:t>Group</a:t>
            </a:r>
            <a:r>
              <a:rPr sz="2400" b="1" spc="-95" dirty="0">
                <a:solidFill>
                  <a:srgbClr val="FF0000"/>
                </a:solidFill>
                <a:latin typeface="Calibri"/>
                <a:cs typeface="Calibri"/>
              </a:rPr>
              <a:t> </a:t>
            </a:r>
            <a:r>
              <a:rPr sz="2400" b="1" spc="-20" dirty="0">
                <a:solidFill>
                  <a:srgbClr val="FF0000"/>
                </a:solidFill>
                <a:latin typeface="Calibri"/>
                <a:cs typeface="Calibri"/>
              </a:rPr>
              <a:t>Velocity</a:t>
            </a:r>
            <a:endParaRPr sz="2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2910" y="776173"/>
            <a:ext cx="8691880" cy="5980430"/>
          </a:xfrm>
          <a:prstGeom prst="rect">
            <a:avLst/>
          </a:prstGeom>
        </p:spPr>
        <p:txBody>
          <a:bodyPr vert="horz" wrap="square" lIns="0" tIns="12065" rIns="0" bIns="0" rtlCol="0">
            <a:spAutoFit/>
          </a:bodyPr>
          <a:lstStyle/>
          <a:p>
            <a:pPr marL="182245" indent="-162560" algn="just">
              <a:lnSpc>
                <a:spcPct val="100000"/>
              </a:lnSpc>
              <a:spcBef>
                <a:spcPts val="95"/>
              </a:spcBef>
              <a:buFont typeface="Arial MT"/>
              <a:buChar char="•"/>
              <a:tabLst>
                <a:tab pos="182880" algn="l"/>
              </a:tabLst>
            </a:pPr>
            <a:r>
              <a:rPr sz="2200" spc="-15" dirty="0">
                <a:latin typeface="Calibri"/>
                <a:cs typeface="Calibri"/>
              </a:rPr>
              <a:t>Attenuation</a:t>
            </a:r>
            <a:r>
              <a:rPr sz="2200" spc="95" dirty="0">
                <a:latin typeface="Calibri"/>
                <a:cs typeface="Calibri"/>
              </a:rPr>
              <a:t> </a:t>
            </a:r>
            <a:r>
              <a:rPr sz="2200" dirty="0">
                <a:latin typeface="Calibri"/>
                <a:cs typeface="Calibri"/>
              </a:rPr>
              <a:t>is</a:t>
            </a:r>
            <a:r>
              <a:rPr sz="2200" spc="105" dirty="0">
                <a:latin typeface="Calibri"/>
                <a:cs typeface="Calibri"/>
              </a:rPr>
              <a:t> </a:t>
            </a:r>
            <a:r>
              <a:rPr sz="2200" spc="-5" dirty="0">
                <a:latin typeface="Calibri"/>
                <a:cs typeface="Calibri"/>
              </a:rPr>
              <a:t>a</a:t>
            </a:r>
            <a:r>
              <a:rPr sz="2200" spc="120" dirty="0">
                <a:latin typeface="Calibri"/>
                <a:cs typeface="Calibri"/>
              </a:rPr>
              <a:t> </a:t>
            </a:r>
            <a:r>
              <a:rPr sz="2200" spc="-10" dirty="0">
                <a:latin typeface="Calibri"/>
                <a:cs typeface="Calibri"/>
              </a:rPr>
              <a:t>measure</a:t>
            </a:r>
            <a:r>
              <a:rPr sz="2200" spc="120" dirty="0">
                <a:latin typeface="Calibri"/>
                <a:cs typeface="Calibri"/>
              </a:rPr>
              <a:t> </a:t>
            </a:r>
            <a:r>
              <a:rPr sz="2200" spc="-5" dirty="0">
                <a:latin typeface="Calibri"/>
                <a:cs typeface="Calibri"/>
              </a:rPr>
              <a:t>of</a:t>
            </a:r>
            <a:r>
              <a:rPr sz="2200" spc="100" dirty="0">
                <a:latin typeface="Calibri"/>
                <a:cs typeface="Calibri"/>
              </a:rPr>
              <a:t> </a:t>
            </a:r>
            <a:r>
              <a:rPr sz="2200" spc="-20" dirty="0">
                <a:latin typeface="Calibri"/>
                <a:cs typeface="Calibri"/>
              </a:rPr>
              <a:t>decay</a:t>
            </a:r>
            <a:r>
              <a:rPr sz="2200" spc="110" dirty="0">
                <a:latin typeface="Calibri"/>
                <a:cs typeface="Calibri"/>
              </a:rPr>
              <a:t> </a:t>
            </a:r>
            <a:r>
              <a:rPr sz="2200" spc="-5" dirty="0">
                <a:latin typeface="Calibri"/>
                <a:cs typeface="Calibri"/>
              </a:rPr>
              <a:t>of</a:t>
            </a:r>
            <a:r>
              <a:rPr sz="2200" spc="114" dirty="0">
                <a:latin typeface="Calibri"/>
                <a:cs typeface="Calibri"/>
              </a:rPr>
              <a:t> </a:t>
            </a:r>
            <a:r>
              <a:rPr sz="2200" spc="-5" dirty="0">
                <a:latin typeface="Calibri"/>
                <a:cs typeface="Calibri"/>
              </a:rPr>
              <a:t>signal</a:t>
            </a:r>
            <a:r>
              <a:rPr sz="2200" spc="105" dirty="0">
                <a:latin typeface="Calibri"/>
                <a:cs typeface="Calibri"/>
              </a:rPr>
              <a:t> </a:t>
            </a:r>
            <a:r>
              <a:rPr sz="2200" spc="-15" dirty="0">
                <a:latin typeface="Calibri"/>
                <a:cs typeface="Calibri"/>
              </a:rPr>
              <a:t>strength</a:t>
            </a:r>
            <a:r>
              <a:rPr sz="2200" spc="105" dirty="0">
                <a:latin typeface="Calibri"/>
                <a:cs typeface="Calibri"/>
              </a:rPr>
              <a:t> </a:t>
            </a:r>
            <a:r>
              <a:rPr sz="2200" spc="-5" dirty="0">
                <a:latin typeface="Calibri"/>
                <a:cs typeface="Calibri"/>
              </a:rPr>
              <a:t>or</a:t>
            </a:r>
            <a:r>
              <a:rPr sz="2200" spc="105" dirty="0">
                <a:latin typeface="Calibri"/>
                <a:cs typeface="Calibri"/>
              </a:rPr>
              <a:t> </a:t>
            </a:r>
            <a:r>
              <a:rPr sz="2200" dirty="0">
                <a:latin typeface="Calibri"/>
                <a:cs typeface="Calibri"/>
              </a:rPr>
              <a:t>loss</a:t>
            </a:r>
            <a:r>
              <a:rPr sz="2200" spc="110" dirty="0">
                <a:latin typeface="Calibri"/>
                <a:cs typeface="Calibri"/>
              </a:rPr>
              <a:t> </a:t>
            </a:r>
            <a:r>
              <a:rPr sz="2200" spc="-5" dirty="0">
                <a:latin typeface="Calibri"/>
                <a:cs typeface="Calibri"/>
              </a:rPr>
              <a:t>of</a:t>
            </a:r>
            <a:r>
              <a:rPr sz="2200" spc="114" dirty="0">
                <a:latin typeface="Calibri"/>
                <a:cs typeface="Calibri"/>
              </a:rPr>
              <a:t> </a:t>
            </a:r>
            <a:r>
              <a:rPr sz="2200" spc="-5" dirty="0">
                <a:latin typeface="Calibri"/>
                <a:cs typeface="Calibri"/>
              </a:rPr>
              <a:t>light</a:t>
            </a:r>
            <a:r>
              <a:rPr sz="2200" spc="95" dirty="0">
                <a:latin typeface="Calibri"/>
                <a:cs typeface="Calibri"/>
              </a:rPr>
              <a:t> </a:t>
            </a:r>
            <a:r>
              <a:rPr sz="2200" spc="-5" dirty="0">
                <a:latin typeface="Calibri"/>
                <a:cs typeface="Calibri"/>
              </a:rPr>
              <a:t>power</a:t>
            </a:r>
            <a:endParaRPr sz="2200">
              <a:latin typeface="Calibri"/>
              <a:cs typeface="Calibri"/>
            </a:endParaRPr>
          </a:p>
          <a:p>
            <a:pPr marL="20320" algn="just">
              <a:lnSpc>
                <a:spcPct val="100000"/>
              </a:lnSpc>
            </a:pPr>
            <a:r>
              <a:rPr sz="2200" spc="-10" dirty="0">
                <a:latin typeface="Calibri"/>
                <a:cs typeface="Calibri"/>
              </a:rPr>
              <a:t>that</a:t>
            </a:r>
            <a:r>
              <a:rPr sz="2200" spc="-15" dirty="0">
                <a:latin typeface="Calibri"/>
                <a:cs typeface="Calibri"/>
              </a:rPr>
              <a:t> occurs</a:t>
            </a:r>
            <a:r>
              <a:rPr sz="2200" spc="5" dirty="0">
                <a:latin typeface="Calibri"/>
                <a:cs typeface="Calibri"/>
              </a:rPr>
              <a:t> </a:t>
            </a:r>
            <a:r>
              <a:rPr sz="2200" spc="-5" dirty="0">
                <a:latin typeface="Calibri"/>
                <a:cs typeface="Calibri"/>
              </a:rPr>
              <a:t>as</a:t>
            </a:r>
            <a:r>
              <a:rPr sz="2200" dirty="0">
                <a:latin typeface="Calibri"/>
                <a:cs typeface="Calibri"/>
              </a:rPr>
              <a:t> </a:t>
            </a:r>
            <a:r>
              <a:rPr sz="2200" spc="-10" dirty="0">
                <a:latin typeface="Calibri"/>
                <a:cs typeface="Calibri"/>
              </a:rPr>
              <a:t>light</a:t>
            </a:r>
            <a:r>
              <a:rPr sz="2200" dirty="0">
                <a:latin typeface="Calibri"/>
                <a:cs typeface="Calibri"/>
              </a:rPr>
              <a:t> </a:t>
            </a:r>
            <a:r>
              <a:rPr sz="2200" spc="-10" dirty="0">
                <a:latin typeface="Calibri"/>
                <a:cs typeface="Calibri"/>
              </a:rPr>
              <a:t>pulses</a:t>
            </a:r>
            <a:r>
              <a:rPr sz="2200" spc="25" dirty="0">
                <a:latin typeface="Calibri"/>
                <a:cs typeface="Calibri"/>
              </a:rPr>
              <a:t> </a:t>
            </a:r>
            <a:r>
              <a:rPr sz="2200" spc="-20" dirty="0">
                <a:latin typeface="Calibri"/>
                <a:cs typeface="Calibri"/>
              </a:rPr>
              <a:t>propagate</a:t>
            </a:r>
            <a:r>
              <a:rPr sz="2200" spc="5" dirty="0">
                <a:latin typeface="Calibri"/>
                <a:cs typeface="Calibri"/>
              </a:rPr>
              <a:t> </a:t>
            </a:r>
            <a:r>
              <a:rPr sz="2200" spc="-10" dirty="0">
                <a:latin typeface="Calibri"/>
                <a:cs typeface="Calibri"/>
              </a:rPr>
              <a:t>through</a:t>
            </a:r>
            <a:r>
              <a:rPr sz="2200" dirty="0">
                <a:latin typeface="Calibri"/>
                <a:cs typeface="Calibri"/>
              </a:rPr>
              <a:t> </a:t>
            </a:r>
            <a:r>
              <a:rPr sz="2200" spc="-5" dirty="0">
                <a:latin typeface="Calibri"/>
                <a:cs typeface="Calibri"/>
              </a:rPr>
              <a:t>the</a:t>
            </a:r>
            <a:r>
              <a:rPr sz="2200" spc="10" dirty="0">
                <a:latin typeface="Calibri"/>
                <a:cs typeface="Calibri"/>
              </a:rPr>
              <a:t> </a:t>
            </a:r>
            <a:r>
              <a:rPr sz="2200" spc="-10" dirty="0">
                <a:latin typeface="Calibri"/>
                <a:cs typeface="Calibri"/>
              </a:rPr>
              <a:t>length</a:t>
            </a:r>
            <a:r>
              <a:rPr sz="2200" spc="15" dirty="0">
                <a:latin typeface="Calibri"/>
                <a:cs typeface="Calibri"/>
              </a:rPr>
              <a:t> </a:t>
            </a:r>
            <a:r>
              <a:rPr sz="2200" dirty="0">
                <a:latin typeface="Calibri"/>
                <a:cs typeface="Calibri"/>
              </a:rPr>
              <a:t>of</a:t>
            </a:r>
            <a:r>
              <a:rPr sz="2200" spc="10" dirty="0">
                <a:latin typeface="Calibri"/>
                <a:cs typeface="Calibri"/>
              </a:rPr>
              <a:t> </a:t>
            </a:r>
            <a:r>
              <a:rPr sz="2200" spc="-5" dirty="0">
                <a:latin typeface="Calibri"/>
                <a:cs typeface="Calibri"/>
              </a:rPr>
              <a:t>the</a:t>
            </a:r>
            <a:r>
              <a:rPr sz="2200" spc="5" dirty="0">
                <a:latin typeface="Calibri"/>
                <a:cs typeface="Calibri"/>
              </a:rPr>
              <a:t> </a:t>
            </a:r>
            <a:r>
              <a:rPr sz="2200" spc="-45" dirty="0">
                <a:latin typeface="Calibri"/>
                <a:cs typeface="Calibri"/>
              </a:rPr>
              <a:t>fiber.</a:t>
            </a:r>
            <a:endParaRPr sz="2200">
              <a:latin typeface="Calibri"/>
              <a:cs typeface="Calibri"/>
            </a:endParaRPr>
          </a:p>
          <a:p>
            <a:pPr marL="20320" marR="5080" algn="just">
              <a:lnSpc>
                <a:spcPct val="100000"/>
              </a:lnSpc>
              <a:spcBef>
                <a:spcPts val="1200"/>
              </a:spcBef>
              <a:buFont typeface="Arial MT"/>
              <a:buChar char="•"/>
              <a:tabLst>
                <a:tab pos="182880" algn="l"/>
              </a:tabLst>
            </a:pPr>
            <a:r>
              <a:rPr sz="2200" spc="-5" dirty="0">
                <a:latin typeface="Calibri"/>
                <a:cs typeface="Calibri"/>
              </a:rPr>
              <a:t>In </a:t>
            </a:r>
            <a:r>
              <a:rPr sz="2200" spc="-10" dirty="0">
                <a:latin typeface="Calibri"/>
                <a:cs typeface="Calibri"/>
              </a:rPr>
              <a:t>optical </a:t>
            </a:r>
            <a:r>
              <a:rPr sz="2200" spc="-15" dirty="0">
                <a:latin typeface="Calibri"/>
                <a:cs typeface="Calibri"/>
              </a:rPr>
              <a:t>fibers </a:t>
            </a:r>
            <a:r>
              <a:rPr sz="2200" spc="-5" dirty="0">
                <a:latin typeface="Calibri"/>
                <a:cs typeface="Calibri"/>
              </a:rPr>
              <a:t>the </a:t>
            </a:r>
            <a:r>
              <a:rPr sz="2200" spc="-15" dirty="0">
                <a:latin typeface="Calibri"/>
                <a:cs typeface="Calibri"/>
              </a:rPr>
              <a:t>attenuation </a:t>
            </a:r>
            <a:r>
              <a:rPr sz="2200" spc="-5" dirty="0">
                <a:latin typeface="Calibri"/>
                <a:cs typeface="Calibri"/>
              </a:rPr>
              <a:t>is mainly </a:t>
            </a:r>
            <a:r>
              <a:rPr sz="2200" spc="-10" dirty="0">
                <a:latin typeface="Calibri"/>
                <a:cs typeface="Calibri"/>
              </a:rPr>
              <a:t>caused </a:t>
            </a:r>
            <a:r>
              <a:rPr sz="2200" spc="-5" dirty="0">
                <a:latin typeface="Calibri"/>
                <a:cs typeface="Calibri"/>
              </a:rPr>
              <a:t>by </a:t>
            </a:r>
            <a:r>
              <a:rPr sz="2200" spc="-10" dirty="0">
                <a:latin typeface="Calibri"/>
                <a:cs typeface="Calibri"/>
              </a:rPr>
              <a:t>two </a:t>
            </a:r>
            <a:r>
              <a:rPr sz="2200" spc="-15" dirty="0">
                <a:latin typeface="Calibri"/>
                <a:cs typeface="Calibri"/>
              </a:rPr>
              <a:t>physical </a:t>
            </a:r>
            <a:r>
              <a:rPr sz="2200" spc="-25" dirty="0">
                <a:latin typeface="Calibri"/>
                <a:cs typeface="Calibri"/>
              </a:rPr>
              <a:t>factors </a:t>
            </a:r>
            <a:r>
              <a:rPr sz="2200" spc="-20" dirty="0">
                <a:latin typeface="Calibri"/>
                <a:cs typeface="Calibri"/>
              </a:rPr>
              <a:t> </a:t>
            </a:r>
            <a:r>
              <a:rPr sz="2200" b="1" spc="-10" dirty="0">
                <a:solidFill>
                  <a:srgbClr val="006FC0"/>
                </a:solidFill>
                <a:latin typeface="Calibri"/>
                <a:cs typeface="Calibri"/>
              </a:rPr>
              <a:t>absorption </a:t>
            </a:r>
            <a:r>
              <a:rPr sz="2200" dirty="0">
                <a:latin typeface="Calibri"/>
                <a:cs typeface="Calibri"/>
              </a:rPr>
              <a:t>and </a:t>
            </a:r>
            <a:r>
              <a:rPr sz="2200" b="1" spc="-15" dirty="0">
                <a:solidFill>
                  <a:srgbClr val="006FC0"/>
                </a:solidFill>
                <a:latin typeface="Calibri"/>
                <a:cs typeface="Calibri"/>
              </a:rPr>
              <a:t>scattering</a:t>
            </a:r>
            <a:r>
              <a:rPr sz="2200" b="1" spc="-10" dirty="0">
                <a:solidFill>
                  <a:srgbClr val="006FC0"/>
                </a:solidFill>
                <a:latin typeface="Calibri"/>
                <a:cs typeface="Calibri"/>
              </a:rPr>
              <a:t> </a:t>
            </a:r>
            <a:r>
              <a:rPr sz="2200" b="1" spc="-5" dirty="0">
                <a:solidFill>
                  <a:srgbClr val="006FC0"/>
                </a:solidFill>
                <a:latin typeface="Calibri"/>
                <a:cs typeface="Calibri"/>
              </a:rPr>
              <a:t>losses</a:t>
            </a:r>
            <a:r>
              <a:rPr sz="2200" spc="-5" dirty="0">
                <a:latin typeface="Calibri"/>
                <a:cs typeface="Calibri"/>
              </a:rPr>
              <a:t>. Absorption is because of fiber</a:t>
            </a:r>
            <a:r>
              <a:rPr sz="2200" spc="484" dirty="0">
                <a:latin typeface="Calibri"/>
                <a:cs typeface="Calibri"/>
              </a:rPr>
              <a:t> </a:t>
            </a:r>
            <a:r>
              <a:rPr sz="2200" spc="-10" dirty="0">
                <a:latin typeface="Calibri"/>
                <a:cs typeface="Calibri"/>
              </a:rPr>
              <a:t>material </a:t>
            </a:r>
            <a:r>
              <a:rPr sz="2200" spc="-5" dirty="0">
                <a:latin typeface="Calibri"/>
                <a:cs typeface="Calibri"/>
              </a:rPr>
              <a:t> and </a:t>
            </a:r>
            <a:r>
              <a:rPr sz="2200" spc="-15" dirty="0">
                <a:latin typeface="Calibri"/>
                <a:cs typeface="Calibri"/>
              </a:rPr>
              <a:t>scattering </a:t>
            </a:r>
            <a:r>
              <a:rPr sz="2200" spc="-10" dirty="0">
                <a:latin typeface="Calibri"/>
                <a:cs typeface="Calibri"/>
              </a:rPr>
              <a:t>due </a:t>
            </a:r>
            <a:r>
              <a:rPr sz="2200" spc="-20" dirty="0">
                <a:latin typeface="Calibri"/>
                <a:cs typeface="Calibri"/>
              </a:rPr>
              <a:t>to </a:t>
            </a:r>
            <a:r>
              <a:rPr sz="2200" spc="-10" dirty="0">
                <a:latin typeface="Calibri"/>
                <a:cs typeface="Calibri"/>
              </a:rPr>
              <a:t>structural imperfection </a:t>
            </a:r>
            <a:r>
              <a:rPr sz="2200" spc="-5" dirty="0">
                <a:latin typeface="Calibri"/>
                <a:cs typeface="Calibri"/>
              </a:rPr>
              <a:t>within the </a:t>
            </a:r>
            <a:r>
              <a:rPr sz="2200" spc="-45" dirty="0">
                <a:latin typeface="Calibri"/>
                <a:cs typeface="Calibri"/>
              </a:rPr>
              <a:t>fiber. </a:t>
            </a:r>
            <a:r>
              <a:rPr sz="2200" spc="-5" dirty="0">
                <a:latin typeface="Calibri"/>
                <a:cs typeface="Calibri"/>
              </a:rPr>
              <a:t>Nearly 90 % </a:t>
            </a:r>
            <a:r>
              <a:rPr sz="2200" dirty="0">
                <a:latin typeface="Calibri"/>
                <a:cs typeface="Calibri"/>
              </a:rPr>
              <a:t>of </a:t>
            </a:r>
            <a:r>
              <a:rPr sz="2200" spc="-484" dirty="0">
                <a:latin typeface="Calibri"/>
                <a:cs typeface="Calibri"/>
              </a:rPr>
              <a:t> </a:t>
            </a:r>
            <a:r>
              <a:rPr sz="2200" spc="-15" dirty="0">
                <a:latin typeface="Calibri"/>
                <a:cs typeface="Calibri"/>
              </a:rPr>
              <a:t>total attenuation </a:t>
            </a:r>
            <a:r>
              <a:rPr sz="2200" spc="-5" dirty="0">
                <a:latin typeface="Calibri"/>
                <a:cs typeface="Calibri"/>
              </a:rPr>
              <a:t>is </a:t>
            </a:r>
            <a:r>
              <a:rPr sz="2200" spc="-10" dirty="0">
                <a:latin typeface="Calibri"/>
                <a:cs typeface="Calibri"/>
              </a:rPr>
              <a:t>caused by Rayleigh </a:t>
            </a:r>
            <a:r>
              <a:rPr sz="2200" spc="-15" dirty="0">
                <a:latin typeface="Calibri"/>
                <a:cs typeface="Calibri"/>
              </a:rPr>
              <a:t>scattering </a:t>
            </a:r>
            <a:r>
              <a:rPr sz="2200" spc="-35" dirty="0">
                <a:latin typeface="Calibri"/>
                <a:cs typeface="Calibri"/>
              </a:rPr>
              <a:t>only.</a:t>
            </a:r>
            <a:r>
              <a:rPr sz="2200" spc="-30" dirty="0">
                <a:latin typeface="Calibri"/>
                <a:cs typeface="Calibri"/>
              </a:rPr>
              <a:t> </a:t>
            </a:r>
            <a:r>
              <a:rPr sz="2200" spc="-15" dirty="0">
                <a:latin typeface="Calibri"/>
                <a:cs typeface="Calibri"/>
              </a:rPr>
              <a:t>Micro </a:t>
            </a:r>
            <a:r>
              <a:rPr sz="2200" spc="-10" dirty="0">
                <a:latin typeface="Calibri"/>
                <a:cs typeface="Calibri"/>
              </a:rPr>
              <a:t>bending </a:t>
            </a:r>
            <a:r>
              <a:rPr sz="2200" dirty="0">
                <a:latin typeface="Calibri"/>
                <a:cs typeface="Calibri"/>
              </a:rPr>
              <a:t>of </a:t>
            </a:r>
            <a:r>
              <a:rPr sz="2200" spc="5" dirty="0">
                <a:latin typeface="Calibri"/>
                <a:cs typeface="Calibri"/>
              </a:rPr>
              <a:t> </a:t>
            </a:r>
            <a:r>
              <a:rPr sz="2200" spc="-10" dirty="0">
                <a:latin typeface="Calibri"/>
                <a:cs typeface="Calibri"/>
              </a:rPr>
              <a:t>optical fiber</a:t>
            </a:r>
            <a:r>
              <a:rPr sz="2200" spc="5" dirty="0">
                <a:latin typeface="Calibri"/>
                <a:cs typeface="Calibri"/>
              </a:rPr>
              <a:t> </a:t>
            </a:r>
            <a:r>
              <a:rPr sz="2200" spc="-5" dirty="0">
                <a:latin typeface="Calibri"/>
                <a:cs typeface="Calibri"/>
              </a:rPr>
              <a:t>also</a:t>
            </a:r>
            <a:r>
              <a:rPr sz="2200" dirty="0">
                <a:latin typeface="Calibri"/>
                <a:cs typeface="Calibri"/>
              </a:rPr>
              <a:t> </a:t>
            </a:r>
            <a:r>
              <a:rPr sz="2200" spc="-10" dirty="0">
                <a:latin typeface="Calibri"/>
                <a:cs typeface="Calibri"/>
              </a:rPr>
              <a:t>contributes</a:t>
            </a:r>
            <a:r>
              <a:rPr sz="2200" spc="10" dirty="0">
                <a:latin typeface="Calibri"/>
                <a:cs typeface="Calibri"/>
              </a:rPr>
              <a:t> </a:t>
            </a:r>
            <a:r>
              <a:rPr sz="2200" spc="-20" dirty="0">
                <a:latin typeface="Calibri"/>
                <a:cs typeface="Calibri"/>
              </a:rPr>
              <a:t>to</a:t>
            </a:r>
            <a:r>
              <a:rPr sz="2200" spc="10" dirty="0">
                <a:latin typeface="Calibri"/>
                <a:cs typeface="Calibri"/>
              </a:rPr>
              <a:t> </a:t>
            </a:r>
            <a:r>
              <a:rPr sz="2200" spc="-5" dirty="0">
                <a:latin typeface="Calibri"/>
                <a:cs typeface="Calibri"/>
              </a:rPr>
              <a:t>the</a:t>
            </a:r>
            <a:r>
              <a:rPr sz="2200" spc="10" dirty="0">
                <a:latin typeface="Calibri"/>
                <a:cs typeface="Calibri"/>
              </a:rPr>
              <a:t> </a:t>
            </a:r>
            <a:r>
              <a:rPr sz="2200" spc="-15" dirty="0">
                <a:latin typeface="Calibri"/>
                <a:cs typeface="Calibri"/>
              </a:rPr>
              <a:t>attenuation</a:t>
            </a:r>
            <a:r>
              <a:rPr sz="2200" spc="15" dirty="0">
                <a:latin typeface="Calibri"/>
                <a:cs typeface="Calibri"/>
              </a:rPr>
              <a:t> </a:t>
            </a:r>
            <a:r>
              <a:rPr sz="2200" dirty="0">
                <a:latin typeface="Calibri"/>
                <a:cs typeface="Calibri"/>
              </a:rPr>
              <a:t>of</a:t>
            </a:r>
            <a:r>
              <a:rPr sz="2200" spc="5" dirty="0">
                <a:latin typeface="Calibri"/>
                <a:cs typeface="Calibri"/>
              </a:rPr>
              <a:t> </a:t>
            </a:r>
            <a:r>
              <a:rPr sz="2200" spc="-5" dirty="0">
                <a:latin typeface="Calibri"/>
                <a:cs typeface="Calibri"/>
              </a:rPr>
              <a:t>signal.</a:t>
            </a:r>
            <a:endParaRPr sz="2200">
              <a:latin typeface="Calibri"/>
              <a:cs typeface="Calibri"/>
            </a:endParaRPr>
          </a:p>
          <a:p>
            <a:pPr marL="20320" marR="6350" algn="just">
              <a:lnSpc>
                <a:spcPct val="100000"/>
              </a:lnSpc>
              <a:spcBef>
                <a:spcPts val="1205"/>
              </a:spcBef>
              <a:buFont typeface="Arial MT"/>
              <a:buChar char="•"/>
              <a:tabLst>
                <a:tab pos="182880" algn="l"/>
              </a:tabLst>
            </a:pPr>
            <a:r>
              <a:rPr sz="2200" spc="-5" dirty="0">
                <a:latin typeface="Calibri"/>
                <a:cs typeface="Calibri"/>
              </a:rPr>
              <a:t>The </a:t>
            </a:r>
            <a:r>
              <a:rPr sz="2200" spc="-25" dirty="0">
                <a:latin typeface="Calibri"/>
                <a:cs typeface="Calibri"/>
              </a:rPr>
              <a:t>rate </a:t>
            </a:r>
            <a:r>
              <a:rPr sz="2200" spc="-15" dirty="0">
                <a:latin typeface="Calibri"/>
                <a:cs typeface="Calibri"/>
              </a:rPr>
              <a:t>at </a:t>
            </a:r>
            <a:r>
              <a:rPr sz="2200" spc="-5" dirty="0">
                <a:latin typeface="Calibri"/>
                <a:cs typeface="Calibri"/>
              </a:rPr>
              <a:t>which </a:t>
            </a:r>
            <a:r>
              <a:rPr sz="2200" spc="-10" dirty="0">
                <a:latin typeface="Calibri"/>
                <a:cs typeface="Calibri"/>
              </a:rPr>
              <a:t>light </a:t>
            </a:r>
            <a:r>
              <a:rPr sz="2200" spc="-5" dirty="0">
                <a:latin typeface="Calibri"/>
                <a:cs typeface="Calibri"/>
              </a:rPr>
              <a:t>is absorbed is </a:t>
            </a:r>
            <a:r>
              <a:rPr sz="2200" spc="-10" dirty="0">
                <a:latin typeface="Calibri"/>
                <a:cs typeface="Calibri"/>
              </a:rPr>
              <a:t>dependent </a:t>
            </a:r>
            <a:r>
              <a:rPr sz="2200" dirty="0">
                <a:latin typeface="Calibri"/>
                <a:cs typeface="Calibri"/>
              </a:rPr>
              <a:t>on </a:t>
            </a:r>
            <a:r>
              <a:rPr sz="2200" spc="-5" dirty="0">
                <a:latin typeface="Calibri"/>
                <a:cs typeface="Calibri"/>
              </a:rPr>
              <a:t>the </a:t>
            </a:r>
            <a:r>
              <a:rPr sz="2200" spc="-15" dirty="0">
                <a:latin typeface="Calibri"/>
                <a:cs typeface="Calibri"/>
              </a:rPr>
              <a:t>wavelength </a:t>
            </a:r>
            <a:r>
              <a:rPr sz="2200" spc="5" dirty="0">
                <a:latin typeface="Calibri"/>
                <a:cs typeface="Calibri"/>
              </a:rPr>
              <a:t>of </a:t>
            </a:r>
            <a:r>
              <a:rPr sz="2200" spc="-5" dirty="0">
                <a:latin typeface="Calibri"/>
                <a:cs typeface="Calibri"/>
              </a:rPr>
              <a:t>the </a:t>
            </a:r>
            <a:r>
              <a:rPr sz="2200" dirty="0">
                <a:latin typeface="Calibri"/>
                <a:cs typeface="Calibri"/>
              </a:rPr>
              <a:t> </a:t>
            </a:r>
            <a:r>
              <a:rPr sz="2200" spc="-10" dirty="0">
                <a:latin typeface="Calibri"/>
                <a:cs typeface="Calibri"/>
              </a:rPr>
              <a:t>light </a:t>
            </a:r>
            <a:r>
              <a:rPr sz="2200" spc="-5" dirty="0">
                <a:latin typeface="Calibri"/>
                <a:cs typeface="Calibri"/>
              </a:rPr>
              <a:t>and the </a:t>
            </a:r>
            <a:r>
              <a:rPr sz="2200" spc="-10" dirty="0">
                <a:latin typeface="Calibri"/>
                <a:cs typeface="Calibri"/>
              </a:rPr>
              <a:t>characteristics </a:t>
            </a:r>
            <a:r>
              <a:rPr sz="2200" dirty="0">
                <a:latin typeface="Calibri"/>
                <a:cs typeface="Calibri"/>
              </a:rPr>
              <a:t>of </a:t>
            </a:r>
            <a:r>
              <a:rPr sz="2200" spc="-10" dirty="0">
                <a:latin typeface="Calibri"/>
                <a:cs typeface="Calibri"/>
              </a:rPr>
              <a:t>particular </a:t>
            </a:r>
            <a:r>
              <a:rPr sz="2200" dirty="0">
                <a:latin typeface="Calibri"/>
                <a:cs typeface="Calibri"/>
              </a:rPr>
              <a:t>glass. </a:t>
            </a:r>
            <a:r>
              <a:rPr sz="2200" spc="-5" dirty="0">
                <a:latin typeface="Calibri"/>
                <a:cs typeface="Calibri"/>
              </a:rPr>
              <a:t>Glass is a </a:t>
            </a:r>
            <a:r>
              <a:rPr sz="2200" spc="-10" dirty="0">
                <a:latin typeface="Calibri"/>
                <a:cs typeface="Calibri"/>
              </a:rPr>
              <a:t>silicon compound, </a:t>
            </a:r>
            <a:r>
              <a:rPr sz="2200" spc="-5" dirty="0">
                <a:latin typeface="Calibri"/>
                <a:cs typeface="Calibri"/>
              </a:rPr>
              <a:t> </a:t>
            </a:r>
            <a:r>
              <a:rPr sz="2200" spc="-10" dirty="0">
                <a:latin typeface="Calibri"/>
                <a:cs typeface="Calibri"/>
              </a:rPr>
              <a:t>by</a:t>
            </a:r>
            <a:r>
              <a:rPr sz="2200" spc="-5" dirty="0">
                <a:latin typeface="Calibri"/>
                <a:cs typeface="Calibri"/>
              </a:rPr>
              <a:t> adding</a:t>
            </a:r>
            <a:r>
              <a:rPr sz="2200" dirty="0">
                <a:latin typeface="Calibri"/>
                <a:cs typeface="Calibri"/>
              </a:rPr>
              <a:t> </a:t>
            </a:r>
            <a:r>
              <a:rPr sz="2200" spc="-20" dirty="0">
                <a:latin typeface="Calibri"/>
                <a:cs typeface="Calibri"/>
              </a:rPr>
              <a:t>different</a:t>
            </a:r>
            <a:r>
              <a:rPr sz="2200" spc="-15" dirty="0">
                <a:latin typeface="Calibri"/>
                <a:cs typeface="Calibri"/>
              </a:rPr>
              <a:t> </a:t>
            </a:r>
            <a:r>
              <a:rPr sz="2200" spc="-5" dirty="0">
                <a:latin typeface="Calibri"/>
                <a:cs typeface="Calibri"/>
              </a:rPr>
              <a:t>additional</a:t>
            </a:r>
            <a:r>
              <a:rPr sz="2200" dirty="0">
                <a:latin typeface="Calibri"/>
                <a:cs typeface="Calibri"/>
              </a:rPr>
              <a:t> </a:t>
            </a:r>
            <a:r>
              <a:rPr sz="2200" spc="-10" dirty="0">
                <a:latin typeface="Calibri"/>
                <a:cs typeface="Calibri"/>
              </a:rPr>
              <a:t>chemicals</a:t>
            </a:r>
            <a:r>
              <a:rPr sz="2200" spc="-5" dirty="0">
                <a:latin typeface="Calibri"/>
                <a:cs typeface="Calibri"/>
              </a:rPr>
              <a:t> </a:t>
            </a:r>
            <a:r>
              <a:rPr sz="2200" spc="-20" dirty="0">
                <a:latin typeface="Calibri"/>
                <a:cs typeface="Calibri"/>
              </a:rPr>
              <a:t>to</a:t>
            </a:r>
            <a:r>
              <a:rPr sz="2200" spc="-15" dirty="0">
                <a:latin typeface="Calibri"/>
                <a:cs typeface="Calibri"/>
              </a:rPr>
              <a:t> </a:t>
            </a:r>
            <a:r>
              <a:rPr sz="2200" spc="-5" dirty="0">
                <a:latin typeface="Calibri"/>
                <a:cs typeface="Calibri"/>
              </a:rPr>
              <a:t>the</a:t>
            </a:r>
            <a:r>
              <a:rPr sz="2200" dirty="0">
                <a:latin typeface="Calibri"/>
                <a:cs typeface="Calibri"/>
              </a:rPr>
              <a:t> </a:t>
            </a:r>
            <a:r>
              <a:rPr sz="2200" spc="-5" dirty="0">
                <a:latin typeface="Calibri"/>
                <a:cs typeface="Calibri"/>
              </a:rPr>
              <a:t>basic</a:t>
            </a:r>
            <a:r>
              <a:rPr sz="2200" dirty="0">
                <a:latin typeface="Calibri"/>
                <a:cs typeface="Calibri"/>
              </a:rPr>
              <a:t> </a:t>
            </a:r>
            <a:r>
              <a:rPr sz="2200" spc="-10" dirty="0">
                <a:latin typeface="Calibri"/>
                <a:cs typeface="Calibri"/>
              </a:rPr>
              <a:t>silicon</a:t>
            </a:r>
            <a:r>
              <a:rPr sz="2200" spc="-5" dirty="0">
                <a:latin typeface="Calibri"/>
                <a:cs typeface="Calibri"/>
              </a:rPr>
              <a:t> </a:t>
            </a:r>
            <a:r>
              <a:rPr sz="2200" spc="-15" dirty="0">
                <a:latin typeface="Calibri"/>
                <a:cs typeface="Calibri"/>
              </a:rPr>
              <a:t>dioxide</a:t>
            </a:r>
            <a:r>
              <a:rPr sz="2200" spc="-10" dirty="0">
                <a:latin typeface="Calibri"/>
                <a:cs typeface="Calibri"/>
              </a:rPr>
              <a:t> </a:t>
            </a:r>
            <a:r>
              <a:rPr sz="2200" spc="-5" dirty="0">
                <a:latin typeface="Calibri"/>
                <a:cs typeface="Calibri"/>
              </a:rPr>
              <a:t>the </a:t>
            </a:r>
            <a:r>
              <a:rPr sz="2200" dirty="0">
                <a:latin typeface="Calibri"/>
                <a:cs typeface="Calibri"/>
              </a:rPr>
              <a:t> </a:t>
            </a:r>
            <a:r>
              <a:rPr sz="2200" spc="-10" dirty="0">
                <a:latin typeface="Calibri"/>
                <a:cs typeface="Calibri"/>
              </a:rPr>
              <a:t>optical</a:t>
            </a:r>
            <a:r>
              <a:rPr sz="2200" spc="-20" dirty="0">
                <a:latin typeface="Calibri"/>
                <a:cs typeface="Calibri"/>
              </a:rPr>
              <a:t> </a:t>
            </a:r>
            <a:r>
              <a:rPr sz="2200" spc="-10" dirty="0">
                <a:latin typeface="Calibri"/>
                <a:cs typeface="Calibri"/>
              </a:rPr>
              <a:t>properties</a:t>
            </a:r>
            <a:r>
              <a:rPr sz="2200" spc="15" dirty="0">
                <a:latin typeface="Calibri"/>
                <a:cs typeface="Calibri"/>
              </a:rPr>
              <a:t> </a:t>
            </a:r>
            <a:r>
              <a:rPr sz="2200" spc="-5" dirty="0">
                <a:latin typeface="Calibri"/>
                <a:cs typeface="Calibri"/>
              </a:rPr>
              <a:t>of</a:t>
            </a:r>
            <a:r>
              <a:rPr sz="2200" spc="5" dirty="0">
                <a:latin typeface="Calibri"/>
                <a:cs typeface="Calibri"/>
              </a:rPr>
              <a:t> </a:t>
            </a:r>
            <a:r>
              <a:rPr sz="2200" spc="-5" dirty="0">
                <a:latin typeface="Calibri"/>
                <a:cs typeface="Calibri"/>
              </a:rPr>
              <a:t>the</a:t>
            </a:r>
            <a:r>
              <a:rPr sz="2200" spc="15" dirty="0">
                <a:latin typeface="Calibri"/>
                <a:cs typeface="Calibri"/>
              </a:rPr>
              <a:t> </a:t>
            </a:r>
            <a:r>
              <a:rPr sz="2200" spc="-5" dirty="0">
                <a:latin typeface="Calibri"/>
                <a:cs typeface="Calibri"/>
              </a:rPr>
              <a:t>glass</a:t>
            </a:r>
            <a:r>
              <a:rPr sz="2200" dirty="0">
                <a:latin typeface="Calibri"/>
                <a:cs typeface="Calibri"/>
              </a:rPr>
              <a:t> </a:t>
            </a:r>
            <a:r>
              <a:rPr sz="2200" spc="-15" dirty="0">
                <a:latin typeface="Calibri"/>
                <a:cs typeface="Calibri"/>
              </a:rPr>
              <a:t>can</a:t>
            </a:r>
            <a:r>
              <a:rPr sz="2200" spc="-5" dirty="0">
                <a:latin typeface="Calibri"/>
                <a:cs typeface="Calibri"/>
              </a:rPr>
              <a:t> be</a:t>
            </a:r>
            <a:r>
              <a:rPr sz="2200" dirty="0">
                <a:latin typeface="Calibri"/>
                <a:cs typeface="Calibri"/>
              </a:rPr>
              <a:t> </a:t>
            </a:r>
            <a:r>
              <a:rPr sz="2200" spc="-10" dirty="0">
                <a:latin typeface="Calibri"/>
                <a:cs typeface="Calibri"/>
              </a:rPr>
              <a:t>changed.</a:t>
            </a:r>
            <a:endParaRPr sz="2200">
              <a:latin typeface="Calibri"/>
              <a:cs typeface="Calibri"/>
            </a:endParaRPr>
          </a:p>
          <a:p>
            <a:pPr marL="20320" marR="6350" algn="just">
              <a:lnSpc>
                <a:spcPct val="100000"/>
              </a:lnSpc>
              <a:spcBef>
                <a:spcPts val="1205"/>
              </a:spcBef>
              <a:buFont typeface="Arial MT"/>
              <a:buChar char="•"/>
              <a:tabLst>
                <a:tab pos="182880" algn="l"/>
              </a:tabLst>
            </a:pPr>
            <a:r>
              <a:rPr sz="2200" spc="-5" dirty="0">
                <a:latin typeface="Calibri"/>
                <a:cs typeface="Calibri"/>
              </a:rPr>
              <a:t>The</a:t>
            </a:r>
            <a:r>
              <a:rPr sz="2200" dirty="0">
                <a:latin typeface="Calibri"/>
                <a:cs typeface="Calibri"/>
              </a:rPr>
              <a:t> </a:t>
            </a:r>
            <a:r>
              <a:rPr sz="2200" spc="-10" dirty="0">
                <a:latin typeface="Calibri"/>
                <a:cs typeface="Calibri"/>
              </a:rPr>
              <a:t>Rayleigh</a:t>
            </a:r>
            <a:r>
              <a:rPr sz="2200" spc="-5" dirty="0">
                <a:latin typeface="Calibri"/>
                <a:cs typeface="Calibri"/>
              </a:rPr>
              <a:t> </a:t>
            </a:r>
            <a:r>
              <a:rPr sz="2200" spc="-15" dirty="0">
                <a:latin typeface="Calibri"/>
                <a:cs typeface="Calibri"/>
              </a:rPr>
              <a:t>scattering</a:t>
            </a:r>
            <a:r>
              <a:rPr sz="2200" spc="-10" dirty="0">
                <a:latin typeface="Calibri"/>
                <a:cs typeface="Calibri"/>
              </a:rPr>
              <a:t> </a:t>
            </a:r>
            <a:r>
              <a:rPr sz="2200" spc="-5" dirty="0">
                <a:latin typeface="Calibri"/>
                <a:cs typeface="Calibri"/>
              </a:rPr>
              <a:t>is</a:t>
            </a:r>
            <a:r>
              <a:rPr sz="2200" dirty="0">
                <a:latin typeface="Calibri"/>
                <a:cs typeface="Calibri"/>
              </a:rPr>
              <a:t> </a:t>
            </a:r>
            <a:r>
              <a:rPr sz="2200" spc="-15" dirty="0">
                <a:latin typeface="Calibri"/>
                <a:cs typeface="Calibri"/>
              </a:rPr>
              <a:t>wavelength</a:t>
            </a:r>
            <a:r>
              <a:rPr sz="2200" spc="-10" dirty="0">
                <a:latin typeface="Calibri"/>
                <a:cs typeface="Calibri"/>
              </a:rPr>
              <a:t> dependent</a:t>
            </a:r>
            <a:r>
              <a:rPr sz="2200" spc="475" dirty="0">
                <a:latin typeface="Calibri"/>
                <a:cs typeface="Calibri"/>
              </a:rPr>
              <a:t> </a:t>
            </a:r>
            <a:r>
              <a:rPr sz="2200" spc="-5" dirty="0">
                <a:latin typeface="Calibri"/>
                <a:cs typeface="Calibri"/>
              </a:rPr>
              <a:t>and </a:t>
            </a:r>
            <a:r>
              <a:rPr sz="2200" spc="-10" dirty="0">
                <a:latin typeface="Calibri"/>
                <a:cs typeface="Calibri"/>
              </a:rPr>
              <a:t>reduces rapidly </a:t>
            </a:r>
            <a:r>
              <a:rPr sz="2200" spc="-5" dirty="0">
                <a:latin typeface="Calibri"/>
                <a:cs typeface="Calibri"/>
              </a:rPr>
              <a:t>as </a:t>
            </a:r>
            <a:r>
              <a:rPr sz="2200" spc="-484" dirty="0">
                <a:latin typeface="Calibri"/>
                <a:cs typeface="Calibri"/>
              </a:rPr>
              <a:t> </a:t>
            </a:r>
            <a:r>
              <a:rPr sz="2200" spc="-5" dirty="0">
                <a:latin typeface="Calibri"/>
                <a:cs typeface="Calibri"/>
              </a:rPr>
              <a:t>the</a:t>
            </a:r>
            <a:r>
              <a:rPr sz="2200" dirty="0">
                <a:latin typeface="Calibri"/>
                <a:cs typeface="Calibri"/>
              </a:rPr>
              <a:t> </a:t>
            </a:r>
            <a:r>
              <a:rPr sz="2200" spc="-15" dirty="0">
                <a:latin typeface="Calibri"/>
                <a:cs typeface="Calibri"/>
              </a:rPr>
              <a:t>wavelength</a:t>
            </a:r>
            <a:r>
              <a:rPr sz="2200" dirty="0">
                <a:latin typeface="Calibri"/>
                <a:cs typeface="Calibri"/>
              </a:rPr>
              <a:t> of</a:t>
            </a:r>
            <a:r>
              <a:rPr sz="2200" spc="5" dirty="0">
                <a:latin typeface="Calibri"/>
                <a:cs typeface="Calibri"/>
              </a:rPr>
              <a:t> </a:t>
            </a:r>
            <a:r>
              <a:rPr sz="2200" spc="-5" dirty="0">
                <a:latin typeface="Calibri"/>
                <a:cs typeface="Calibri"/>
              </a:rPr>
              <a:t>the</a:t>
            </a:r>
            <a:r>
              <a:rPr sz="2200" spc="15" dirty="0">
                <a:latin typeface="Calibri"/>
                <a:cs typeface="Calibri"/>
              </a:rPr>
              <a:t> </a:t>
            </a:r>
            <a:r>
              <a:rPr sz="2200" spc="-10" dirty="0">
                <a:latin typeface="Calibri"/>
                <a:cs typeface="Calibri"/>
              </a:rPr>
              <a:t>incident</a:t>
            </a:r>
            <a:r>
              <a:rPr sz="2200" spc="-5" dirty="0">
                <a:latin typeface="Calibri"/>
                <a:cs typeface="Calibri"/>
              </a:rPr>
              <a:t> </a:t>
            </a:r>
            <a:r>
              <a:rPr sz="2200" spc="-10" dirty="0">
                <a:latin typeface="Calibri"/>
                <a:cs typeface="Calibri"/>
              </a:rPr>
              <a:t>radiation</a:t>
            </a:r>
            <a:r>
              <a:rPr sz="2200" spc="-20" dirty="0">
                <a:latin typeface="Calibri"/>
                <a:cs typeface="Calibri"/>
              </a:rPr>
              <a:t> </a:t>
            </a:r>
            <a:r>
              <a:rPr sz="2200" spc="-10" dirty="0">
                <a:latin typeface="Calibri"/>
                <a:cs typeface="Calibri"/>
              </a:rPr>
              <a:t>increases.</a:t>
            </a:r>
            <a:endParaRPr sz="2200">
              <a:latin typeface="Calibri"/>
              <a:cs typeface="Calibri"/>
            </a:endParaRPr>
          </a:p>
          <a:p>
            <a:pPr marL="12700" marR="89535" algn="just">
              <a:lnSpc>
                <a:spcPct val="100000"/>
              </a:lnSpc>
              <a:spcBef>
                <a:spcPts val="1040"/>
              </a:spcBef>
              <a:buFont typeface="Arial MT"/>
              <a:buChar char="•"/>
              <a:tabLst>
                <a:tab pos="174625" algn="l"/>
              </a:tabLst>
            </a:pPr>
            <a:r>
              <a:rPr sz="2200" spc="-5" dirty="0">
                <a:latin typeface="Calibri"/>
                <a:cs typeface="Calibri"/>
              </a:rPr>
              <a:t>The </a:t>
            </a:r>
            <a:r>
              <a:rPr sz="2200" spc="-15" dirty="0">
                <a:latin typeface="Calibri"/>
                <a:cs typeface="Calibri"/>
              </a:rPr>
              <a:t>attenuation </a:t>
            </a:r>
            <a:r>
              <a:rPr sz="2200" dirty="0">
                <a:latin typeface="Calibri"/>
                <a:cs typeface="Calibri"/>
              </a:rPr>
              <a:t>of </a:t>
            </a:r>
            <a:r>
              <a:rPr sz="2200" spc="-10" dirty="0">
                <a:latin typeface="Calibri"/>
                <a:cs typeface="Calibri"/>
              </a:rPr>
              <a:t>fiber </a:t>
            </a:r>
            <a:r>
              <a:rPr sz="2200" spc="-5" dirty="0">
                <a:latin typeface="Calibri"/>
                <a:cs typeface="Calibri"/>
              </a:rPr>
              <a:t>is </a:t>
            </a:r>
            <a:r>
              <a:rPr sz="2200" spc="-10" dirty="0">
                <a:latin typeface="Calibri"/>
                <a:cs typeface="Calibri"/>
              </a:rPr>
              <a:t>governed by</a:t>
            </a:r>
            <a:r>
              <a:rPr sz="2200" spc="-5" dirty="0">
                <a:latin typeface="Calibri"/>
                <a:cs typeface="Calibri"/>
              </a:rPr>
              <a:t> the </a:t>
            </a:r>
            <a:r>
              <a:rPr sz="2200" spc="-10" dirty="0">
                <a:latin typeface="Calibri"/>
                <a:cs typeface="Calibri"/>
              </a:rPr>
              <a:t>materials </a:t>
            </a:r>
            <a:r>
              <a:rPr sz="2200" spc="-15" dirty="0">
                <a:latin typeface="Calibri"/>
                <a:cs typeface="Calibri"/>
              </a:rPr>
              <a:t>from</a:t>
            </a:r>
            <a:r>
              <a:rPr sz="2200" spc="-10" dirty="0">
                <a:latin typeface="Calibri"/>
                <a:cs typeface="Calibri"/>
              </a:rPr>
              <a:t> </a:t>
            </a:r>
            <a:r>
              <a:rPr sz="2200" spc="-5" dirty="0">
                <a:latin typeface="Calibri"/>
                <a:cs typeface="Calibri"/>
              </a:rPr>
              <a:t>which it is </a:t>
            </a:r>
            <a:r>
              <a:rPr sz="2200" dirty="0">
                <a:latin typeface="Calibri"/>
                <a:cs typeface="Calibri"/>
              </a:rPr>
              <a:t> </a:t>
            </a:r>
            <a:r>
              <a:rPr sz="2200" spc="-15" dirty="0">
                <a:latin typeface="Calibri"/>
                <a:cs typeface="Calibri"/>
              </a:rPr>
              <a:t>fabricated,</a:t>
            </a:r>
            <a:r>
              <a:rPr sz="2200" spc="-1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manufacturing</a:t>
            </a:r>
            <a:r>
              <a:rPr sz="2200" spc="-5" dirty="0">
                <a:latin typeface="Calibri"/>
                <a:cs typeface="Calibri"/>
              </a:rPr>
              <a:t> </a:t>
            </a:r>
            <a:r>
              <a:rPr sz="2200" spc="-15" dirty="0">
                <a:latin typeface="Calibri"/>
                <a:cs typeface="Calibri"/>
              </a:rPr>
              <a:t>process</a:t>
            </a:r>
            <a:r>
              <a:rPr sz="2200" spc="-10" dirty="0">
                <a:latin typeface="Calibri"/>
                <a:cs typeface="Calibri"/>
              </a:rPr>
              <a:t> </a:t>
            </a:r>
            <a:r>
              <a:rPr sz="2200" spc="-5" dirty="0">
                <a:latin typeface="Calibri"/>
                <a:cs typeface="Calibri"/>
              </a:rPr>
              <a:t>and</a:t>
            </a:r>
            <a:r>
              <a:rPr sz="2200" dirty="0">
                <a:latin typeface="Calibri"/>
                <a:cs typeface="Calibri"/>
              </a:rPr>
              <a:t> </a:t>
            </a:r>
            <a:r>
              <a:rPr sz="2200" spc="-5" dirty="0">
                <a:latin typeface="Calibri"/>
                <a:cs typeface="Calibri"/>
              </a:rPr>
              <a:t>the</a:t>
            </a:r>
            <a:r>
              <a:rPr sz="2200" dirty="0">
                <a:latin typeface="Calibri"/>
                <a:cs typeface="Calibri"/>
              </a:rPr>
              <a:t> </a:t>
            </a:r>
            <a:r>
              <a:rPr sz="2200" spc="-20" dirty="0">
                <a:latin typeface="Calibri"/>
                <a:cs typeface="Calibri"/>
              </a:rPr>
              <a:t>refractive</a:t>
            </a:r>
            <a:r>
              <a:rPr sz="2200" spc="-15" dirty="0">
                <a:latin typeface="Calibri"/>
                <a:cs typeface="Calibri"/>
              </a:rPr>
              <a:t> </a:t>
            </a:r>
            <a:r>
              <a:rPr sz="2200" spc="-10" dirty="0">
                <a:latin typeface="Calibri"/>
                <a:cs typeface="Calibri"/>
              </a:rPr>
              <a:t>index</a:t>
            </a:r>
            <a:r>
              <a:rPr sz="2200" spc="-5" dirty="0">
                <a:latin typeface="Calibri"/>
                <a:cs typeface="Calibri"/>
              </a:rPr>
              <a:t> </a:t>
            </a:r>
            <a:r>
              <a:rPr sz="2200" spc="-10" dirty="0">
                <a:latin typeface="Calibri"/>
                <a:cs typeface="Calibri"/>
              </a:rPr>
              <a:t>profile </a:t>
            </a:r>
            <a:r>
              <a:rPr sz="2200" spc="-5" dirty="0">
                <a:latin typeface="Calibri"/>
                <a:cs typeface="Calibri"/>
              </a:rPr>
              <a:t> chosen.</a:t>
            </a:r>
            <a:r>
              <a:rPr sz="2200" spc="-10" dirty="0">
                <a:latin typeface="Calibri"/>
                <a:cs typeface="Calibri"/>
              </a:rPr>
              <a:t> </a:t>
            </a:r>
            <a:r>
              <a:rPr sz="2200" spc="-20" dirty="0">
                <a:latin typeface="Calibri"/>
                <a:cs typeface="Calibri"/>
              </a:rPr>
              <a:t>Attenuation</a:t>
            </a:r>
            <a:r>
              <a:rPr sz="2200" spc="15" dirty="0">
                <a:latin typeface="Calibri"/>
                <a:cs typeface="Calibri"/>
              </a:rPr>
              <a:t> </a:t>
            </a:r>
            <a:r>
              <a:rPr sz="2200" spc="-5" dirty="0">
                <a:latin typeface="Calibri"/>
                <a:cs typeface="Calibri"/>
              </a:rPr>
              <a:t>loss</a:t>
            </a:r>
            <a:r>
              <a:rPr sz="2200" dirty="0">
                <a:latin typeface="Calibri"/>
                <a:cs typeface="Calibri"/>
              </a:rPr>
              <a:t> </a:t>
            </a:r>
            <a:r>
              <a:rPr sz="2200" spc="-5" dirty="0">
                <a:latin typeface="Calibri"/>
                <a:cs typeface="Calibri"/>
              </a:rPr>
              <a:t>is measured</a:t>
            </a:r>
            <a:r>
              <a:rPr sz="2200" dirty="0">
                <a:latin typeface="Calibri"/>
                <a:cs typeface="Calibri"/>
              </a:rPr>
              <a:t> </a:t>
            </a:r>
            <a:r>
              <a:rPr sz="2200" spc="-5" dirty="0">
                <a:latin typeface="Calibri"/>
                <a:cs typeface="Calibri"/>
              </a:rPr>
              <a:t>in</a:t>
            </a:r>
            <a:r>
              <a:rPr sz="2200" spc="5" dirty="0">
                <a:latin typeface="Calibri"/>
                <a:cs typeface="Calibri"/>
              </a:rPr>
              <a:t> </a:t>
            </a:r>
            <a:r>
              <a:rPr sz="2200" spc="-5" dirty="0">
                <a:latin typeface="Calibri"/>
                <a:cs typeface="Calibri"/>
              </a:rPr>
              <a:t>dB/km.</a:t>
            </a:r>
            <a:endParaRPr sz="2200">
              <a:latin typeface="Calibri"/>
              <a:cs typeface="Calibri"/>
            </a:endParaRPr>
          </a:p>
        </p:txBody>
      </p:sp>
      <p:pic>
        <p:nvPicPr>
          <p:cNvPr id="3" name="object 3"/>
          <p:cNvPicPr/>
          <p:nvPr/>
        </p:nvPicPr>
        <p:blipFill>
          <a:blip r:embed="rId2" cstate="print"/>
          <a:stretch>
            <a:fillRect/>
          </a:stretch>
        </p:blipFill>
        <p:spPr>
          <a:xfrm>
            <a:off x="169028" y="201713"/>
            <a:ext cx="1525824" cy="238471"/>
          </a:xfrm>
          <a:prstGeom prst="rect">
            <a:avLst/>
          </a:prstGeom>
        </p:spPr>
      </p:pic>
      <p:sp>
        <p:nvSpPr>
          <p:cNvPr id="4" name="object 4"/>
          <p:cNvSpPr txBox="1">
            <a:spLocks noGrp="1"/>
          </p:cNvSpPr>
          <p:nvPr>
            <p:ph type="title"/>
          </p:nvPr>
        </p:nvSpPr>
        <p:spPr>
          <a:xfrm>
            <a:off x="154939" y="89408"/>
            <a:ext cx="1540510"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FF0000"/>
                </a:solidFill>
                <a:latin typeface="Calibri"/>
                <a:cs typeface="Calibri"/>
              </a:rPr>
              <a:t>Attenuation</a:t>
            </a:r>
            <a:endParaRPr sz="24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4352" y="349527"/>
            <a:ext cx="1580691" cy="293502"/>
          </a:xfrm>
          <a:prstGeom prst="rect">
            <a:avLst/>
          </a:prstGeom>
        </p:spPr>
      </p:pic>
      <p:sp>
        <p:nvSpPr>
          <p:cNvPr id="3" name="object 3"/>
          <p:cNvSpPr txBox="1">
            <a:spLocks noGrp="1"/>
          </p:cNvSpPr>
          <p:nvPr>
            <p:ph type="title"/>
          </p:nvPr>
        </p:nvSpPr>
        <p:spPr>
          <a:xfrm>
            <a:off x="231140" y="241808"/>
            <a:ext cx="159067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0000"/>
                </a:solidFill>
                <a:latin typeface="Calibri"/>
                <a:cs typeface="Calibri"/>
              </a:rPr>
              <a:t>Group</a:t>
            </a:r>
            <a:r>
              <a:rPr sz="2400" b="1" spc="-90" dirty="0">
                <a:solidFill>
                  <a:srgbClr val="FF0000"/>
                </a:solidFill>
                <a:latin typeface="Calibri"/>
                <a:cs typeface="Calibri"/>
              </a:rPr>
              <a:t> </a:t>
            </a:r>
            <a:r>
              <a:rPr sz="2400" b="1" spc="-15" dirty="0">
                <a:solidFill>
                  <a:srgbClr val="FF0000"/>
                </a:solidFill>
                <a:latin typeface="Calibri"/>
                <a:cs typeface="Calibri"/>
              </a:rPr>
              <a:t>Delay</a:t>
            </a:r>
            <a:endParaRPr sz="2400">
              <a:latin typeface="Calibri"/>
              <a:cs typeface="Calibri"/>
            </a:endParaRPr>
          </a:p>
        </p:txBody>
      </p:sp>
      <p:sp>
        <p:nvSpPr>
          <p:cNvPr id="4" name="object 4"/>
          <p:cNvSpPr txBox="1"/>
          <p:nvPr/>
        </p:nvSpPr>
        <p:spPr>
          <a:xfrm>
            <a:off x="307340" y="767842"/>
            <a:ext cx="8606155" cy="3043555"/>
          </a:xfrm>
          <a:prstGeom prst="rect">
            <a:avLst/>
          </a:prstGeom>
        </p:spPr>
        <p:txBody>
          <a:bodyPr vert="horz" wrap="square" lIns="0" tIns="12065" rIns="0" bIns="0" rtlCol="0">
            <a:spAutoFit/>
          </a:bodyPr>
          <a:lstStyle/>
          <a:p>
            <a:pPr marL="12700" marR="5080" algn="just">
              <a:lnSpc>
                <a:spcPct val="100000"/>
              </a:lnSpc>
              <a:spcBef>
                <a:spcPts val="95"/>
              </a:spcBef>
            </a:pPr>
            <a:r>
              <a:rPr sz="2200" spc="-5" dirty="0">
                <a:latin typeface="Calibri"/>
                <a:cs typeface="Calibri"/>
              </a:rPr>
              <a:t>Consider</a:t>
            </a:r>
            <a:r>
              <a:rPr sz="2200" spc="365" dirty="0">
                <a:latin typeface="Calibri"/>
                <a:cs typeface="Calibri"/>
              </a:rPr>
              <a:t> </a:t>
            </a:r>
            <a:r>
              <a:rPr sz="2200" spc="-5" dirty="0">
                <a:latin typeface="Calibri"/>
                <a:cs typeface="Calibri"/>
              </a:rPr>
              <a:t>a</a:t>
            </a:r>
            <a:r>
              <a:rPr sz="2200" spc="360" dirty="0">
                <a:latin typeface="Calibri"/>
                <a:cs typeface="Calibri"/>
              </a:rPr>
              <a:t> </a:t>
            </a:r>
            <a:r>
              <a:rPr sz="2200" spc="-10" dirty="0">
                <a:latin typeface="Calibri"/>
                <a:cs typeface="Calibri"/>
              </a:rPr>
              <a:t>fiber</a:t>
            </a:r>
            <a:r>
              <a:rPr sz="2200" spc="360" dirty="0">
                <a:latin typeface="Calibri"/>
                <a:cs typeface="Calibri"/>
              </a:rPr>
              <a:t> </a:t>
            </a:r>
            <a:r>
              <a:rPr sz="2200" spc="-10" dirty="0">
                <a:latin typeface="Calibri"/>
                <a:cs typeface="Calibri"/>
              </a:rPr>
              <a:t>cable</a:t>
            </a:r>
            <a:r>
              <a:rPr sz="2200" spc="370" dirty="0">
                <a:latin typeface="Calibri"/>
                <a:cs typeface="Calibri"/>
              </a:rPr>
              <a:t> </a:t>
            </a:r>
            <a:r>
              <a:rPr sz="2200" spc="-5" dirty="0">
                <a:latin typeface="Calibri"/>
                <a:cs typeface="Calibri"/>
              </a:rPr>
              <a:t>carrying</a:t>
            </a:r>
            <a:r>
              <a:rPr sz="2200" spc="360" dirty="0">
                <a:latin typeface="Calibri"/>
                <a:cs typeface="Calibri"/>
              </a:rPr>
              <a:t> </a:t>
            </a:r>
            <a:r>
              <a:rPr sz="2200" spc="-10" dirty="0">
                <a:latin typeface="Calibri"/>
                <a:cs typeface="Calibri"/>
              </a:rPr>
              <a:t>optical</a:t>
            </a:r>
            <a:r>
              <a:rPr sz="2200" spc="365" dirty="0">
                <a:latin typeface="Calibri"/>
                <a:cs typeface="Calibri"/>
              </a:rPr>
              <a:t> </a:t>
            </a:r>
            <a:r>
              <a:rPr sz="2200" spc="-10" dirty="0">
                <a:latin typeface="Calibri"/>
                <a:cs typeface="Calibri"/>
              </a:rPr>
              <a:t>signal</a:t>
            </a:r>
            <a:r>
              <a:rPr sz="2200" spc="360" dirty="0">
                <a:latin typeface="Calibri"/>
                <a:cs typeface="Calibri"/>
              </a:rPr>
              <a:t> </a:t>
            </a:r>
            <a:r>
              <a:rPr sz="2200" spc="-5" dirty="0">
                <a:latin typeface="Calibri"/>
                <a:cs typeface="Calibri"/>
              </a:rPr>
              <a:t>equally</a:t>
            </a:r>
            <a:r>
              <a:rPr sz="2200" spc="355" dirty="0">
                <a:latin typeface="Calibri"/>
                <a:cs typeface="Calibri"/>
              </a:rPr>
              <a:t> </a:t>
            </a:r>
            <a:r>
              <a:rPr sz="2200" spc="-5" dirty="0">
                <a:latin typeface="Calibri"/>
                <a:cs typeface="Calibri"/>
              </a:rPr>
              <a:t>with</a:t>
            </a:r>
            <a:r>
              <a:rPr sz="2200" spc="350" dirty="0">
                <a:latin typeface="Calibri"/>
                <a:cs typeface="Calibri"/>
              </a:rPr>
              <a:t> </a:t>
            </a:r>
            <a:r>
              <a:rPr sz="2200" spc="-10" dirty="0">
                <a:latin typeface="Calibri"/>
                <a:cs typeface="Calibri"/>
              </a:rPr>
              <a:t>various</a:t>
            </a:r>
            <a:r>
              <a:rPr sz="2200" spc="370" dirty="0">
                <a:latin typeface="Calibri"/>
                <a:cs typeface="Calibri"/>
              </a:rPr>
              <a:t> </a:t>
            </a:r>
            <a:r>
              <a:rPr sz="2200" spc="-5" dirty="0">
                <a:latin typeface="Calibri"/>
                <a:cs typeface="Calibri"/>
              </a:rPr>
              <a:t>modes </a:t>
            </a:r>
            <a:r>
              <a:rPr sz="2200" spc="-490" dirty="0">
                <a:latin typeface="Calibri"/>
                <a:cs typeface="Calibri"/>
              </a:rPr>
              <a:t> </a:t>
            </a:r>
            <a:r>
              <a:rPr sz="2200" spc="-5" dirty="0">
                <a:latin typeface="Calibri"/>
                <a:cs typeface="Calibri"/>
              </a:rPr>
              <a:t>and each mode </a:t>
            </a:r>
            <a:r>
              <a:rPr sz="2200" spc="-15" dirty="0">
                <a:latin typeface="Calibri"/>
                <a:cs typeface="Calibri"/>
              </a:rPr>
              <a:t>contains </a:t>
            </a:r>
            <a:r>
              <a:rPr sz="2200" spc="-5" dirty="0">
                <a:latin typeface="Calibri"/>
                <a:cs typeface="Calibri"/>
              </a:rPr>
              <a:t>all the </a:t>
            </a:r>
            <a:r>
              <a:rPr sz="2200" spc="-10" dirty="0">
                <a:latin typeface="Calibri"/>
                <a:cs typeface="Calibri"/>
              </a:rPr>
              <a:t>spectral components </a:t>
            </a:r>
            <a:r>
              <a:rPr sz="2200" spc="-5" dirty="0">
                <a:latin typeface="Calibri"/>
                <a:cs typeface="Calibri"/>
              </a:rPr>
              <a:t>in the </a:t>
            </a:r>
            <a:r>
              <a:rPr sz="2200" spc="-15" dirty="0">
                <a:latin typeface="Calibri"/>
                <a:cs typeface="Calibri"/>
              </a:rPr>
              <a:t>wavelength </a:t>
            </a:r>
            <a:r>
              <a:rPr sz="2200" spc="-10" dirty="0">
                <a:latin typeface="Calibri"/>
                <a:cs typeface="Calibri"/>
              </a:rPr>
              <a:t> </a:t>
            </a:r>
            <a:r>
              <a:rPr sz="2200" spc="-5" dirty="0">
                <a:latin typeface="Calibri"/>
                <a:cs typeface="Calibri"/>
              </a:rPr>
              <a:t>band.</a:t>
            </a:r>
            <a:endParaRPr sz="2200">
              <a:latin typeface="Calibri"/>
              <a:cs typeface="Calibri"/>
            </a:endParaRPr>
          </a:p>
          <a:p>
            <a:pPr>
              <a:lnSpc>
                <a:spcPct val="100000"/>
              </a:lnSpc>
              <a:spcBef>
                <a:spcPts val="15"/>
              </a:spcBef>
            </a:pPr>
            <a:endParaRPr sz="2150">
              <a:latin typeface="Calibri"/>
              <a:cs typeface="Calibri"/>
            </a:endParaRPr>
          </a:p>
          <a:p>
            <a:pPr marL="12700" marR="8255" algn="just">
              <a:lnSpc>
                <a:spcPct val="100000"/>
              </a:lnSpc>
              <a:spcBef>
                <a:spcPts val="5"/>
              </a:spcBef>
            </a:pPr>
            <a:r>
              <a:rPr sz="2200" spc="-5" dirty="0">
                <a:latin typeface="Calibri"/>
                <a:cs typeface="Calibri"/>
              </a:rPr>
              <a:t>All</a:t>
            </a:r>
            <a:r>
              <a:rPr sz="220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spectral</a:t>
            </a:r>
            <a:r>
              <a:rPr sz="2200" spc="-5" dirty="0">
                <a:latin typeface="Calibri"/>
                <a:cs typeface="Calibri"/>
              </a:rPr>
              <a:t> </a:t>
            </a:r>
            <a:r>
              <a:rPr sz="2200" spc="-10" dirty="0">
                <a:latin typeface="Calibri"/>
                <a:cs typeface="Calibri"/>
              </a:rPr>
              <a:t>components</a:t>
            </a:r>
            <a:r>
              <a:rPr sz="2200" spc="-5" dirty="0">
                <a:latin typeface="Calibri"/>
                <a:cs typeface="Calibri"/>
              </a:rPr>
              <a:t> </a:t>
            </a:r>
            <a:r>
              <a:rPr sz="2200" spc="-20" dirty="0">
                <a:latin typeface="Calibri"/>
                <a:cs typeface="Calibri"/>
              </a:rPr>
              <a:t>travel</a:t>
            </a:r>
            <a:r>
              <a:rPr sz="2200" spc="-15" dirty="0">
                <a:latin typeface="Calibri"/>
                <a:cs typeface="Calibri"/>
              </a:rPr>
              <a:t> </a:t>
            </a:r>
            <a:r>
              <a:rPr sz="2200" spc="-5" dirty="0">
                <a:latin typeface="Calibri"/>
                <a:cs typeface="Calibri"/>
              </a:rPr>
              <a:t>independently</a:t>
            </a:r>
            <a:r>
              <a:rPr sz="2200" dirty="0">
                <a:latin typeface="Calibri"/>
                <a:cs typeface="Calibri"/>
              </a:rPr>
              <a:t> </a:t>
            </a:r>
            <a:r>
              <a:rPr sz="2200" spc="-5" dirty="0">
                <a:latin typeface="Calibri"/>
                <a:cs typeface="Calibri"/>
              </a:rPr>
              <a:t>and</a:t>
            </a:r>
            <a:r>
              <a:rPr sz="2200" dirty="0">
                <a:latin typeface="Calibri"/>
                <a:cs typeface="Calibri"/>
              </a:rPr>
              <a:t> </a:t>
            </a:r>
            <a:r>
              <a:rPr sz="2200" spc="-10" dirty="0">
                <a:latin typeface="Calibri"/>
                <a:cs typeface="Calibri"/>
              </a:rPr>
              <a:t>they</a:t>
            </a:r>
            <a:r>
              <a:rPr sz="2200" spc="480" dirty="0">
                <a:latin typeface="Calibri"/>
                <a:cs typeface="Calibri"/>
              </a:rPr>
              <a:t> </a:t>
            </a:r>
            <a:r>
              <a:rPr sz="2200" spc="-5" dirty="0">
                <a:latin typeface="Calibri"/>
                <a:cs typeface="Calibri"/>
              </a:rPr>
              <a:t>observe </a:t>
            </a:r>
            <a:r>
              <a:rPr sz="2200" spc="-484" dirty="0">
                <a:latin typeface="Calibri"/>
                <a:cs typeface="Calibri"/>
              </a:rPr>
              <a:t> </a:t>
            </a:r>
            <a:r>
              <a:rPr sz="2200" spc="-20" dirty="0">
                <a:latin typeface="Calibri"/>
                <a:cs typeface="Calibri"/>
              </a:rPr>
              <a:t>different</a:t>
            </a:r>
            <a:r>
              <a:rPr sz="2200" spc="5" dirty="0">
                <a:latin typeface="Calibri"/>
                <a:cs typeface="Calibri"/>
              </a:rPr>
              <a:t> </a:t>
            </a:r>
            <a:r>
              <a:rPr sz="2200" b="1" spc="-5" dirty="0">
                <a:latin typeface="Calibri"/>
                <a:cs typeface="Calibri"/>
              </a:rPr>
              <a:t>time</a:t>
            </a:r>
            <a:r>
              <a:rPr sz="2200" b="1" spc="15" dirty="0">
                <a:latin typeface="Calibri"/>
                <a:cs typeface="Calibri"/>
              </a:rPr>
              <a:t> </a:t>
            </a:r>
            <a:r>
              <a:rPr sz="2200" b="1" spc="-15" dirty="0">
                <a:latin typeface="Calibri"/>
                <a:cs typeface="Calibri"/>
              </a:rPr>
              <a:t>delay</a:t>
            </a:r>
            <a:r>
              <a:rPr sz="2200" b="1" spc="10" dirty="0">
                <a:latin typeface="Calibri"/>
                <a:cs typeface="Calibri"/>
              </a:rPr>
              <a:t> </a:t>
            </a:r>
            <a:r>
              <a:rPr sz="2200" spc="-5" dirty="0">
                <a:latin typeface="Calibri"/>
                <a:cs typeface="Calibri"/>
              </a:rPr>
              <a:t>and </a:t>
            </a:r>
            <a:r>
              <a:rPr sz="2200" b="1" spc="-10" dirty="0">
                <a:latin typeface="Calibri"/>
                <a:cs typeface="Calibri"/>
              </a:rPr>
              <a:t>group</a:t>
            </a:r>
            <a:r>
              <a:rPr sz="2200" b="1" spc="5" dirty="0">
                <a:latin typeface="Calibri"/>
                <a:cs typeface="Calibri"/>
              </a:rPr>
              <a:t> </a:t>
            </a:r>
            <a:r>
              <a:rPr sz="2200" b="1" spc="-15" dirty="0">
                <a:latin typeface="Calibri"/>
                <a:cs typeface="Calibri"/>
              </a:rPr>
              <a:t>delay</a:t>
            </a:r>
            <a:r>
              <a:rPr sz="2200" b="1" spc="10" dirty="0">
                <a:latin typeface="Calibri"/>
                <a:cs typeface="Calibri"/>
              </a:rPr>
              <a:t> </a:t>
            </a:r>
            <a:r>
              <a:rPr sz="2200" spc="-5" dirty="0">
                <a:latin typeface="Calibri"/>
                <a:cs typeface="Calibri"/>
              </a:rPr>
              <a:t>in the</a:t>
            </a:r>
            <a:r>
              <a:rPr sz="2200" spc="10" dirty="0">
                <a:latin typeface="Calibri"/>
                <a:cs typeface="Calibri"/>
              </a:rPr>
              <a:t> </a:t>
            </a:r>
            <a:r>
              <a:rPr sz="2200" spc="-10" dirty="0">
                <a:latin typeface="Calibri"/>
                <a:cs typeface="Calibri"/>
              </a:rPr>
              <a:t>direction</a:t>
            </a:r>
            <a:r>
              <a:rPr sz="2200" dirty="0">
                <a:latin typeface="Calibri"/>
                <a:cs typeface="Calibri"/>
              </a:rPr>
              <a:t> of </a:t>
            </a:r>
            <a:r>
              <a:rPr sz="2200" spc="-15" dirty="0">
                <a:latin typeface="Calibri"/>
                <a:cs typeface="Calibri"/>
              </a:rPr>
              <a:t>propagation.</a:t>
            </a:r>
            <a:endParaRPr sz="2200">
              <a:latin typeface="Calibri"/>
              <a:cs typeface="Calibri"/>
            </a:endParaRPr>
          </a:p>
          <a:p>
            <a:pPr>
              <a:lnSpc>
                <a:spcPct val="100000"/>
              </a:lnSpc>
              <a:spcBef>
                <a:spcPts val="15"/>
              </a:spcBef>
            </a:pPr>
            <a:endParaRPr sz="2150">
              <a:latin typeface="Calibri"/>
              <a:cs typeface="Calibri"/>
            </a:endParaRPr>
          </a:p>
          <a:p>
            <a:pPr marL="12700" marR="6350" algn="just">
              <a:lnSpc>
                <a:spcPct val="100000"/>
              </a:lnSpc>
            </a:pPr>
            <a:r>
              <a:rPr sz="2200" spc="-10" dirty="0">
                <a:latin typeface="Calibri"/>
                <a:cs typeface="Calibri"/>
              </a:rPr>
              <a:t>The </a:t>
            </a:r>
            <a:r>
              <a:rPr sz="2200" spc="-5" dirty="0">
                <a:latin typeface="Calibri"/>
                <a:cs typeface="Calibri"/>
              </a:rPr>
              <a:t>velocity </a:t>
            </a:r>
            <a:r>
              <a:rPr sz="2200" spc="-15" dirty="0">
                <a:latin typeface="Calibri"/>
                <a:cs typeface="Calibri"/>
              </a:rPr>
              <a:t>at </a:t>
            </a:r>
            <a:r>
              <a:rPr sz="2200" spc="-5" dirty="0">
                <a:latin typeface="Calibri"/>
                <a:cs typeface="Calibri"/>
              </a:rPr>
              <a:t>which the </a:t>
            </a:r>
            <a:r>
              <a:rPr sz="2200" spc="-10" dirty="0">
                <a:latin typeface="Calibri"/>
                <a:cs typeface="Calibri"/>
              </a:rPr>
              <a:t>energy </a:t>
            </a:r>
            <a:r>
              <a:rPr sz="2200" spc="-5" dirty="0">
                <a:latin typeface="Calibri"/>
                <a:cs typeface="Calibri"/>
              </a:rPr>
              <a:t>in a pulse </a:t>
            </a:r>
            <a:r>
              <a:rPr sz="2200" spc="-20" dirty="0">
                <a:latin typeface="Calibri"/>
                <a:cs typeface="Calibri"/>
              </a:rPr>
              <a:t>travels </a:t>
            </a:r>
            <a:r>
              <a:rPr sz="2200" spc="-5" dirty="0">
                <a:latin typeface="Calibri"/>
                <a:cs typeface="Calibri"/>
              </a:rPr>
              <a:t>along the </a:t>
            </a:r>
            <a:r>
              <a:rPr sz="2200" spc="-10" dirty="0">
                <a:latin typeface="Calibri"/>
                <a:cs typeface="Calibri"/>
              </a:rPr>
              <a:t>fiber </a:t>
            </a:r>
            <a:r>
              <a:rPr sz="2200" spc="-5" dirty="0">
                <a:latin typeface="Calibri"/>
                <a:cs typeface="Calibri"/>
              </a:rPr>
              <a:t>is known </a:t>
            </a:r>
            <a:r>
              <a:rPr sz="2200" dirty="0">
                <a:latin typeface="Calibri"/>
                <a:cs typeface="Calibri"/>
              </a:rPr>
              <a:t> </a:t>
            </a:r>
            <a:r>
              <a:rPr sz="2200" spc="-5" dirty="0">
                <a:latin typeface="Calibri"/>
                <a:cs typeface="Calibri"/>
              </a:rPr>
              <a:t>as</a:t>
            </a:r>
            <a:r>
              <a:rPr sz="2200" spc="-20" dirty="0">
                <a:latin typeface="Calibri"/>
                <a:cs typeface="Calibri"/>
              </a:rPr>
              <a:t> </a:t>
            </a:r>
            <a:r>
              <a:rPr sz="2200" b="1" spc="-10" dirty="0">
                <a:latin typeface="Calibri"/>
                <a:cs typeface="Calibri"/>
              </a:rPr>
              <a:t>group</a:t>
            </a:r>
            <a:r>
              <a:rPr sz="2200" b="1" dirty="0">
                <a:latin typeface="Calibri"/>
                <a:cs typeface="Calibri"/>
              </a:rPr>
              <a:t> </a:t>
            </a:r>
            <a:r>
              <a:rPr sz="2200" b="1" spc="-25" dirty="0">
                <a:latin typeface="Calibri"/>
                <a:cs typeface="Calibri"/>
              </a:rPr>
              <a:t>velocity.</a:t>
            </a:r>
            <a:r>
              <a:rPr sz="2200" b="1" spc="55" dirty="0">
                <a:latin typeface="Calibri"/>
                <a:cs typeface="Calibri"/>
              </a:rPr>
              <a:t> </a:t>
            </a:r>
            <a:r>
              <a:rPr sz="2200" spc="-15" dirty="0">
                <a:latin typeface="Calibri"/>
                <a:cs typeface="Calibri"/>
              </a:rPr>
              <a:t>Group</a:t>
            </a:r>
            <a:r>
              <a:rPr sz="2200" spc="-5" dirty="0">
                <a:latin typeface="Calibri"/>
                <a:cs typeface="Calibri"/>
              </a:rPr>
              <a:t> velocity is </a:t>
            </a:r>
            <a:r>
              <a:rPr sz="2200" spc="-10" dirty="0">
                <a:latin typeface="Calibri"/>
                <a:cs typeface="Calibri"/>
              </a:rPr>
              <a:t>given</a:t>
            </a:r>
            <a:r>
              <a:rPr sz="2200" spc="5" dirty="0">
                <a:latin typeface="Calibri"/>
                <a:cs typeface="Calibri"/>
              </a:rPr>
              <a:t> </a:t>
            </a:r>
            <a:r>
              <a:rPr sz="2200" spc="-60" dirty="0">
                <a:latin typeface="Calibri"/>
                <a:cs typeface="Calibri"/>
              </a:rPr>
              <a:t>by,</a:t>
            </a:r>
            <a:endParaRPr sz="2200">
              <a:latin typeface="Calibri"/>
              <a:cs typeface="Calibri"/>
            </a:endParaRPr>
          </a:p>
        </p:txBody>
      </p:sp>
      <p:sp>
        <p:nvSpPr>
          <p:cNvPr id="5" name="object 5"/>
          <p:cNvSpPr txBox="1"/>
          <p:nvPr/>
        </p:nvSpPr>
        <p:spPr>
          <a:xfrm>
            <a:off x="4141628" y="4455416"/>
            <a:ext cx="363855" cy="322580"/>
          </a:xfrm>
          <a:prstGeom prst="rect">
            <a:avLst/>
          </a:prstGeom>
        </p:spPr>
        <p:txBody>
          <a:bodyPr vert="horz" wrap="square" lIns="0" tIns="12065" rIns="0" bIns="0" rtlCol="0">
            <a:spAutoFit/>
          </a:bodyPr>
          <a:lstStyle/>
          <a:p>
            <a:pPr marL="12700">
              <a:lnSpc>
                <a:spcPct val="100000"/>
              </a:lnSpc>
              <a:spcBef>
                <a:spcPts val="95"/>
              </a:spcBef>
            </a:pPr>
            <a:r>
              <a:rPr sz="1750" spc="375" dirty="0">
                <a:latin typeface="Symbol"/>
                <a:cs typeface="Symbol"/>
              </a:rPr>
              <a:t></a:t>
            </a:r>
            <a:r>
              <a:rPr sz="1950" spc="345" dirty="0">
                <a:latin typeface="Symbol"/>
                <a:cs typeface="Symbol"/>
              </a:rPr>
              <a:t></a:t>
            </a:r>
            <a:endParaRPr sz="1950">
              <a:latin typeface="Symbol"/>
              <a:cs typeface="Symbol"/>
            </a:endParaRPr>
          </a:p>
        </p:txBody>
      </p:sp>
      <p:sp>
        <p:nvSpPr>
          <p:cNvPr id="6" name="object 6"/>
          <p:cNvSpPr txBox="1"/>
          <p:nvPr/>
        </p:nvSpPr>
        <p:spPr>
          <a:xfrm>
            <a:off x="3829592" y="4142309"/>
            <a:ext cx="735965" cy="322580"/>
          </a:xfrm>
          <a:prstGeom prst="rect">
            <a:avLst/>
          </a:prstGeom>
        </p:spPr>
        <p:txBody>
          <a:bodyPr vert="horz" wrap="square" lIns="0" tIns="12065" rIns="0" bIns="0" rtlCol="0">
            <a:spAutoFit/>
          </a:bodyPr>
          <a:lstStyle/>
          <a:p>
            <a:pPr marL="38100">
              <a:lnSpc>
                <a:spcPct val="100000"/>
              </a:lnSpc>
              <a:spcBef>
                <a:spcPts val="95"/>
              </a:spcBef>
            </a:pPr>
            <a:r>
              <a:rPr sz="2625" spc="682" baseline="-34920" dirty="0">
                <a:latin typeface="Symbol"/>
                <a:cs typeface="Symbol"/>
              </a:rPr>
              <a:t></a:t>
            </a:r>
            <a:r>
              <a:rPr sz="2625" spc="367" baseline="-34920" dirty="0">
                <a:latin typeface="Times New Roman"/>
                <a:cs typeface="Times New Roman"/>
              </a:rPr>
              <a:t> </a:t>
            </a:r>
            <a:r>
              <a:rPr sz="1750" u="sng" spc="405" dirty="0">
                <a:uFill>
                  <a:solidFill>
                    <a:srgbClr val="000000"/>
                  </a:solidFill>
                </a:uFill>
                <a:latin typeface="Symbol"/>
                <a:cs typeface="Symbol"/>
              </a:rPr>
              <a:t></a:t>
            </a:r>
            <a:r>
              <a:rPr sz="1950" u="sng" spc="405" dirty="0">
                <a:uFill>
                  <a:solidFill>
                    <a:srgbClr val="000000"/>
                  </a:solidFill>
                </a:uFill>
                <a:latin typeface="Symbol"/>
                <a:cs typeface="Symbol"/>
              </a:rPr>
              <a:t></a:t>
            </a:r>
            <a:endParaRPr sz="1950">
              <a:latin typeface="Symbol"/>
              <a:cs typeface="Symbol"/>
            </a:endParaRPr>
          </a:p>
        </p:txBody>
      </p:sp>
      <p:sp>
        <p:nvSpPr>
          <p:cNvPr id="7" name="object 7"/>
          <p:cNvSpPr txBox="1"/>
          <p:nvPr/>
        </p:nvSpPr>
        <p:spPr>
          <a:xfrm>
            <a:off x="3636943" y="4455553"/>
            <a:ext cx="121285" cy="180975"/>
          </a:xfrm>
          <a:prstGeom prst="rect">
            <a:avLst/>
          </a:prstGeom>
        </p:spPr>
        <p:txBody>
          <a:bodyPr vert="horz" wrap="square" lIns="0" tIns="15240" rIns="0" bIns="0" rtlCol="0">
            <a:spAutoFit/>
          </a:bodyPr>
          <a:lstStyle/>
          <a:p>
            <a:pPr marL="12700">
              <a:lnSpc>
                <a:spcPct val="100000"/>
              </a:lnSpc>
              <a:spcBef>
                <a:spcPts val="120"/>
              </a:spcBef>
            </a:pPr>
            <a:r>
              <a:rPr sz="1000" i="1" spc="250" dirty="0">
                <a:latin typeface="Times New Roman"/>
                <a:cs typeface="Times New Roman"/>
              </a:rPr>
              <a:t>g</a:t>
            </a:r>
            <a:endParaRPr sz="1000">
              <a:latin typeface="Times New Roman"/>
              <a:cs typeface="Times New Roman"/>
            </a:endParaRPr>
          </a:p>
        </p:txBody>
      </p:sp>
      <p:sp>
        <p:nvSpPr>
          <p:cNvPr id="8" name="object 8"/>
          <p:cNvSpPr txBox="1"/>
          <p:nvPr/>
        </p:nvSpPr>
        <p:spPr>
          <a:xfrm>
            <a:off x="3435064" y="4307746"/>
            <a:ext cx="226060" cy="291465"/>
          </a:xfrm>
          <a:prstGeom prst="rect">
            <a:avLst/>
          </a:prstGeom>
        </p:spPr>
        <p:txBody>
          <a:bodyPr vert="horz" wrap="square" lIns="0" tIns="12065" rIns="0" bIns="0" rtlCol="0">
            <a:spAutoFit/>
          </a:bodyPr>
          <a:lstStyle/>
          <a:p>
            <a:pPr marL="12700">
              <a:lnSpc>
                <a:spcPct val="100000"/>
              </a:lnSpc>
              <a:spcBef>
                <a:spcPts val="95"/>
              </a:spcBef>
            </a:pPr>
            <a:r>
              <a:rPr sz="1750" i="1" spc="505" dirty="0">
                <a:latin typeface="Times New Roman"/>
                <a:cs typeface="Times New Roman"/>
              </a:rPr>
              <a:t>V</a:t>
            </a:r>
            <a:endParaRPr sz="1750">
              <a:latin typeface="Times New Roman"/>
              <a:cs typeface="Times New Roman"/>
            </a:endParaRPr>
          </a:p>
        </p:txBody>
      </p:sp>
      <p:sp>
        <p:nvSpPr>
          <p:cNvPr id="9" name="object 9"/>
          <p:cNvSpPr txBox="1"/>
          <p:nvPr/>
        </p:nvSpPr>
        <p:spPr>
          <a:xfrm>
            <a:off x="307340" y="4970526"/>
            <a:ext cx="8452485" cy="1366520"/>
          </a:xfrm>
          <a:prstGeom prst="rect">
            <a:avLst/>
          </a:prstGeom>
        </p:spPr>
        <p:txBody>
          <a:bodyPr vert="horz" wrap="square" lIns="0" tIns="12065" rIns="0" bIns="0" rtlCol="0">
            <a:spAutoFit/>
          </a:bodyPr>
          <a:lstStyle/>
          <a:p>
            <a:pPr marL="12700" marR="5080" algn="just">
              <a:lnSpc>
                <a:spcPct val="100000"/>
              </a:lnSpc>
              <a:spcBef>
                <a:spcPts val="95"/>
              </a:spcBef>
            </a:pPr>
            <a:r>
              <a:rPr sz="2200" spc="-10" dirty="0">
                <a:latin typeface="Calibri"/>
                <a:cs typeface="Calibri"/>
              </a:rPr>
              <a:t>Thus </a:t>
            </a:r>
            <a:r>
              <a:rPr sz="2200" spc="-20" dirty="0">
                <a:latin typeface="Calibri"/>
                <a:cs typeface="Calibri"/>
              </a:rPr>
              <a:t>different </a:t>
            </a:r>
            <a:r>
              <a:rPr sz="2200" spc="-10" dirty="0">
                <a:latin typeface="Calibri"/>
                <a:cs typeface="Calibri"/>
              </a:rPr>
              <a:t>frequency components </a:t>
            </a:r>
            <a:r>
              <a:rPr sz="2200" spc="-5" dirty="0">
                <a:latin typeface="Calibri"/>
                <a:cs typeface="Calibri"/>
              </a:rPr>
              <a:t>in a </a:t>
            </a:r>
            <a:r>
              <a:rPr sz="2200" spc="-10" dirty="0">
                <a:latin typeface="Calibri"/>
                <a:cs typeface="Calibri"/>
              </a:rPr>
              <a:t>signal </a:t>
            </a:r>
            <a:r>
              <a:rPr sz="2200" dirty="0">
                <a:latin typeface="Calibri"/>
                <a:cs typeface="Calibri"/>
              </a:rPr>
              <a:t>will </a:t>
            </a:r>
            <a:r>
              <a:rPr sz="2200" spc="-20" dirty="0">
                <a:latin typeface="Calibri"/>
                <a:cs typeface="Calibri"/>
              </a:rPr>
              <a:t>travel </a:t>
            </a:r>
            <a:r>
              <a:rPr sz="2200" spc="-15" dirty="0">
                <a:latin typeface="Calibri"/>
                <a:cs typeface="Calibri"/>
              </a:rPr>
              <a:t>at different </a:t>
            </a:r>
            <a:r>
              <a:rPr sz="2200" spc="-10" dirty="0">
                <a:latin typeface="Calibri"/>
                <a:cs typeface="Calibri"/>
              </a:rPr>
              <a:t> </a:t>
            </a:r>
            <a:r>
              <a:rPr sz="2200" spc="-15" dirty="0">
                <a:latin typeface="Calibri"/>
                <a:cs typeface="Calibri"/>
              </a:rPr>
              <a:t>group</a:t>
            </a:r>
            <a:r>
              <a:rPr sz="2200" spc="240" dirty="0">
                <a:latin typeface="Calibri"/>
                <a:cs typeface="Calibri"/>
              </a:rPr>
              <a:t> </a:t>
            </a:r>
            <a:r>
              <a:rPr sz="2200" spc="-5" dirty="0">
                <a:latin typeface="Calibri"/>
                <a:cs typeface="Calibri"/>
              </a:rPr>
              <a:t>velocities</a:t>
            </a:r>
            <a:r>
              <a:rPr sz="2200" spc="240" dirty="0">
                <a:latin typeface="Calibri"/>
                <a:cs typeface="Calibri"/>
              </a:rPr>
              <a:t> </a:t>
            </a:r>
            <a:r>
              <a:rPr sz="2200" spc="-5" dirty="0">
                <a:latin typeface="Calibri"/>
                <a:cs typeface="Calibri"/>
              </a:rPr>
              <a:t>and</a:t>
            </a:r>
            <a:r>
              <a:rPr sz="2200" spc="235" dirty="0">
                <a:latin typeface="Calibri"/>
                <a:cs typeface="Calibri"/>
              </a:rPr>
              <a:t> </a:t>
            </a:r>
            <a:r>
              <a:rPr sz="2200" spc="-5" dirty="0">
                <a:latin typeface="Calibri"/>
                <a:cs typeface="Calibri"/>
              </a:rPr>
              <a:t>so</a:t>
            </a:r>
            <a:r>
              <a:rPr sz="2200" spc="250" dirty="0">
                <a:latin typeface="Calibri"/>
                <a:cs typeface="Calibri"/>
              </a:rPr>
              <a:t> </a:t>
            </a:r>
            <a:r>
              <a:rPr sz="2200" spc="-5" dirty="0">
                <a:latin typeface="Calibri"/>
                <a:cs typeface="Calibri"/>
              </a:rPr>
              <a:t>will</a:t>
            </a:r>
            <a:r>
              <a:rPr sz="2200" spc="235" dirty="0">
                <a:latin typeface="Calibri"/>
                <a:cs typeface="Calibri"/>
              </a:rPr>
              <a:t> </a:t>
            </a:r>
            <a:r>
              <a:rPr sz="2200" spc="-10" dirty="0">
                <a:latin typeface="Calibri"/>
                <a:cs typeface="Calibri"/>
              </a:rPr>
              <a:t>arrive</a:t>
            </a:r>
            <a:r>
              <a:rPr sz="2200" spc="245" dirty="0">
                <a:latin typeface="Calibri"/>
                <a:cs typeface="Calibri"/>
              </a:rPr>
              <a:t> </a:t>
            </a:r>
            <a:r>
              <a:rPr sz="2200" spc="-15" dirty="0">
                <a:latin typeface="Calibri"/>
                <a:cs typeface="Calibri"/>
              </a:rPr>
              <a:t>at</a:t>
            </a:r>
            <a:r>
              <a:rPr sz="2200" spc="245" dirty="0">
                <a:latin typeface="Calibri"/>
                <a:cs typeface="Calibri"/>
              </a:rPr>
              <a:t> </a:t>
            </a:r>
            <a:r>
              <a:rPr sz="2200" spc="-5" dirty="0">
                <a:latin typeface="Calibri"/>
                <a:cs typeface="Calibri"/>
              </a:rPr>
              <a:t>their</a:t>
            </a:r>
            <a:r>
              <a:rPr sz="2200" spc="240" dirty="0">
                <a:latin typeface="Calibri"/>
                <a:cs typeface="Calibri"/>
              </a:rPr>
              <a:t> </a:t>
            </a:r>
            <a:r>
              <a:rPr sz="2200" spc="-10" dirty="0">
                <a:latin typeface="Calibri"/>
                <a:cs typeface="Calibri"/>
              </a:rPr>
              <a:t>destination</a:t>
            </a:r>
            <a:r>
              <a:rPr sz="2200" spc="245" dirty="0">
                <a:latin typeface="Calibri"/>
                <a:cs typeface="Calibri"/>
              </a:rPr>
              <a:t> </a:t>
            </a:r>
            <a:r>
              <a:rPr sz="2200" spc="-15" dirty="0">
                <a:latin typeface="Calibri"/>
                <a:cs typeface="Calibri"/>
              </a:rPr>
              <a:t>at</a:t>
            </a:r>
            <a:r>
              <a:rPr sz="2200" spc="235" dirty="0">
                <a:latin typeface="Calibri"/>
                <a:cs typeface="Calibri"/>
              </a:rPr>
              <a:t> </a:t>
            </a:r>
            <a:r>
              <a:rPr sz="2200" spc="-20" dirty="0">
                <a:latin typeface="Calibri"/>
                <a:cs typeface="Calibri"/>
              </a:rPr>
              <a:t>different</a:t>
            </a:r>
            <a:r>
              <a:rPr sz="2200" spc="254" dirty="0">
                <a:latin typeface="Calibri"/>
                <a:cs typeface="Calibri"/>
              </a:rPr>
              <a:t> </a:t>
            </a:r>
            <a:r>
              <a:rPr sz="2200" spc="-5" dirty="0">
                <a:latin typeface="Calibri"/>
                <a:cs typeface="Calibri"/>
              </a:rPr>
              <a:t>times, </a:t>
            </a:r>
            <a:r>
              <a:rPr sz="2200" spc="-484" dirty="0">
                <a:latin typeface="Calibri"/>
                <a:cs typeface="Calibri"/>
              </a:rPr>
              <a:t> </a:t>
            </a:r>
            <a:r>
              <a:rPr sz="2200" spc="-20" dirty="0">
                <a:latin typeface="Calibri"/>
                <a:cs typeface="Calibri"/>
              </a:rPr>
              <a:t>for </a:t>
            </a:r>
            <a:r>
              <a:rPr sz="2200" spc="-10" dirty="0">
                <a:latin typeface="Calibri"/>
                <a:cs typeface="Calibri"/>
              </a:rPr>
              <a:t>digital modulation </a:t>
            </a:r>
            <a:r>
              <a:rPr sz="2200" dirty="0">
                <a:latin typeface="Calibri"/>
                <a:cs typeface="Calibri"/>
              </a:rPr>
              <a:t>of </a:t>
            </a:r>
            <a:r>
              <a:rPr sz="2200" spc="-30" dirty="0">
                <a:latin typeface="Calibri"/>
                <a:cs typeface="Calibri"/>
              </a:rPr>
              <a:t>carrier, </a:t>
            </a:r>
            <a:r>
              <a:rPr sz="2200" spc="-5" dirty="0">
                <a:latin typeface="Calibri"/>
                <a:cs typeface="Calibri"/>
              </a:rPr>
              <a:t>this </a:t>
            </a:r>
            <a:r>
              <a:rPr sz="2200" spc="-10" dirty="0">
                <a:latin typeface="Calibri"/>
                <a:cs typeface="Calibri"/>
              </a:rPr>
              <a:t>results </a:t>
            </a:r>
            <a:r>
              <a:rPr sz="2200" spc="-5" dirty="0">
                <a:latin typeface="Calibri"/>
                <a:cs typeface="Calibri"/>
              </a:rPr>
              <a:t>in </a:t>
            </a:r>
            <a:r>
              <a:rPr sz="2200" spc="-10" dirty="0">
                <a:latin typeface="Calibri"/>
                <a:cs typeface="Calibri"/>
              </a:rPr>
              <a:t>dispersion </a:t>
            </a:r>
            <a:r>
              <a:rPr sz="2200" dirty="0">
                <a:latin typeface="Calibri"/>
                <a:cs typeface="Calibri"/>
              </a:rPr>
              <a:t>of </a:t>
            </a:r>
            <a:r>
              <a:rPr sz="2200" spc="-10" dirty="0">
                <a:latin typeface="Calibri"/>
                <a:cs typeface="Calibri"/>
              </a:rPr>
              <a:t>pulse, </a:t>
            </a:r>
            <a:r>
              <a:rPr sz="2200" spc="-5" dirty="0">
                <a:latin typeface="Calibri"/>
                <a:cs typeface="Calibri"/>
              </a:rPr>
              <a:t>which </a:t>
            </a:r>
            <a:r>
              <a:rPr sz="2200" dirty="0">
                <a:latin typeface="Calibri"/>
                <a:cs typeface="Calibri"/>
              </a:rPr>
              <a:t> </a:t>
            </a:r>
            <a:r>
              <a:rPr sz="2200" spc="-20" dirty="0">
                <a:solidFill>
                  <a:srgbClr val="C00000"/>
                </a:solidFill>
                <a:latin typeface="Calibri"/>
                <a:cs typeface="Calibri"/>
              </a:rPr>
              <a:t>affects</a:t>
            </a:r>
            <a:r>
              <a:rPr sz="2200" spc="5" dirty="0">
                <a:solidFill>
                  <a:srgbClr val="C00000"/>
                </a:solidFill>
                <a:latin typeface="Calibri"/>
                <a:cs typeface="Calibri"/>
              </a:rPr>
              <a:t> </a:t>
            </a:r>
            <a:r>
              <a:rPr sz="2200" spc="-5" dirty="0">
                <a:solidFill>
                  <a:srgbClr val="C00000"/>
                </a:solidFill>
                <a:latin typeface="Calibri"/>
                <a:cs typeface="Calibri"/>
              </a:rPr>
              <a:t>the</a:t>
            </a:r>
            <a:r>
              <a:rPr sz="2200" spc="10" dirty="0">
                <a:solidFill>
                  <a:srgbClr val="C00000"/>
                </a:solidFill>
                <a:latin typeface="Calibri"/>
                <a:cs typeface="Calibri"/>
              </a:rPr>
              <a:t> </a:t>
            </a:r>
            <a:r>
              <a:rPr sz="2200" spc="-10" dirty="0">
                <a:solidFill>
                  <a:srgbClr val="C00000"/>
                </a:solidFill>
                <a:latin typeface="Calibri"/>
                <a:cs typeface="Calibri"/>
              </a:rPr>
              <a:t>maximum</a:t>
            </a:r>
            <a:r>
              <a:rPr sz="2200" spc="30" dirty="0">
                <a:solidFill>
                  <a:srgbClr val="C00000"/>
                </a:solidFill>
                <a:latin typeface="Calibri"/>
                <a:cs typeface="Calibri"/>
              </a:rPr>
              <a:t> </a:t>
            </a:r>
            <a:r>
              <a:rPr sz="2200" spc="-30" dirty="0">
                <a:solidFill>
                  <a:srgbClr val="C00000"/>
                </a:solidFill>
                <a:latin typeface="Calibri"/>
                <a:cs typeface="Calibri"/>
              </a:rPr>
              <a:t>rate</a:t>
            </a:r>
            <a:r>
              <a:rPr sz="2200" spc="5" dirty="0">
                <a:solidFill>
                  <a:srgbClr val="C00000"/>
                </a:solidFill>
                <a:latin typeface="Calibri"/>
                <a:cs typeface="Calibri"/>
              </a:rPr>
              <a:t> </a:t>
            </a:r>
            <a:r>
              <a:rPr sz="2200" dirty="0">
                <a:solidFill>
                  <a:srgbClr val="C00000"/>
                </a:solidFill>
                <a:latin typeface="Calibri"/>
                <a:cs typeface="Calibri"/>
              </a:rPr>
              <a:t>of</a:t>
            </a:r>
            <a:r>
              <a:rPr sz="2200" spc="5" dirty="0">
                <a:solidFill>
                  <a:srgbClr val="C00000"/>
                </a:solidFill>
                <a:latin typeface="Calibri"/>
                <a:cs typeface="Calibri"/>
              </a:rPr>
              <a:t> </a:t>
            </a:r>
            <a:r>
              <a:rPr sz="2200" spc="-5" dirty="0">
                <a:solidFill>
                  <a:srgbClr val="C00000"/>
                </a:solidFill>
                <a:latin typeface="Calibri"/>
                <a:cs typeface="Calibri"/>
              </a:rPr>
              <a:t>modulation.</a:t>
            </a:r>
            <a:endParaRPr sz="22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 y="168655"/>
            <a:ext cx="7214234" cy="360680"/>
          </a:xfrm>
          <a:prstGeom prst="rect">
            <a:avLst/>
          </a:prstGeom>
        </p:spPr>
        <p:txBody>
          <a:bodyPr vert="horz" wrap="square" lIns="0" tIns="12065" rIns="0" bIns="0" rtlCol="0">
            <a:spAutoFit/>
          </a:bodyPr>
          <a:lstStyle/>
          <a:p>
            <a:pPr marL="12700">
              <a:lnSpc>
                <a:spcPct val="100000"/>
              </a:lnSpc>
              <a:spcBef>
                <a:spcPts val="95"/>
              </a:spcBef>
            </a:pPr>
            <a:r>
              <a:rPr sz="2200" spc="-10" dirty="0">
                <a:latin typeface="Calibri"/>
                <a:cs typeface="Calibri"/>
              </a:rPr>
              <a:t>Let</a:t>
            </a:r>
            <a:r>
              <a:rPr sz="2200" spc="-5" dirty="0">
                <a:latin typeface="Calibri"/>
                <a:cs typeface="Calibri"/>
              </a:rPr>
              <a:t> the</a:t>
            </a:r>
            <a:r>
              <a:rPr sz="2200" dirty="0">
                <a:latin typeface="Calibri"/>
                <a:cs typeface="Calibri"/>
              </a:rPr>
              <a:t> </a:t>
            </a:r>
            <a:r>
              <a:rPr sz="2200" spc="-15" dirty="0">
                <a:latin typeface="Calibri"/>
                <a:cs typeface="Calibri"/>
              </a:rPr>
              <a:t>difference</a:t>
            </a:r>
            <a:r>
              <a:rPr sz="2200" spc="25" dirty="0">
                <a:latin typeface="Calibri"/>
                <a:cs typeface="Calibri"/>
              </a:rPr>
              <a:t> </a:t>
            </a:r>
            <a:r>
              <a:rPr sz="2200" spc="-5" dirty="0">
                <a:latin typeface="Calibri"/>
                <a:cs typeface="Calibri"/>
              </a:rPr>
              <a:t>in</a:t>
            </a:r>
            <a:r>
              <a:rPr sz="2200" spc="5" dirty="0">
                <a:latin typeface="Calibri"/>
                <a:cs typeface="Calibri"/>
              </a:rPr>
              <a:t> </a:t>
            </a:r>
            <a:r>
              <a:rPr sz="2200" spc="-15" dirty="0">
                <a:latin typeface="Calibri"/>
                <a:cs typeface="Calibri"/>
              </a:rPr>
              <a:t>propagation</a:t>
            </a:r>
            <a:r>
              <a:rPr sz="2200" spc="-20" dirty="0">
                <a:latin typeface="Calibri"/>
                <a:cs typeface="Calibri"/>
              </a:rPr>
              <a:t> </a:t>
            </a:r>
            <a:r>
              <a:rPr sz="2200" spc="-5" dirty="0">
                <a:latin typeface="Calibri"/>
                <a:cs typeface="Calibri"/>
              </a:rPr>
              <a:t>times</a:t>
            </a:r>
            <a:r>
              <a:rPr sz="2200" spc="25" dirty="0">
                <a:latin typeface="Calibri"/>
                <a:cs typeface="Calibri"/>
              </a:rPr>
              <a:t> </a:t>
            </a:r>
            <a:r>
              <a:rPr sz="2200" spc="-20" dirty="0">
                <a:latin typeface="Calibri"/>
                <a:cs typeface="Calibri"/>
              </a:rPr>
              <a:t>for</a:t>
            </a:r>
            <a:r>
              <a:rPr sz="2200" spc="5" dirty="0">
                <a:latin typeface="Calibri"/>
                <a:cs typeface="Calibri"/>
              </a:rPr>
              <a:t> </a:t>
            </a:r>
            <a:r>
              <a:rPr sz="2200" spc="-15" dirty="0">
                <a:latin typeface="Calibri"/>
                <a:cs typeface="Calibri"/>
              </a:rPr>
              <a:t>two</a:t>
            </a:r>
            <a:r>
              <a:rPr sz="2200" spc="10" dirty="0">
                <a:latin typeface="Calibri"/>
                <a:cs typeface="Calibri"/>
              </a:rPr>
              <a:t> </a:t>
            </a:r>
            <a:r>
              <a:rPr sz="2200" spc="-10" dirty="0">
                <a:latin typeface="Calibri"/>
                <a:cs typeface="Calibri"/>
              </a:rPr>
              <a:t>side</a:t>
            </a:r>
            <a:r>
              <a:rPr sz="2200" spc="5" dirty="0">
                <a:latin typeface="Calibri"/>
                <a:cs typeface="Calibri"/>
              </a:rPr>
              <a:t> </a:t>
            </a:r>
            <a:r>
              <a:rPr sz="2200" spc="-10" dirty="0">
                <a:latin typeface="Calibri"/>
                <a:cs typeface="Calibri"/>
              </a:rPr>
              <a:t>bands </a:t>
            </a:r>
            <a:r>
              <a:rPr sz="2200" spc="-5" dirty="0">
                <a:latin typeface="Calibri"/>
                <a:cs typeface="Calibri"/>
              </a:rPr>
              <a:t>is</a:t>
            </a:r>
            <a:r>
              <a:rPr sz="2200" spc="10" dirty="0">
                <a:latin typeface="Calibri"/>
                <a:cs typeface="Calibri"/>
              </a:rPr>
              <a:t> </a:t>
            </a:r>
            <a:r>
              <a:rPr sz="2200" spc="5" dirty="0">
                <a:latin typeface="Calibri"/>
                <a:cs typeface="Calibri"/>
              </a:rPr>
              <a:t>δτ.</a:t>
            </a:r>
            <a:endParaRPr sz="2200">
              <a:latin typeface="Calibri"/>
              <a:cs typeface="Calibri"/>
            </a:endParaRPr>
          </a:p>
        </p:txBody>
      </p:sp>
      <p:sp>
        <p:nvSpPr>
          <p:cNvPr id="3" name="object 3"/>
          <p:cNvSpPr txBox="1"/>
          <p:nvPr/>
        </p:nvSpPr>
        <p:spPr>
          <a:xfrm>
            <a:off x="4234860" y="1212351"/>
            <a:ext cx="469265" cy="430530"/>
          </a:xfrm>
          <a:prstGeom prst="rect">
            <a:avLst/>
          </a:prstGeom>
        </p:spPr>
        <p:txBody>
          <a:bodyPr vert="horz" wrap="square" lIns="0" tIns="13335" rIns="0" bIns="0" rtlCol="0">
            <a:spAutoFit/>
          </a:bodyPr>
          <a:lstStyle/>
          <a:p>
            <a:pPr marL="12700">
              <a:lnSpc>
                <a:spcPct val="100000"/>
              </a:lnSpc>
              <a:spcBef>
                <a:spcPts val="105"/>
              </a:spcBef>
            </a:pPr>
            <a:r>
              <a:rPr sz="2400" i="1" spc="445" dirty="0">
                <a:latin typeface="Times New Roman"/>
                <a:cs typeface="Times New Roman"/>
              </a:rPr>
              <a:t>d</a:t>
            </a:r>
            <a:r>
              <a:rPr sz="2650" spc="385" dirty="0">
                <a:latin typeface="Symbol"/>
                <a:cs typeface="Symbol"/>
              </a:rPr>
              <a:t></a:t>
            </a:r>
            <a:endParaRPr sz="2650">
              <a:latin typeface="Symbol"/>
              <a:cs typeface="Symbol"/>
            </a:endParaRPr>
          </a:p>
        </p:txBody>
      </p:sp>
      <p:sp>
        <p:nvSpPr>
          <p:cNvPr id="4" name="object 4"/>
          <p:cNvSpPr txBox="1">
            <a:spLocks noGrp="1"/>
          </p:cNvSpPr>
          <p:nvPr>
            <p:ph type="ctrTitle"/>
          </p:nvPr>
        </p:nvSpPr>
        <p:spPr>
          <a:prstGeom prst="rect">
            <a:avLst/>
          </a:prstGeom>
        </p:spPr>
        <p:txBody>
          <a:bodyPr vert="horz" wrap="square" lIns="0" tIns="13335" rIns="0" bIns="0" rtlCol="0">
            <a:spAutoFit/>
          </a:bodyPr>
          <a:lstStyle/>
          <a:p>
            <a:pPr marL="38100">
              <a:lnSpc>
                <a:spcPct val="100000"/>
              </a:lnSpc>
              <a:spcBef>
                <a:spcPts val="105"/>
              </a:spcBef>
              <a:tabLst>
                <a:tab pos="847090" algn="l"/>
                <a:tab pos="1374140" algn="l"/>
              </a:tabLst>
            </a:pPr>
            <a:r>
              <a:rPr spc="335" dirty="0"/>
              <a:t></a:t>
            </a:r>
            <a:r>
              <a:rPr i="1" spc="335" dirty="0">
                <a:latin typeface="Times New Roman"/>
                <a:cs typeface="Times New Roman"/>
              </a:rPr>
              <a:t>t </a:t>
            </a:r>
            <a:r>
              <a:rPr spc="520" dirty="0"/>
              <a:t></a:t>
            </a:r>
            <a:r>
              <a:rPr spc="520" dirty="0">
                <a:latin typeface="Times New Roman"/>
                <a:cs typeface="Times New Roman"/>
              </a:rPr>
              <a:t>	</a:t>
            </a:r>
            <a:r>
              <a:rPr sz="3600" i="1" u="sng" spc="562" baseline="34722" dirty="0">
                <a:uFill>
                  <a:solidFill>
                    <a:srgbClr val="000000"/>
                  </a:solidFill>
                </a:uFill>
                <a:latin typeface="Times New Roman"/>
                <a:cs typeface="Times New Roman"/>
              </a:rPr>
              <a:t>d</a:t>
            </a:r>
            <a:r>
              <a:rPr sz="3975" u="sng" spc="562" baseline="31446" dirty="0">
                <a:uFill>
                  <a:solidFill>
                    <a:srgbClr val="000000"/>
                  </a:solidFill>
                </a:uFill>
              </a:rPr>
              <a:t></a:t>
            </a:r>
            <a:r>
              <a:rPr sz="3975" spc="562" baseline="31446" dirty="0">
                <a:latin typeface="Times New Roman"/>
                <a:cs typeface="Times New Roman"/>
              </a:rPr>
              <a:t>	</a:t>
            </a:r>
            <a:r>
              <a:rPr sz="2400" spc="409" dirty="0">
                <a:latin typeface="Times New Roman"/>
                <a:cs typeface="Times New Roman"/>
              </a:rPr>
              <a:t>.</a:t>
            </a:r>
            <a:r>
              <a:rPr sz="2400" spc="409" dirty="0"/>
              <a:t></a:t>
            </a:r>
            <a:r>
              <a:rPr sz="2650" spc="409" dirty="0"/>
              <a:t></a:t>
            </a:r>
            <a:endParaRPr sz="2650">
              <a:latin typeface="Times New Roman"/>
              <a:cs typeface="Times New Roman"/>
            </a:endParaRPr>
          </a:p>
        </p:txBody>
      </p:sp>
      <p:sp>
        <p:nvSpPr>
          <p:cNvPr id="5" name="object 5"/>
          <p:cNvSpPr txBox="1"/>
          <p:nvPr/>
        </p:nvSpPr>
        <p:spPr>
          <a:xfrm>
            <a:off x="1755394" y="3342513"/>
            <a:ext cx="5038725" cy="848360"/>
          </a:xfrm>
          <a:prstGeom prst="rect">
            <a:avLst/>
          </a:prstGeom>
        </p:spPr>
        <p:txBody>
          <a:bodyPr vert="horz" wrap="square" lIns="0" tIns="12700" rIns="0" bIns="0" rtlCol="0">
            <a:spAutoFit/>
          </a:bodyPr>
          <a:lstStyle/>
          <a:p>
            <a:pPr marL="12700">
              <a:lnSpc>
                <a:spcPct val="100000"/>
              </a:lnSpc>
              <a:spcBef>
                <a:spcPts val="100"/>
              </a:spcBef>
            </a:pPr>
            <a:r>
              <a:rPr sz="5400" b="1" i="1" spc="-5" dirty="0">
                <a:solidFill>
                  <a:srgbClr val="006FC0"/>
                </a:solidFill>
                <a:latin typeface="Calibri"/>
                <a:cs typeface="Calibri"/>
              </a:rPr>
              <a:t>Derivation</a:t>
            </a:r>
            <a:r>
              <a:rPr sz="5400" b="1" i="1" spc="-50" dirty="0">
                <a:solidFill>
                  <a:srgbClr val="006FC0"/>
                </a:solidFill>
                <a:latin typeface="Calibri"/>
                <a:cs typeface="Calibri"/>
              </a:rPr>
              <a:t> </a:t>
            </a:r>
            <a:r>
              <a:rPr sz="5400" b="1" i="1" dirty="0">
                <a:solidFill>
                  <a:srgbClr val="006FC0"/>
                </a:solidFill>
                <a:latin typeface="Calibri"/>
                <a:cs typeface="Calibri"/>
              </a:rPr>
              <a:t>is</a:t>
            </a:r>
            <a:r>
              <a:rPr sz="5400" b="1" i="1" spc="-50" dirty="0">
                <a:solidFill>
                  <a:srgbClr val="006FC0"/>
                </a:solidFill>
                <a:latin typeface="Calibri"/>
                <a:cs typeface="Calibri"/>
              </a:rPr>
              <a:t> </a:t>
            </a:r>
            <a:r>
              <a:rPr sz="5400" b="1" i="1" spc="-5" dirty="0">
                <a:solidFill>
                  <a:srgbClr val="006FC0"/>
                </a:solidFill>
                <a:latin typeface="Calibri"/>
                <a:cs typeface="Calibri"/>
              </a:rPr>
              <a:t>here</a:t>
            </a:r>
            <a:endParaRPr sz="54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702310"/>
            <a:ext cx="8376284" cy="5939790"/>
          </a:xfrm>
          <a:prstGeom prst="rect">
            <a:avLst/>
          </a:prstGeom>
        </p:spPr>
        <p:txBody>
          <a:bodyPr vert="horz" wrap="square" lIns="0" tIns="12065" rIns="0" bIns="0" rtlCol="0">
            <a:spAutoFit/>
          </a:bodyPr>
          <a:lstStyle/>
          <a:p>
            <a:pPr marL="12700" marR="5080" algn="just">
              <a:lnSpc>
                <a:spcPct val="100000"/>
              </a:lnSpc>
              <a:spcBef>
                <a:spcPts val="95"/>
              </a:spcBef>
            </a:pPr>
            <a:r>
              <a:rPr sz="2200" spc="-5" dirty="0">
                <a:latin typeface="Calibri"/>
                <a:cs typeface="Calibri"/>
              </a:rPr>
              <a:t>In</a:t>
            </a:r>
            <a:r>
              <a:rPr sz="2200" spc="295" dirty="0">
                <a:latin typeface="Calibri"/>
                <a:cs typeface="Calibri"/>
              </a:rPr>
              <a:t> </a:t>
            </a:r>
            <a:r>
              <a:rPr sz="2200" spc="-10" dirty="0">
                <a:latin typeface="Calibri"/>
                <a:cs typeface="Calibri"/>
              </a:rPr>
              <a:t>communication,</a:t>
            </a:r>
            <a:r>
              <a:rPr sz="2200" spc="310" dirty="0">
                <a:latin typeface="Calibri"/>
                <a:cs typeface="Calibri"/>
              </a:rPr>
              <a:t> </a:t>
            </a:r>
            <a:r>
              <a:rPr sz="2200" spc="-10" dirty="0">
                <a:latin typeface="Calibri"/>
                <a:cs typeface="Calibri"/>
              </a:rPr>
              <a:t>dispersion</a:t>
            </a:r>
            <a:r>
              <a:rPr sz="2200" spc="305" dirty="0">
                <a:latin typeface="Calibri"/>
                <a:cs typeface="Calibri"/>
              </a:rPr>
              <a:t> </a:t>
            </a:r>
            <a:r>
              <a:rPr sz="2200" spc="-5" dirty="0">
                <a:latin typeface="Calibri"/>
                <a:cs typeface="Calibri"/>
              </a:rPr>
              <a:t>is</a:t>
            </a:r>
            <a:r>
              <a:rPr sz="2200" spc="305" dirty="0">
                <a:latin typeface="Calibri"/>
                <a:cs typeface="Calibri"/>
              </a:rPr>
              <a:t> </a:t>
            </a:r>
            <a:r>
              <a:rPr sz="2200" spc="-10" dirty="0">
                <a:latin typeface="Calibri"/>
                <a:cs typeface="Calibri"/>
              </a:rPr>
              <a:t>used</a:t>
            </a:r>
            <a:r>
              <a:rPr sz="2200" spc="315" dirty="0">
                <a:latin typeface="Calibri"/>
                <a:cs typeface="Calibri"/>
              </a:rPr>
              <a:t> </a:t>
            </a:r>
            <a:r>
              <a:rPr sz="2200" spc="-15" dirty="0">
                <a:latin typeface="Calibri"/>
                <a:cs typeface="Calibri"/>
              </a:rPr>
              <a:t>to</a:t>
            </a:r>
            <a:r>
              <a:rPr sz="2200" spc="300" dirty="0">
                <a:latin typeface="Calibri"/>
                <a:cs typeface="Calibri"/>
              </a:rPr>
              <a:t> </a:t>
            </a:r>
            <a:r>
              <a:rPr sz="2200" spc="-10" dirty="0">
                <a:latin typeface="Calibri"/>
                <a:cs typeface="Calibri"/>
              </a:rPr>
              <a:t>describe</a:t>
            </a:r>
            <a:r>
              <a:rPr sz="2200" spc="315" dirty="0">
                <a:latin typeface="Calibri"/>
                <a:cs typeface="Calibri"/>
              </a:rPr>
              <a:t> </a:t>
            </a:r>
            <a:r>
              <a:rPr sz="2200" spc="-15" dirty="0">
                <a:latin typeface="Calibri"/>
                <a:cs typeface="Calibri"/>
              </a:rPr>
              <a:t>any</a:t>
            </a:r>
            <a:r>
              <a:rPr sz="2200" spc="305" dirty="0">
                <a:latin typeface="Calibri"/>
                <a:cs typeface="Calibri"/>
              </a:rPr>
              <a:t> </a:t>
            </a:r>
            <a:r>
              <a:rPr sz="2200" spc="-10" dirty="0">
                <a:latin typeface="Calibri"/>
                <a:cs typeface="Calibri"/>
              </a:rPr>
              <a:t>process</a:t>
            </a:r>
            <a:r>
              <a:rPr sz="2200" spc="305" dirty="0">
                <a:latin typeface="Calibri"/>
                <a:cs typeface="Calibri"/>
              </a:rPr>
              <a:t> </a:t>
            </a:r>
            <a:r>
              <a:rPr sz="2200" spc="-5" dirty="0">
                <a:latin typeface="Calibri"/>
                <a:cs typeface="Calibri"/>
              </a:rPr>
              <a:t>by</a:t>
            </a:r>
            <a:r>
              <a:rPr sz="2200" spc="300" dirty="0">
                <a:latin typeface="Calibri"/>
                <a:cs typeface="Calibri"/>
              </a:rPr>
              <a:t> </a:t>
            </a:r>
            <a:r>
              <a:rPr sz="2200" spc="-5" dirty="0">
                <a:latin typeface="Calibri"/>
                <a:cs typeface="Calibri"/>
              </a:rPr>
              <a:t>which </a:t>
            </a:r>
            <a:r>
              <a:rPr sz="2200" spc="-484" dirty="0">
                <a:latin typeface="Calibri"/>
                <a:cs typeface="Calibri"/>
              </a:rPr>
              <a:t> </a:t>
            </a:r>
            <a:r>
              <a:rPr sz="2200" spc="-15" dirty="0">
                <a:latin typeface="Calibri"/>
                <a:cs typeface="Calibri"/>
              </a:rPr>
              <a:t>any </a:t>
            </a:r>
            <a:r>
              <a:rPr sz="2200" spc="-5" dirty="0">
                <a:latin typeface="Calibri"/>
                <a:cs typeface="Calibri"/>
              </a:rPr>
              <a:t>electromagnetic </a:t>
            </a:r>
            <a:r>
              <a:rPr sz="2200" spc="-10" dirty="0">
                <a:latin typeface="Calibri"/>
                <a:cs typeface="Calibri"/>
              </a:rPr>
              <a:t>signal </a:t>
            </a:r>
            <a:r>
              <a:rPr sz="2200" spc="-15" dirty="0">
                <a:latin typeface="Calibri"/>
                <a:cs typeface="Calibri"/>
              </a:rPr>
              <a:t>propagating </a:t>
            </a:r>
            <a:r>
              <a:rPr sz="2200" spc="-5" dirty="0">
                <a:latin typeface="Calibri"/>
                <a:cs typeface="Calibri"/>
              </a:rPr>
              <a:t>in a </a:t>
            </a:r>
            <a:r>
              <a:rPr sz="2200" spc="-15" dirty="0">
                <a:latin typeface="Calibri"/>
                <a:cs typeface="Calibri"/>
              </a:rPr>
              <a:t>physical </a:t>
            </a:r>
            <a:r>
              <a:rPr sz="2200" spc="-5" dirty="0">
                <a:latin typeface="Calibri"/>
                <a:cs typeface="Calibri"/>
              </a:rPr>
              <a:t>medium is </a:t>
            </a:r>
            <a:r>
              <a:rPr sz="2200" spc="-10" dirty="0">
                <a:latin typeface="Calibri"/>
                <a:cs typeface="Calibri"/>
              </a:rPr>
              <a:t>degraded </a:t>
            </a:r>
            <a:r>
              <a:rPr sz="2200" spc="-5" dirty="0">
                <a:latin typeface="Calibri"/>
                <a:cs typeface="Calibri"/>
              </a:rPr>
              <a:t> </a:t>
            </a:r>
            <a:r>
              <a:rPr sz="2200" spc="-10" dirty="0">
                <a:latin typeface="Calibri"/>
                <a:cs typeface="Calibri"/>
              </a:rPr>
              <a:t>because </a:t>
            </a:r>
            <a:r>
              <a:rPr sz="2200" spc="-5" dirty="0">
                <a:latin typeface="Calibri"/>
                <a:cs typeface="Calibri"/>
              </a:rPr>
              <a:t>the </a:t>
            </a:r>
            <a:r>
              <a:rPr sz="2200" spc="-10" dirty="0">
                <a:latin typeface="Calibri"/>
                <a:cs typeface="Calibri"/>
              </a:rPr>
              <a:t>various </a:t>
            </a:r>
            <a:r>
              <a:rPr sz="2200" spc="-25" dirty="0">
                <a:latin typeface="Calibri"/>
                <a:cs typeface="Calibri"/>
              </a:rPr>
              <a:t>wave </a:t>
            </a:r>
            <a:r>
              <a:rPr sz="2200" spc="-10" dirty="0">
                <a:latin typeface="Calibri"/>
                <a:cs typeface="Calibri"/>
              </a:rPr>
              <a:t>characteristics (i.e., </a:t>
            </a:r>
            <a:r>
              <a:rPr sz="2200" spc="-5" dirty="0">
                <a:latin typeface="Calibri"/>
                <a:cs typeface="Calibri"/>
              </a:rPr>
              <a:t>frequencies) </a:t>
            </a:r>
            <a:r>
              <a:rPr sz="2200" dirty="0">
                <a:latin typeface="Calibri"/>
                <a:cs typeface="Calibri"/>
              </a:rPr>
              <a:t>of </a:t>
            </a:r>
            <a:r>
              <a:rPr sz="2200" spc="-5" dirty="0">
                <a:latin typeface="Calibri"/>
                <a:cs typeface="Calibri"/>
              </a:rPr>
              <a:t>the </a:t>
            </a:r>
            <a:r>
              <a:rPr sz="2200" spc="-10" dirty="0">
                <a:latin typeface="Calibri"/>
                <a:cs typeface="Calibri"/>
              </a:rPr>
              <a:t>signal </a:t>
            </a:r>
            <a:r>
              <a:rPr sz="2200" spc="-5" dirty="0">
                <a:latin typeface="Calibri"/>
                <a:cs typeface="Calibri"/>
              </a:rPr>
              <a:t> </a:t>
            </a:r>
            <a:r>
              <a:rPr sz="2200" spc="-20" dirty="0">
                <a:latin typeface="Calibri"/>
                <a:cs typeface="Calibri"/>
              </a:rPr>
              <a:t>have different</a:t>
            </a:r>
            <a:r>
              <a:rPr sz="2200" spc="15" dirty="0">
                <a:latin typeface="Calibri"/>
                <a:cs typeface="Calibri"/>
              </a:rPr>
              <a:t> </a:t>
            </a:r>
            <a:r>
              <a:rPr sz="2200" spc="-15" dirty="0">
                <a:latin typeface="Calibri"/>
                <a:cs typeface="Calibri"/>
              </a:rPr>
              <a:t>propagation </a:t>
            </a:r>
            <a:r>
              <a:rPr sz="2200" spc="-5" dirty="0">
                <a:latin typeface="Calibri"/>
                <a:cs typeface="Calibri"/>
              </a:rPr>
              <a:t>velocities</a:t>
            </a:r>
            <a:r>
              <a:rPr sz="2200" dirty="0">
                <a:latin typeface="Calibri"/>
                <a:cs typeface="Calibri"/>
              </a:rPr>
              <a:t> </a:t>
            </a:r>
            <a:r>
              <a:rPr sz="2200" spc="-5" dirty="0">
                <a:latin typeface="Calibri"/>
                <a:cs typeface="Calibri"/>
              </a:rPr>
              <a:t>within</a:t>
            </a:r>
            <a:r>
              <a:rPr sz="2200" dirty="0">
                <a:latin typeface="Calibri"/>
                <a:cs typeface="Calibri"/>
              </a:rPr>
              <a:t> </a:t>
            </a:r>
            <a:r>
              <a:rPr sz="2200" spc="-5" dirty="0">
                <a:latin typeface="Calibri"/>
                <a:cs typeface="Calibri"/>
              </a:rPr>
              <a:t>the</a:t>
            </a:r>
            <a:r>
              <a:rPr sz="2200" dirty="0">
                <a:latin typeface="Calibri"/>
                <a:cs typeface="Calibri"/>
              </a:rPr>
              <a:t> </a:t>
            </a:r>
            <a:r>
              <a:rPr sz="2200" spc="-15" dirty="0">
                <a:latin typeface="Calibri"/>
                <a:cs typeface="Calibri"/>
              </a:rPr>
              <a:t>physical</a:t>
            </a:r>
            <a:r>
              <a:rPr sz="2200" dirty="0">
                <a:latin typeface="Calibri"/>
                <a:cs typeface="Calibri"/>
              </a:rPr>
              <a:t> </a:t>
            </a:r>
            <a:r>
              <a:rPr sz="2200" spc="-10" dirty="0">
                <a:latin typeface="Calibri"/>
                <a:cs typeface="Calibri"/>
              </a:rPr>
              <a:t>medium.</a:t>
            </a:r>
            <a:endParaRPr sz="2200">
              <a:latin typeface="Calibri"/>
              <a:cs typeface="Calibri"/>
            </a:endParaRPr>
          </a:p>
          <a:p>
            <a:pPr marL="12700" marR="5715" algn="just">
              <a:lnSpc>
                <a:spcPct val="100000"/>
              </a:lnSpc>
              <a:spcBef>
                <a:spcPts val="1440"/>
              </a:spcBef>
            </a:pPr>
            <a:r>
              <a:rPr sz="2200" spc="-10" dirty="0">
                <a:latin typeface="Calibri"/>
                <a:cs typeface="Calibri"/>
              </a:rPr>
              <a:t>The</a:t>
            </a:r>
            <a:r>
              <a:rPr sz="2200" spc="-5" dirty="0">
                <a:latin typeface="Calibri"/>
                <a:cs typeface="Calibri"/>
              </a:rPr>
              <a:t> </a:t>
            </a:r>
            <a:r>
              <a:rPr sz="2200" spc="-10" dirty="0">
                <a:latin typeface="Calibri"/>
                <a:cs typeface="Calibri"/>
              </a:rPr>
              <a:t>pulse</a:t>
            </a:r>
            <a:r>
              <a:rPr sz="2200" spc="-5" dirty="0">
                <a:latin typeface="Calibri"/>
                <a:cs typeface="Calibri"/>
              </a:rPr>
              <a:t> </a:t>
            </a:r>
            <a:r>
              <a:rPr sz="2200" spc="-10" dirty="0">
                <a:latin typeface="Calibri"/>
                <a:cs typeface="Calibri"/>
              </a:rPr>
              <a:t>gets</a:t>
            </a:r>
            <a:r>
              <a:rPr sz="2200" spc="-5" dirty="0">
                <a:latin typeface="Calibri"/>
                <a:cs typeface="Calibri"/>
              </a:rPr>
              <a:t> </a:t>
            </a:r>
            <a:r>
              <a:rPr sz="2200" spc="-15" dirty="0">
                <a:latin typeface="Calibri"/>
                <a:cs typeface="Calibri"/>
              </a:rPr>
              <a:t>distorted</a:t>
            </a:r>
            <a:r>
              <a:rPr sz="2200" spc="-10" dirty="0">
                <a:latin typeface="Calibri"/>
                <a:cs typeface="Calibri"/>
              </a:rPr>
              <a:t> </a:t>
            </a:r>
            <a:r>
              <a:rPr sz="2200" spc="-5" dirty="0">
                <a:latin typeface="Calibri"/>
                <a:cs typeface="Calibri"/>
              </a:rPr>
              <a:t>as</a:t>
            </a:r>
            <a:r>
              <a:rPr sz="2200" dirty="0">
                <a:latin typeface="Calibri"/>
                <a:cs typeface="Calibri"/>
              </a:rPr>
              <a:t> </a:t>
            </a:r>
            <a:r>
              <a:rPr sz="2200" spc="-5" dirty="0">
                <a:latin typeface="Calibri"/>
                <a:cs typeface="Calibri"/>
              </a:rPr>
              <a:t>it</a:t>
            </a:r>
            <a:r>
              <a:rPr sz="2200" dirty="0">
                <a:latin typeface="Calibri"/>
                <a:cs typeface="Calibri"/>
              </a:rPr>
              <a:t> </a:t>
            </a:r>
            <a:r>
              <a:rPr sz="2200" spc="-20" dirty="0">
                <a:latin typeface="Calibri"/>
                <a:cs typeface="Calibri"/>
              </a:rPr>
              <a:t>travels</a:t>
            </a:r>
            <a:r>
              <a:rPr sz="2200" spc="-15" dirty="0">
                <a:latin typeface="Calibri"/>
                <a:cs typeface="Calibri"/>
              </a:rPr>
              <a:t> </a:t>
            </a:r>
            <a:r>
              <a:rPr sz="2200" spc="-5" dirty="0">
                <a:latin typeface="Calibri"/>
                <a:cs typeface="Calibri"/>
              </a:rPr>
              <a:t>along</a:t>
            </a:r>
            <a:r>
              <a:rPr sz="220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fiber</a:t>
            </a:r>
            <a:r>
              <a:rPr sz="2200" spc="-5" dirty="0">
                <a:latin typeface="Calibri"/>
                <a:cs typeface="Calibri"/>
              </a:rPr>
              <a:t> lengths.</a:t>
            </a:r>
            <a:r>
              <a:rPr sz="2200" dirty="0">
                <a:latin typeface="Calibri"/>
                <a:cs typeface="Calibri"/>
              </a:rPr>
              <a:t> </a:t>
            </a:r>
            <a:r>
              <a:rPr sz="2200" spc="-5" dirty="0">
                <a:latin typeface="Calibri"/>
                <a:cs typeface="Calibri"/>
              </a:rPr>
              <a:t>Pulse </a:t>
            </a:r>
            <a:r>
              <a:rPr sz="2200" dirty="0">
                <a:latin typeface="Calibri"/>
                <a:cs typeface="Calibri"/>
              </a:rPr>
              <a:t> </a:t>
            </a:r>
            <a:r>
              <a:rPr sz="2200" spc="-10" dirty="0">
                <a:latin typeface="Calibri"/>
                <a:cs typeface="Calibri"/>
              </a:rPr>
              <a:t>spreading</a:t>
            </a:r>
            <a:r>
              <a:rPr sz="2200" spc="-35" dirty="0">
                <a:latin typeface="Calibri"/>
                <a:cs typeface="Calibri"/>
              </a:rPr>
              <a:t> </a:t>
            </a:r>
            <a:r>
              <a:rPr sz="2200" spc="-5" dirty="0">
                <a:latin typeface="Calibri"/>
                <a:cs typeface="Calibri"/>
              </a:rPr>
              <a:t>in</a:t>
            </a:r>
            <a:r>
              <a:rPr sz="2200" dirty="0">
                <a:latin typeface="Calibri"/>
                <a:cs typeface="Calibri"/>
              </a:rPr>
              <a:t> </a:t>
            </a:r>
            <a:r>
              <a:rPr sz="2200" spc="-10" dirty="0">
                <a:latin typeface="Calibri"/>
                <a:cs typeface="Calibri"/>
              </a:rPr>
              <a:t>fiber</a:t>
            </a:r>
            <a:r>
              <a:rPr sz="2200" spc="-5" dirty="0">
                <a:latin typeface="Calibri"/>
                <a:cs typeface="Calibri"/>
              </a:rPr>
              <a:t> is </a:t>
            </a:r>
            <a:r>
              <a:rPr sz="2200" spc="-20" dirty="0">
                <a:latin typeface="Calibri"/>
                <a:cs typeface="Calibri"/>
              </a:rPr>
              <a:t>referred</a:t>
            </a:r>
            <a:r>
              <a:rPr sz="2200" spc="15" dirty="0">
                <a:latin typeface="Calibri"/>
                <a:cs typeface="Calibri"/>
              </a:rPr>
              <a:t> </a:t>
            </a:r>
            <a:r>
              <a:rPr sz="2200" spc="-5" dirty="0">
                <a:latin typeface="Calibri"/>
                <a:cs typeface="Calibri"/>
              </a:rPr>
              <a:t>as </a:t>
            </a:r>
            <a:r>
              <a:rPr sz="2200" spc="-10" dirty="0">
                <a:latin typeface="Calibri"/>
                <a:cs typeface="Calibri"/>
              </a:rPr>
              <a:t>dispersion.</a:t>
            </a:r>
            <a:endParaRPr sz="2200">
              <a:latin typeface="Calibri"/>
              <a:cs typeface="Calibri"/>
            </a:endParaRPr>
          </a:p>
          <a:p>
            <a:pPr marL="12700" marR="5715" algn="just">
              <a:lnSpc>
                <a:spcPct val="100000"/>
              </a:lnSpc>
              <a:spcBef>
                <a:spcPts val="1445"/>
              </a:spcBef>
            </a:pPr>
            <a:r>
              <a:rPr sz="2200" spc="-10" dirty="0">
                <a:latin typeface="Calibri"/>
                <a:cs typeface="Calibri"/>
              </a:rPr>
              <a:t>Dispersion </a:t>
            </a:r>
            <a:r>
              <a:rPr sz="2200" spc="-5" dirty="0">
                <a:latin typeface="Calibri"/>
                <a:cs typeface="Calibri"/>
              </a:rPr>
              <a:t>is </a:t>
            </a:r>
            <a:r>
              <a:rPr sz="2200" spc="-10" dirty="0">
                <a:latin typeface="Calibri"/>
                <a:cs typeface="Calibri"/>
              </a:rPr>
              <a:t>caused by </a:t>
            </a:r>
            <a:r>
              <a:rPr sz="2200" spc="-15" dirty="0">
                <a:latin typeface="Calibri"/>
                <a:cs typeface="Calibri"/>
              </a:rPr>
              <a:t>difference </a:t>
            </a:r>
            <a:r>
              <a:rPr sz="2200" spc="-5" dirty="0">
                <a:latin typeface="Calibri"/>
                <a:cs typeface="Calibri"/>
              </a:rPr>
              <a:t>in the </a:t>
            </a:r>
            <a:r>
              <a:rPr sz="2200" spc="-15" dirty="0">
                <a:latin typeface="Calibri"/>
                <a:cs typeface="Calibri"/>
              </a:rPr>
              <a:t>propagation </a:t>
            </a:r>
            <a:r>
              <a:rPr sz="2200" spc="-5" dirty="0">
                <a:latin typeface="Calibri"/>
                <a:cs typeface="Calibri"/>
              </a:rPr>
              <a:t>times </a:t>
            </a:r>
            <a:r>
              <a:rPr sz="2200" dirty="0">
                <a:latin typeface="Calibri"/>
                <a:cs typeface="Calibri"/>
              </a:rPr>
              <a:t>of </a:t>
            </a:r>
            <a:r>
              <a:rPr sz="2200" spc="-10" dirty="0">
                <a:latin typeface="Calibri"/>
                <a:cs typeface="Calibri"/>
              </a:rPr>
              <a:t>light </a:t>
            </a:r>
            <a:r>
              <a:rPr sz="2200" spc="-30" dirty="0">
                <a:latin typeface="Calibri"/>
                <a:cs typeface="Calibri"/>
              </a:rPr>
              <a:t>rays </a:t>
            </a:r>
            <a:r>
              <a:rPr sz="2200" spc="-25" dirty="0">
                <a:latin typeface="Calibri"/>
                <a:cs typeface="Calibri"/>
              </a:rPr>
              <a:t> </a:t>
            </a:r>
            <a:r>
              <a:rPr sz="2200" spc="-10" dirty="0">
                <a:latin typeface="Calibri"/>
                <a:cs typeface="Calibri"/>
              </a:rPr>
              <a:t>that</a:t>
            </a:r>
            <a:r>
              <a:rPr sz="2200" spc="-5" dirty="0">
                <a:latin typeface="Calibri"/>
                <a:cs typeface="Calibri"/>
              </a:rPr>
              <a:t> </a:t>
            </a:r>
            <a:r>
              <a:rPr sz="2200" spc="-20" dirty="0">
                <a:latin typeface="Calibri"/>
                <a:cs typeface="Calibri"/>
              </a:rPr>
              <a:t>takes</a:t>
            </a:r>
            <a:r>
              <a:rPr sz="2200" spc="-15" dirty="0">
                <a:latin typeface="Calibri"/>
                <a:cs typeface="Calibri"/>
              </a:rPr>
              <a:t> different</a:t>
            </a:r>
            <a:r>
              <a:rPr sz="2200" spc="-10" dirty="0">
                <a:latin typeface="Calibri"/>
                <a:cs typeface="Calibri"/>
              </a:rPr>
              <a:t> paths</a:t>
            </a:r>
            <a:r>
              <a:rPr sz="2200" spc="-5" dirty="0">
                <a:latin typeface="Calibri"/>
                <a:cs typeface="Calibri"/>
              </a:rPr>
              <a:t> </a:t>
            </a:r>
            <a:r>
              <a:rPr sz="2200" spc="-10" dirty="0">
                <a:latin typeface="Calibri"/>
                <a:cs typeface="Calibri"/>
              </a:rPr>
              <a:t>during</a:t>
            </a:r>
            <a:r>
              <a:rPr sz="2200" spc="-5" dirty="0">
                <a:latin typeface="Calibri"/>
                <a:cs typeface="Calibri"/>
              </a:rPr>
              <a:t> the</a:t>
            </a:r>
            <a:r>
              <a:rPr sz="2200" dirty="0">
                <a:latin typeface="Calibri"/>
                <a:cs typeface="Calibri"/>
              </a:rPr>
              <a:t> </a:t>
            </a:r>
            <a:r>
              <a:rPr sz="2200" spc="-15" dirty="0">
                <a:latin typeface="Calibri"/>
                <a:cs typeface="Calibri"/>
              </a:rPr>
              <a:t>propagation.</a:t>
            </a:r>
            <a:r>
              <a:rPr sz="2200" spc="-10" dirty="0">
                <a:latin typeface="Calibri"/>
                <a:cs typeface="Calibri"/>
              </a:rPr>
              <a:t> The</a:t>
            </a:r>
            <a:r>
              <a:rPr sz="2200" spc="-5" dirty="0">
                <a:latin typeface="Calibri"/>
                <a:cs typeface="Calibri"/>
              </a:rPr>
              <a:t> </a:t>
            </a:r>
            <a:r>
              <a:rPr sz="2200" spc="-10" dirty="0">
                <a:latin typeface="Calibri"/>
                <a:cs typeface="Calibri"/>
              </a:rPr>
              <a:t>light</a:t>
            </a:r>
            <a:r>
              <a:rPr sz="2200" spc="-5" dirty="0">
                <a:latin typeface="Calibri"/>
                <a:cs typeface="Calibri"/>
              </a:rPr>
              <a:t> </a:t>
            </a:r>
            <a:r>
              <a:rPr sz="2200" spc="-10" dirty="0">
                <a:latin typeface="Calibri"/>
                <a:cs typeface="Calibri"/>
              </a:rPr>
              <a:t>pulses </a:t>
            </a:r>
            <a:r>
              <a:rPr sz="2200" spc="-5" dirty="0">
                <a:latin typeface="Calibri"/>
                <a:cs typeface="Calibri"/>
              </a:rPr>
              <a:t> </a:t>
            </a:r>
            <a:r>
              <a:rPr sz="2200" spc="-15" dirty="0">
                <a:latin typeface="Calibri"/>
                <a:cs typeface="Calibri"/>
              </a:rPr>
              <a:t>travelling </a:t>
            </a:r>
            <a:r>
              <a:rPr sz="2200" spc="-10" dirty="0">
                <a:latin typeface="Calibri"/>
                <a:cs typeface="Calibri"/>
              </a:rPr>
              <a:t>down </a:t>
            </a:r>
            <a:r>
              <a:rPr sz="2200" spc="-5" dirty="0">
                <a:latin typeface="Calibri"/>
                <a:cs typeface="Calibri"/>
              </a:rPr>
              <a:t>the </a:t>
            </a:r>
            <a:r>
              <a:rPr sz="2200" spc="-10" dirty="0">
                <a:latin typeface="Calibri"/>
                <a:cs typeface="Calibri"/>
              </a:rPr>
              <a:t>fiber </a:t>
            </a:r>
            <a:r>
              <a:rPr sz="2200" spc="-15" dirty="0">
                <a:latin typeface="Calibri"/>
                <a:cs typeface="Calibri"/>
              </a:rPr>
              <a:t>encounter </a:t>
            </a:r>
            <a:r>
              <a:rPr sz="2200" spc="-10" dirty="0">
                <a:latin typeface="Calibri"/>
                <a:cs typeface="Calibri"/>
              </a:rPr>
              <a:t>dispersion </a:t>
            </a:r>
            <a:r>
              <a:rPr sz="2200" spc="-20" dirty="0">
                <a:latin typeface="Calibri"/>
                <a:cs typeface="Calibri"/>
              </a:rPr>
              <a:t>effect </a:t>
            </a:r>
            <a:r>
              <a:rPr sz="2200" spc="-5" dirty="0">
                <a:latin typeface="Calibri"/>
                <a:cs typeface="Calibri"/>
              </a:rPr>
              <a:t>because </a:t>
            </a:r>
            <a:r>
              <a:rPr sz="2200" dirty="0">
                <a:latin typeface="Calibri"/>
                <a:cs typeface="Calibri"/>
              </a:rPr>
              <a:t>of </a:t>
            </a:r>
            <a:r>
              <a:rPr sz="2200" spc="-5" dirty="0">
                <a:latin typeface="Calibri"/>
                <a:cs typeface="Calibri"/>
              </a:rPr>
              <a:t>this the </a:t>
            </a:r>
            <a:r>
              <a:rPr sz="2200" dirty="0">
                <a:latin typeface="Calibri"/>
                <a:cs typeface="Calibri"/>
              </a:rPr>
              <a:t> </a:t>
            </a:r>
            <a:r>
              <a:rPr sz="2200" spc="-5" dirty="0">
                <a:latin typeface="Calibri"/>
                <a:cs typeface="Calibri"/>
              </a:rPr>
              <a:t>pulse</a:t>
            </a:r>
            <a:r>
              <a:rPr sz="2200" dirty="0">
                <a:latin typeface="Calibri"/>
                <a:cs typeface="Calibri"/>
              </a:rPr>
              <a:t> </a:t>
            </a:r>
            <a:r>
              <a:rPr sz="2200" spc="-10" dirty="0">
                <a:latin typeface="Calibri"/>
                <a:cs typeface="Calibri"/>
              </a:rPr>
              <a:t>spreads</a:t>
            </a:r>
            <a:r>
              <a:rPr sz="2200" spc="-5" dirty="0">
                <a:latin typeface="Calibri"/>
                <a:cs typeface="Calibri"/>
              </a:rPr>
              <a:t> out</a:t>
            </a:r>
            <a:r>
              <a:rPr sz="2200" dirty="0">
                <a:latin typeface="Calibri"/>
                <a:cs typeface="Calibri"/>
              </a:rPr>
              <a:t> </a:t>
            </a:r>
            <a:r>
              <a:rPr sz="2200" spc="-5" dirty="0">
                <a:latin typeface="Calibri"/>
                <a:cs typeface="Calibri"/>
              </a:rPr>
              <a:t>in</a:t>
            </a:r>
            <a:r>
              <a:rPr sz="2200" dirty="0">
                <a:latin typeface="Calibri"/>
                <a:cs typeface="Calibri"/>
              </a:rPr>
              <a:t> </a:t>
            </a:r>
            <a:r>
              <a:rPr sz="2200" spc="-5" dirty="0">
                <a:latin typeface="Calibri"/>
                <a:cs typeface="Calibri"/>
              </a:rPr>
              <a:t>time</a:t>
            </a:r>
            <a:r>
              <a:rPr sz="2200" dirty="0">
                <a:latin typeface="Calibri"/>
                <a:cs typeface="Calibri"/>
              </a:rPr>
              <a:t> </a:t>
            </a:r>
            <a:r>
              <a:rPr sz="2200" spc="-5" dirty="0">
                <a:latin typeface="Calibri"/>
                <a:cs typeface="Calibri"/>
              </a:rPr>
              <a:t>domain.</a:t>
            </a:r>
            <a:r>
              <a:rPr sz="2200" dirty="0">
                <a:latin typeface="Calibri"/>
                <a:cs typeface="Calibri"/>
              </a:rPr>
              <a:t> </a:t>
            </a:r>
            <a:r>
              <a:rPr sz="2200" spc="-10" dirty="0">
                <a:latin typeface="Calibri"/>
                <a:cs typeface="Calibri"/>
              </a:rPr>
              <a:t>Dispersion</a:t>
            </a:r>
            <a:r>
              <a:rPr sz="2200" spc="-5" dirty="0">
                <a:latin typeface="Calibri"/>
                <a:cs typeface="Calibri"/>
              </a:rPr>
              <a:t> limits</a:t>
            </a:r>
            <a:r>
              <a:rPr sz="2200" dirty="0">
                <a:latin typeface="Calibri"/>
                <a:cs typeface="Calibri"/>
              </a:rPr>
              <a:t> </a:t>
            </a:r>
            <a:r>
              <a:rPr sz="2200" spc="-5" dirty="0">
                <a:latin typeface="Calibri"/>
                <a:cs typeface="Calibri"/>
              </a:rPr>
              <a:t>the</a:t>
            </a:r>
            <a:r>
              <a:rPr sz="2200" dirty="0">
                <a:latin typeface="Calibri"/>
                <a:cs typeface="Calibri"/>
              </a:rPr>
              <a:t> </a:t>
            </a:r>
            <a:r>
              <a:rPr sz="2200" spc="-15" dirty="0">
                <a:latin typeface="Calibri"/>
                <a:cs typeface="Calibri"/>
              </a:rPr>
              <a:t>information </a:t>
            </a:r>
            <a:r>
              <a:rPr sz="2200" spc="-10" dirty="0">
                <a:latin typeface="Calibri"/>
                <a:cs typeface="Calibri"/>
              </a:rPr>
              <a:t> bandwidth.</a:t>
            </a:r>
            <a:endParaRPr sz="2200">
              <a:latin typeface="Calibri"/>
              <a:cs typeface="Calibri"/>
            </a:endParaRPr>
          </a:p>
          <a:p>
            <a:pPr marL="12700" marR="157480">
              <a:lnSpc>
                <a:spcPct val="100000"/>
              </a:lnSpc>
              <a:spcBef>
                <a:spcPts val="1440"/>
              </a:spcBef>
            </a:pPr>
            <a:r>
              <a:rPr sz="2200" spc="-10" dirty="0">
                <a:latin typeface="Calibri"/>
                <a:cs typeface="Calibri"/>
              </a:rPr>
              <a:t>The</a:t>
            </a:r>
            <a:r>
              <a:rPr sz="2200" spc="-5" dirty="0">
                <a:latin typeface="Calibri"/>
                <a:cs typeface="Calibri"/>
              </a:rPr>
              <a:t> </a:t>
            </a:r>
            <a:r>
              <a:rPr sz="2200" spc="-10" dirty="0">
                <a:latin typeface="Calibri"/>
                <a:cs typeface="Calibri"/>
              </a:rPr>
              <a:t>distortion</a:t>
            </a:r>
            <a:r>
              <a:rPr sz="2200" spc="5" dirty="0">
                <a:latin typeface="Calibri"/>
                <a:cs typeface="Calibri"/>
              </a:rPr>
              <a:t> </a:t>
            </a:r>
            <a:r>
              <a:rPr sz="2200" spc="-20" dirty="0">
                <a:latin typeface="Calibri"/>
                <a:cs typeface="Calibri"/>
              </a:rPr>
              <a:t>effects</a:t>
            </a:r>
            <a:r>
              <a:rPr sz="2200" spc="50" dirty="0">
                <a:latin typeface="Calibri"/>
                <a:cs typeface="Calibri"/>
              </a:rPr>
              <a:t> </a:t>
            </a:r>
            <a:r>
              <a:rPr sz="2200" spc="-15" dirty="0">
                <a:latin typeface="Calibri"/>
                <a:cs typeface="Calibri"/>
              </a:rPr>
              <a:t>can</a:t>
            </a:r>
            <a:r>
              <a:rPr sz="2200" dirty="0">
                <a:latin typeface="Calibri"/>
                <a:cs typeface="Calibri"/>
              </a:rPr>
              <a:t> </a:t>
            </a:r>
            <a:r>
              <a:rPr sz="2200" spc="-5" dirty="0">
                <a:latin typeface="Calibri"/>
                <a:cs typeface="Calibri"/>
              </a:rPr>
              <a:t>be</a:t>
            </a:r>
            <a:r>
              <a:rPr sz="2200" dirty="0">
                <a:latin typeface="Calibri"/>
                <a:cs typeface="Calibri"/>
              </a:rPr>
              <a:t> </a:t>
            </a:r>
            <a:r>
              <a:rPr sz="2200" spc="-15" dirty="0">
                <a:latin typeface="Calibri"/>
                <a:cs typeface="Calibri"/>
              </a:rPr>
              <a:t>analyzed</a:t>
            </a:r>
            <a:r>
              <a:rPr sz="2200" spc="20" dirty="0">
                <a:latin typeface="Calibri"/>
                <a:cs typeface="Calibri"/>
              </a:rPr>
              <a:t> </a:t>
            </a:r>
            <a:r>
              <a:rPr sz="2200" spc="-10" dirty="0">
                <a:latin typeface="Calibri"/>
                <a:cs typeface="Calibri"/>
              </a:rPr>
              <a:t>by</a:t>
            </a:r>
            <a:r>
              <a:rPr sz="2200" spc="10" dirty="0">
                <a:latin typeface="Calibri"/>
                <a:cs typeface="Calibri"/>
              </a:rPr>
              <a:t> </a:t>
            </a:r>
            <a:r>
              <a:rPr sz="2200" spc="-5" dirty="0">
                <a:latin typeface="Calibri"/>
                <a:cs typeface="Calibri"/>
              </a:rPr>
              <a:t>studying </a:t>
            </a:r>
            <a:r>
              <a:rPr sz="2200" spc="-10" dirty="0">
                <a:latin typeface="Calibri"/>
                <a:cs typeface="Calibri"/>
              </a:rPr>
              <a:t>the</a:t>
            </a:r>
            <a:r>
              <a:rPr sz="2200" spc="15" dirty="0">
                <a:latin typeface="Calibri"/>
                <a:cs typeface="Calibri"/>
              </a:rPr>
              <a:t> </a:t>
            </a:r>
            <a:r>
              <a:rPr sz="2200" spc="-15" dirty="0">
                <a:latin typeface="Calibri"/>
                <a:cs typeface="Calibri"/>
              </a:rPr>
              <a:t>group</a:t>
            </a:r>
            <a:r>
              <a:rPr sz="2200" dirty="0">
                <a:latin typeface="Calibri"/>
                <a:cs typeface="Calibri"/>
              </a:rPr>
              <a:t> </a:t>
            </a:r>
            <a:r>
              <a:rPr sz="2200" spc="-10" dirty="0">
                <a:latin typeface="Calibri"/>
                <a:cs typeface="Calibri"/>
              </a:rPr>
              <a:t>velocities</a:t>
            </a:r>
            <a:r>
              <a:rPr sz="2200" spc="10" dirty="0">
                <a:latin typeface="Calibri"/>
                <a:cs typeface="Calibri"/>
              </a:rPr>
              <a:t> </a:t>
            </a:r>
            <a:r>
              <a:rPr sz="2200" spc="-5" dirty="0">
                <a:latin typeface="Calibri"/>
                <a:cs typeface="Calibri"/>
              </a:rPr>
              <a:t>in </a:t>
            </a:r>
            <a:r>
              <a:rPr sz="2200" spc="-484" dirty="0">
                <a:latin typeface="Calibri"/>
                <a:cs typeface="Calibri"/>
              </a:rPr>
              <a:t> </a:t>
            </a:r>
            <a:r>
              <a:rPr sz="2200" spc="-5" dirty="0">
                <a:latin typeface="Calibri"/>
                <a:cs typeface="Calibri"/>
              </a:rPr>
              <a:t>guided </a:t>
            </a:r>
            <a:r>
              <a:rPr sz="2200" spc="-10" dirty="0">
                <a:latin typeface="Calibri"/>
                <a:cs typeface="Calibri"/>
              </a:rPr>
              <a:t>modes.</a:t>
            </a:r>
            <a:r>
              <a:rPr sz="2200" spc="15" dirty="0">
                <a:latin typeface="Calibri"/>
                <a:cs typeface="Calibri"/>
              </a:rPr>
              <a:t> </a:t>
            </a:r>
            <a:r>
              <a:rPr sz="2200" spc="-15" dirty="0">
                <a:latin typeface="Calibri"/>
                <a:cs typeface="Calibri"/>
              </a:rPr>
              <a:t>There</a:t>
            </a:r>
            <a:r>
              <a:rPr sz="2200" dirty="0">
                <a:latin typeface="Calibri"/>
                <a:cs typeface="Calibri"/>
              </a:rPr>
              <a:t> </a:t>
            </a:r>
            <a:r>
              <a:rPr sz="2200" spc="-10" dirty="0">
                <a:latin typeface="Calibri"/>
                <a:cs typeface="Calibri"/>
              </a:rPr>
              <a:t>are</a:t>
            </a:r>
            <a:r>
              <a:rPr sz="2200" dirty="0">
                <a:latin typeface="Calibri"/>
                <a:cs typeface="Calibri"/>
              </a:rPr>
              <a:t> </a:t>
            </a:r>
            <a:r>
              <a:rPr sz="2200" spc="-15" dirty="0">
                <a:latin typeface="Calibri"/>
                <a:cs typeface="Calibri"/>
              </a:rPr>
              <a:t>two</a:t>
            </a:r>
            <a:r>
              <a:rPr sz="2200" spc="20" dirty="0">
                <a:latin typeface="Calibri"/>
                <a:cs typeface="Calibri"/>
              </a:rPr>
              <a:t> </a:t>
            </a:r>
            <a:r>
              <a:rPr sz="2200" spc="-5" dirty="0">
                <a:latin typeface="Calibri"/>
                <a:cs typeface="Calibri"/>
              </a:rPr>
              <a:t>types</a:t>
            </a:r>
            <a:r>
              <a:rPr sz="2200" spc="5" dirty="0">
                <a:latin typeface="Calibri"/>
                <a:cs typeface="Calibri"/>
              </a:rPr>
              <a:t> </a:t>
            </a:r>
            <a:r>
              <a:rPr sz="2200" spc="-5" dirty="0">
                <a:latin typeface="Calibri"/>
                <a:cs typeface="Calibri"/>
              </a:rPr>
              <a:t>of</a:t>
            </a:r>
            <a:r>
              <a:rPr sz="2200" spc="5" dirty="0">
                <a:latin typeface="Calibri"/>
                <a:cs typeface="Calibri"/>
              </a:rPr>
              <a:t> </a:t>
            </a:r>
            <a:r>
              <a:rPr sz="2200" spc="-10" dirty="0">
                <a:latin typeface="Calibri"/>
                <a:cs typeface="Calibri"/>
              </a:rPr>
              <a:t>Dispersion:</a:t>
            </a:r>
            <a:endParaRPr sz="2200">
              <a:latin typeface="Calibri"/>
              <a:cs typeface="Calibri"/>
            </a:endParaRPr>
          </a:p>
          <a:p>
            <a:pPr>
              <a:lnSpc>
                <a:spcPct val="100000"/>
              </a:lnSpc>
              <a:spcBef>
                <a:spcPts val="20"/>
              </a:spcBef>
            </a:pPr>
            <a:endParaRPr sz="2150">
              <a:latin typeface="Calibri"/>
              <a:cs typeface="Calibri"/>
            </a:endParaRPr>
          </a:p>
          <a:p>
            <a:pPr marL="927100" marR="1102360">
              <a:lnSpc>
                <a:spcPct val="100000"/>
              </a:lnSpc>
            </a:pPr>
            <a:r>
              <a:rPr sz="2200" spc="-20" dirty="0">
                <a:solidFill>
                  <a:srgbClr val="C00000"/>
                </a:solidFill>
                <a:latin typeface="Calibri"/>
                <a:cs typeface="Calibri"/>
              </a:rPr>
              <a:t>Intra</a:t>
            </a:r>
            <a:r>
              <a:rPr sz="2200" spc="-15" dirty="0">
                <a:solidFill>
                  <a:srgbClr val="C00000"/>
                </a:solidFill>
                <a:latin typeface="Calibri"/>
                <a:cs typeface="Calibri"/>
              </a:rPr>
              <a:t> </a:t>
            </a:r>
            <a:r>
              <a:rPr sz="2200" spc="-5" dirty="0">
                <a:solidFill>
                  <a:srgbClr val="C00000"/>
                </a:solidFill>
                <a:latin typeface="Calibri"/>
                <a:cs typeface="Calibri"/>
              </a:rPr>
              <a:t>modal</a:t>
            </a:r>
            <a:r>
              <a:rPr sz="2200" spc="10" dirty="0">
                <a:solidFill>
                  <a:srgbClr val="C00000"/>
                </a:solidFill>
                <a:latin typeface="Calibri"/>
                <a:cs typeface="Calibri"/>
              </a:rPr>
              <a:t> </a:t>
            </a:r>
            <a:r>
              <a:rPr sz="2200" spc="-10" dirty="0">
                <a:solidFill>
                  <a:srgbClr val="C00000"/>
                </a:solidFill>
                <a:latin typeface="Calibri"/>
                <a:cs typeface="Calibri"/>
              </a:rPr>
              <a:t>Dispersion:</a:t>
            </a:r>
            <a:r>
              <a:rPr sz="2200" spc="-5" dirty="0">
                <a:solidFill>
                  <a:srgbClr val="C00000"/>
                </a:solidFill>
                <a:latin typeface="Calibri"/>
                <a:cs typeface="Calibri"/>
              </a:rPr>
              <a:t> </a:t>
            </a:r>
            <a:r>
              <a:rPr sz="2200" spc="-10" dirty="0">
                <a:latin typeface="Calibri"/>
                <a:cs typeface="Calibri"/>
              </a:rPr>
              <a:t>Dispersion</a:t>
            </a:r>
            <a:r>
              <a:rPr sz="2200" spc="-20" dirty="0">
                <a:latin typeface="Calibri"/>
                <a:cs typeface="Calibri"/>
              </a:rPr>
              <a:t> </a:t>
            </a:r>
            <a:r>
              <a:rPr sz="2200" spc="-5" dirty="0">
                <a:latin typeface="Calibri"/>
                <a:cs typeface="Calibri"/>
              </a:rPr>
              <a:t>is</a:t>
            </a:r>
            <a:r>
              <a:rPr sz="2200" spc="5" dirty="0">
                <a:latin typeface="Calibri"/>
                <a:cs typeface="Calibri"/>
              </a:rPr>
              <a:t> </a:t>
            </a:r>
            <a:r>
              <a:rPr sz="2200" spc="-10" dirty="0">
                <a:latin typeface="Calibri"/>
                <a:cs typeface="Calibri"/>
              </a:rPr>
              <a:t>single</a:t>
            </a:r>
            <a:r>
              <a:rPr sz="2200" spc="-5" dirty="0">
                <a:latin typeface="Calibri"/>
                <a:cs typeface="Calibri"/>
              </a:rPr>
              <a:t> mode</a:t>
            </a:r>
            <a:r>
              <a:rPr sz="2200" dirty="0">
                <a:latin typeface="Calibri"/>
                <a:cs typeface="Calibri"/>
              </a:rPr>
              <a:t> </a:t>
            </a:r>
            <a:r>
              <a:rPr sz="2200" spc="-10" dirty="0">
                <a:latin typeface="Calibri"/>
                <a:cs typeface="Calibri"/>
              </a:rPr>
              <a:t>fibers </a:t>
            </a:r>
            <a:r>
              <a:rPr sz="2200" spc="-5" dirty="0">
                <a:latin typeface="Calibri"/>
                <a:cs typeface="Calibri"/>
              </a:rPr>
              <a:t> </a:t>
            </a:r>
            <a:r>
              <a:rPr sz="2200" spc="-15" dirty="0">
                <a:solidFill>
                  <a:srgbClr val="C00000"/>
                </a:solidFill>
                <a:latin typeface="Calibri"/>
                <a:cs typeface="Calibri"/>
              </a:rPr>
              <a:t>Inter</a:t>
            </a:r>
            <a:r>
              <a:rPr sz="2200" spc="5" dirty="0">
                <a:solidFill>
                  <a:srgbClr val="C00000"/>
                </a:solidFill>
                <a:latin typeface="Calibri"/>
                <a:cs typeface="Calibri"/>
              </a:rPr>
              <a:t> </a:t>
            </a:r>
            <a:r>
              <a:rPr sz="2200" spc="-10" dirty="0">
                <a:solidFill>
                  <a:srgbClr val="C00000"/>
                </a:solidFill>
                <a:latin typeface="Calibri"/>
                <a:cs typeface="Calibri"/>
              </a:rPr>
              <a:t>Modal</a:t>
            </a:r>
            <a:r>
              <a:rPr sz="2200" dirty="0">
                <a:solidFill>
                  <a:srgbClr val="C00000"/>
                </a:solidFill>
                <a:latin typeface="Calibri"/>
                <a:cs typeface="Calibri"/>
              </a:rPr>
              <a:t> </a:t>
            </a:r>
            <a:r>
              <a:rPr sz="2200" spc="-10" dirty="0">
                <a:solidFill>
                  <a:srgbClr val="C00000"/>
                </a:solidFill>
                <a:latin typeface="Calibri"/>
                <a:cs typeface="Calibri"/>
              </a:rPr>
              <a:t>Dispersion:</a:t>
            </a:r>
            <a:r>
              <a:rPr sz="2200" spc="5" dirty="0">
                <a:solidFill>
                  <a:srgbClr val="C00000"/>
                </a:solidFill>
                <a:latin typeface="Calibri"/>
                <a:cs typeface="Calibri"/>
              </a:rPr>
              <a:t> </a:t>
            </a:r>
            <a:r>
              <a:rPr sz="2200" spc="-10" dirty="0">
                <a:latin typeface="Calibri"/>
                <a:cs typeface="Calibri"/>
              </a:rPr>
              <a:t>Dispersion</a:t>
            </a:r>
            <a:r>
              <a:rPr sz="2200" spc="-20" dirty="0">
                <a:latin typeface="Calibri"/>
                <a:cs typeface="Calibri"/>
              </a:rPr>
              <a:t> </a:t>
            </a:r>
            <a:r>
              <a:rPr sz="2200" spc="-5" dirty="0">
                <a:latin typeface="Calibri"/>
                <a:cs typeface="Calibri"/>
              </a:rPr>
              <a:t>in</a:t>
            </a:r>
            <a:r>
              <a:rPr sz="2200" spc="10" dirty="0">
                <a:latin typeface="Calibri"/>
                <a:cs typeface="Calibri"/>
              </a:rPr>
              <a:t> </a:t>
            </a:r>
            <a:r>
              <a:rPr sz="2200" spc="-10" dirty="0">
                <a:latin typeface="Calibri"/>
                <a:cs typeface="Calibri"/>
              </a:rPr>
              <a:t>Multirnode</a:t>
            </a:r>
            <a:r>
              <a:rPr sz="2200" spc="-5" dirty="0">
                <a:latin typeface="Calibri"/>
                <a:cs typeface="Calibri"/>
              </a:rPr>
              <a:t> </a:t>
            </a:r>
            <a:r>
              <a:rPr sz="2200" spc="-15" dirty="0">
                <a:latin typeface="Calibri"/>
                <a:cs typeface="Calibri"/>
              </a:rPr>
              <a:t>Fibers.</a:t>
            </a:r>
            <a:endParaRPr sz="2200">
              <a:latin typeface="Calibri"/>
              <a:cs typeface="Calibri"/>
            </a:endParaRPr>
          </a:p>
        </p:txBody>
      </p:sp>
      <p:pic>
        <p:nvPicPr>
          <p:cNvPr id="3" name="object 3"/>
          <p:cNvPicPr/>
          <p:nvPr/>
        </p:nvPicPr>
        <p:blipFill>
          <a:blip r:embed="rId2" cstate="print"/>
          <a:stretch>
            <a:fillRect/>
          </a:stretch>
        </p:blipFill>
        <p:spPr>
          <a:xfrm>
            <a:off x="256117" y="223043"/>
            <a:ext cx="3878416" cy="339215"/>
          </a:xfrm>
          <a:prstGeom prst="rect">
            <a:avLst/>
          </a:prstGeom>
        </p:spPr>
      </p:pic>
      <p:sp>
        <p:nvSpPr>
          <p:cNvPr id="4" name="object 4"/>
          <p:cNvSpPr txBox="1">
            <a:spLocks noGrp="1"/>
          </p:cNvSpPr>
          <p:nvPr>
            <p:ph type="title"/>
          </p:nvPr>
        </p:nvSpPr>
        <p:spPr>
          <a:xfrm>
            <a:off x="222910" y="96773"/>
            <a:ext cx="389318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FF0000"/>
                </a:solidFill>
                <a:latin typeface="Calibri"/>
                <a:cs typeface="Calibri"/>
              </a:rPr>
              <a:t>Dispersion</a:t>
            </a:r>
            <a:r>
              <a:rPr sz="2800" b="1" spc="-25" dirty="0">
                <a:solidFill>
                  <a:srgbClr val="FF0000"/>
                </a:solidFill>
                <a:latin typeface="Calibri"/>
                <a:cs typeface="Calibri"/>
              </a:rPr>
              <a:t> </a:t>
            </a:r>
            <a:r>
              <a:rPr sz="2800" b="1" spc="-5" dirty="0">
                <a:solidFill>
                  <a:srgbClr val="FF0000"/>
                </a:solidFill>
                <a:latin typeface="Calibri"/>
                <a:cs typeface="Calibri"/>
              </a:rPr>
              <a:t>in</a:t>
            </a:r>
            <a:r>
              <a:rPr sz="2800" b="1" dirty="0">
                <a:solidFill>
                  <a:srgbClr val="FF0000"/>
                </a:solidFill>
                <a:latin typeface="Calibri"/>
                <a:cs typeface="Calibri"/>
              </a:rPr>
              <a:t> </a:t>
            </a:r>
            <a:r>
              <a:rPr sz="2800" b="1" spc="-10" dirty="0">
                <a:solidFill>
                  <a:srgbClr val="FF0000"/>
                </a:solidFill>
                <a:latin typeface="Calibri"/>
                <a:cs typeface="Calibri"/>
              </a:rPr>
              <a:t>Optical</a:t>
            </a:r>
            <a:r>
              <a:rPr sz="2800" b="1" spc="-25" dirty="0">
                <a:solidFill>
                  <a:srgbClr val="FF0000"/>
                </a:solidFill>
                <a:latin typeface="Calibri"/>
                <a:cs typeface="Calibri"/>
              </a:rPr>
              <a:t> </a:t>
            </a:r>
            <a:r>
              <a:rPr sz="2800" b="1" spc="-5" dirty="0">
                <a:solidFill>
                  <a:srgbClr val="FF0000"/>
                </a:solidFill>
                <a:latin typeface="Calibri"/>
                <a:cs typeface="Calibri"/>
              </a:rPr>
              <a:t>Fiber</a:t>
            </a:r>
            <a:endParaRPr sz="28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7337" y="832436"/>
            <a:ext cx="7615316" cy="488832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2647" y="557796"/>
            <a:ext cx="7691856" cy="579420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1940" y="702310"/>
            <a:ext cx="8352155" cy="2372360"/>
          </a:xfrm>
          <a:prstGeom prst="rect">
            <a:avLst/>
          </a:prstGeom>
        </p:spPr>
        <p:txBody>
          <a:bodyPr vert="horz" wrap="square" lIns="0" tIns="12065" rIns="0" bIns="0" rtlCol="0">
            <a:spAutoFit/>
          </a:bodyPr>
          <a:lstStyle/>
          <a:p>
            <a:pPr marL="38100" marR="30480" algn="just">
              <a:lnSpc>
                <a:spcPct val="100000"/>
              </a:lnSpc>
              <a:spcBef>
                <a:spcPts val="95"/>
              </a:spcBef>
            </a:pPr>
            <a:r>
              <a:rPr sz="2200" spc="-10" dirty="0">
                <a:latin typeface="Calibri"/>
                <a:cs typeface="Calibri"/>
              </a:rPr>
              <a:t>Material</a:t>
            </a:r>
            <a:r>
              <a:rPr sz="2200" spc="-5" dirty="0">
                <a:latin typeface="Calibri"/>
                <a:cs typeface="Calibri"/>
              </a:rPr>
              <a:t> </a:t>
            </a:r>
            <a:r>
              <a:rPr sz="2200" spc="-10" dirty="0">
                <a:latin typeface="Calibri"/>
                <a:cs typeface="Calibri"/>
              </a:rPr>
              <a:t>dispersion</a:t>
            </a:r>
            <a:r>
              <a:rPr sz="2200" spc="-5" dirty="0">
                <a:latin typeface="Calibri"/>
                <a:cs typeface="Calibri"/>
              </a:rPr>
              <a:t> </a:t>
            </a:r>
            <a:r>
              <a:rPr sz="2200" spc="-15" dirty="0">
                <a:latin typeface="Calibri"/>
                <a:cs typeface="Calibri"/>
              </a:rPr>
              <a:t>exists</a:t>
            </a:r>
            <a:r>
              <a:rPr sz="2200" spc="-10" dirty="0">
                <a:latin typeface="Calibri"/>
                <a:cs typeface="Calibri"/>
              </a:rPr>
              <a:t> due</a:t>
            </a:r>
            <a:r>
              <a:rPr sz="2200" spc="-5" dirty="0">
                <a:latin typeface="Calibri"/>
                <a:cs typeface="Calibri"/>
              </a:rPr>
              <a:t> </a:t>
            </a:r>
            <a:r>
              <a:rPr sz="2200" spc="-20" dirty="0">
                <a:latin typeface="Calibri"/>
                <a:cs typeface="Calibri"/>
              </a:rPr>
              <a:t>to</a:t>
            </a:r>
            <a:r>
              <a:rPr sz="2200" spc="-15" dirty="0">
                <a:latin typeface="Calibri"/>
                <a:cs typeface="Calibri"/>
              </a:rPr>
              <a:t> </a:t>
            </a:r>
            <a:r>
              <a:rPr sz="2200" spc="-10" dirty="0">
                <a:latin typeface="Calibri"/>
                <a:cs typeface="Calibri"/>
              </a:rPr>
              <a:t>change</a:t>
            </a:r>
            <a:r>
              <a:rPr sz="2200" spc="-5" dirty="0">
                <a:latin typeface="Calibri"/>
                <a:cs typeface="Calibri"/>
              </a:rPr>
              <a:t> in</a:t>
            </a:r>
            <a:r>
              <a:rPr sz="2200" dirty="0">
                <a:latin typeface="Calibri"/>
                <a:cs typeface="Calibri"/>
              </a:rPr>
              <a:t> </a:t>
            </a:r>
            <a:r>
              <a:rPr sz="2200" spc="-10" dirty="0">
                <a:latin typeface="Calibri"/>
                <a:cs typeface="Calibri"/>
              </a:rPr>
              <a:t>index</a:t>
            </a:r>
            <a:r>
              <a:rPr sz="2200" spc="-5" dirty="0">
                <a:latin typeface="Calibri"/>
                <a:cs typeface="Calibri"/>
              </a:rPr>
              <a:t> </a:t>
            </a:r>
            <a:r>
              <a:rPr sz="2200" dirty="0">
                <a:latin typeface="Calibri"/>
                <a:cs typeface="Calibri"/>
              </a:rPr>
              <a:t>of</a:t>
            </a:r>
            <a:r>
              <a:rPr sz="2200" spc="5" dirty="0">
                <a:latin typeface="Calibri"/>
                <a:cs typeface="Calibri"/>
              </a:rPr>
              <a:t> </a:t>
            </a:r>
            <a:r>
              <a:rPr sz="2200" spc="-15" dirty="0">
                <a:latin typeface="Calibri"/>
                <a:cs typeface="Calibri"/>
              </a:rPr>
              <a:t>refraction</a:t>
            </a:r>
            <a:r>
              <a:rPr sz="2200" spc="-10" dirty="0">
                <a:latin typeface="Calibri"/>
                <a:cs typeface="Calibri"/>
              </a:rPr>
              <a:t> </a:t>
            </a:r>
            <a:r>
              <a:rPr sz="2200" spc="-20" dirty="0">
                <a:latin typeface="Calibri"/>
                <a:cs typeface="Calibri"/>
              </a:rPr>
              <a:t>for </a:t>
            </a:r>
            <a:r>
              <a:rPr sz="2200" spc="-15" dirty="0">
                <a:latin typeface="Calibri"/>
                <a:cs typeface="Calibri"/>
              </a:rPr>
              <a:t> </a:t>
            </a:r>
            <a:r>
              <a:rPr sz="2200" spc="-20" dirty="0">
                <a:latin typeface="Calibri"/>
                <a:cs typeface="Calibri"/>
              </a:rPr>
              <a:t>different</a:t>
            </a:r>
            <a:r>
              <a:rPr sz="2200" spc="-15" dirty="0">
                <a:latin typeface="Calibri"/>
                <a:cs typeface="Calibri"/>
              </a:rPr>
              <a:t> wavelengths.</a:t>
            </a:r>
            <a:r>
              <a:rPr sz="2200" spc="-10" dirty="0">
                <a:latin typeface="Calibri"/>
                <a:cs typeface="Calibri"/>
              </a:rPr>
              <a:t> </a:t>
            </a:r>
            <a:r>
              <a:rPr sz="2200" spc="-5" dirty="0">
                <a:latin typeface="Calibri"/>
                <a:cs typeface="Calibri"/>
              </a:rPr>
              <a:t>A</a:t>
            </a:r>
            <a:r>
              <a:rPr sz="2200" dirty="0">
                <a:latin typeface="Calibri"/>
                <a:cs typeface="Calibri"/>
              </a:rPr>
              <a:t> </a:t>
            </a:r>
            <a:r>
              <a:rPr sz="2200" spc="-10" dirty="0">
                <a:latin typeface="Calibri"/>
                <a:cs typeface="Calibri"/>
              </a:rPr>
              <a:t>light</a:t>
            </a:r>
            <a:r>
              <a:rPr sz="2200" spc="-5" dirty="0">
                <a:latin typeface="Calibri"/>
                <a:cs typeface="Calibri"/>
              </a:rPr>
              <a:t> </a:t>
            </a:r>
            <a:r>
              <a:rPr sz="2200" spc="-30" dirty="0">
                <a:latin typeface="Calibri"/>
                <a:cs typeface="Calibri"/>
              </a:rPr>
              <a:t>ray</a:t>
            </a:r>
            <a:r>
              <a:rPr sz="2200" spc="-25" dirty="0">
                <a:latin typeface="Calibri"/>
                <a:cs typeface="Calibri"/>
              </a:rPr>
              <a:t> </a:t>
            </a:r>
            <a:r>
              <a:rPr sz="2200" spc="-15" dirty="0">
                <a:latin typeface="Calibri"/>
                <a:cs typeface="Calibri"/>
              </a:rPr>
              <a:t>contains</a:t>
            </a:r>
            <a:r>
              <a:rPr sz="2200" spc="-10" dirty="0">
                <a:latin typeface="Calibri"/>
                <a:cs typeface="Calibri"/>
              </a:rPr>
              <a:t> components</a:t>
            </a:r>
            <a:r>
              <a:rPr sz="2200" spc="-5" dirty="0">
                <a:latin typeface="Calibri"/>
                <a:cs typeface="Calibri"/>
              </a:rPr>
              <a:t> </a:t>
            </a:r>
            <a:r>
              <a:rPr sz="2200" dirty="0">
                <a:latin typeface="Calibri"/>
                <a:cs typeface="Calibri"/>
              </a:rPr>
              <a:t>of</a:t>
            </a:r>
            <a:r>
              <a:rPr sz="2200" spc="5" dirty="0">
                <a:latin typeface="Calibri"/>
                <a:cs typeface="Calibri"/>
              </a:rPr>
              <a:t> </a:t>
            </a:r>
            <a:r>
              <a:rPr sz="2200" spc="-15" dirty="0">
                <a:latin typeface="Calibri"/>
                <a:cs typeface="Calibri"/>
              </a:rPr>
              <a:t>various </a:t>
            </a:r>
            <a:r>
              <a:rPr sz="2200" spc="-10" dirty="0">
                <a:latin typeface="Calibri"/>
                <a:cs typeface="Calibri"/>
              </a:rPr>
              <a:t> </a:t>
            </a:r>
            <a:r>
              <a:rPr sz="2200" spc="-15" dirty="0">
                <a:latin typeface="Calibri"/>
                <a:cs typeface="Calibri"/>
              </a:rPr>
              <a:t>wavelengths centered</a:t>
            </a:r>
            <a:r>
              <a:rPr sz="2200" spc="25" dirty="0">
                <a:latin typeface="Calibri"/>
                <a:cs typeface="Calibri"/>
              </a:rPr>
              <a:t> </a:t>
            </a:r>
            <a:r>
              <a:rPr sz="2200" spc="-15" dirty="0">
                <a:latin typeface="Calibri"/>
                <a:cs typeface="Calibri"/>
              </a:rPr>
              <a:t>at</a:t>
            </a:r>
            <a:r>
              <a:rPr sz="2200" dirty="0">
                <a:latin typeface="Calibri"/>
                <a:cs typeface="Calibri"/>
              </a:rPr>
              <a:t> </a:t>
            </a:r>
            <a:r>
              <a:rPr sz="2200" spc="-15" dirty="0">
                <a:latin typeface="Calibri"/>
                <a:cs typeface="Calibri"/>
              </a:rPr>
              <a:t>wavelength</a:t>
            </a:r>
            <a:r>
              <a:rPr sz="2200" spc="-5" dirty="0">
                <a:latin typeface="Calibri"/>
                <a:cs typeface="Calibri"/>
              </a:rPr>
              <a:t> </a:t>
            </a:r>
            <a:r>
              <a:rPr sz="2200" dirty="0">
                <a:latin typeface="Calibri"/>
                <a:cs typeface="Calibri"/>
              </a:rPr>
              <a:t>λ</a:t>
            </a:r>
            <a:r>
              <a:rPr sz="2175" baseline="-21072" dirty="0">
                <a:latin typeface="Calibri"/>
                <a:cs typeface="Calibri"/>
              </a:rPr>
              <a:t>0</a:t>
            </a:r>
            <a:r>
              <a:rPr sz="2200" dirty="0">
                <a:latin typeface="Calibri"/>
                <a:cs typeface="Calibri"/>
              </a:rPr>
              <a:t>.</a:t>
            </a:r>
            <a:endParaRPr sz="2200">
              <a:latin typeface="Calibri"/>
              <a:cs typeface="Calibri"/>
            </a:endParaRPr>
          </a:p>
          <a:p>
            <a:pPr>
              <a:lnSpc>
                <a:spcPct val="100000"/>
              </a:lnSpc>
              <a:spcBef>
                <a:spcPts val="15"/>
              </a:spcBef>
            </a:pPr>
            <a:endParaRPr sz="2150">
              <a:latin typeface="Calibri"/>
              <a:cs typeface="Calibri"/>
            </a:endParaRPr>
          </a:p>
          <a:p>
            <a:pPr marL="38100" marR="29845" algn="just">
              <a:lnSpc>
                <a:spcPct val="100000"/>
              </a:lnSpc>
              <a:spcBef>
                <a:spcPts val="5"/>
              </a:spcBef>
            </a:pPr>
            <a:r>
              <a:rPr sz="2200" spc="-10" dirty="0">
                <a:latin typeface="Calibri"/>
                <a:cs typeface="Calibri"/>
              </a:rPr>
              <a:t>The </a:t>
            </a:r>
            <a:r>
              <a:rPr sz="2200" spc="-5" dirty="0">
                <a:latin typeface="Calibri"/>
                <a:cs typeface="Calibri"/>
              </a:rPr>
              <a:t>time </a:t>
            </a:r>
            <a:r>
              <a:rPr sz="2200" spc="-10" dirty="0">
                <a:latin typeface="Calibri"/>
                <a:cs typeface="Calibri"/>
              </a:rPr>
              <a:t>delay </a:t>
            </a:r>
            <a:r>
              <a:rPr sz="2200" spc="-5" dirty="0">
                <a:latin typeface="Calibri"/>
                <a:cs typeface="Calibri"/>
              </a:rPr>
              <a:t>is </a:t>
            </a:r>
            <a:r>
              <a:rPr sz="2200" spc="-20" dirty="0">
                <a:latin typeface="Calibri"/>
                <a:cs typeface="Calibri"/>
              </a:rPr>
              <a:t>different for different </a:t>
            </a:r>
            <a:r>
              <a:rPr sz="2200" spc="-15" dirty="0">
                <a:latin typeface="Calibri"/>
                <a:cs typeface="Calibri"/>
              </a:rPr>
              <a:t>wavelength </a:t>
            </a:r>
            <a:r>
              <a:rPr sz="2200" spc="-5" dirty="0">
                <a:latin typeface="Calibri"/>
                <a:cs typeface="Calibri"/>
              </a:rPr>
              <a:t>components. </a:t>
            </a:r>
            <a:r>
              <a:rPr sz="2200" spc="-10" dirty="0">
                <a:latin typeface="Calibri"/>
                <a:cs typeface="Calibri"/>
              </a:rPr>
              <a:t>This </a:t>
            </a:r>
            <a:r>
              <a:rPr sz="2200" spc="-5" dirty="0">
                <a:latin typeface="Calibri"/>
                <a:cs typeface="Calibri"/>
              </a:rPr>
              <a:t> </a:t>
            </a:r>
            <a:r>
              <a:rPr sz="2200" spc="-10" dirty="0">
                <a:latin typeface="Calibri"/>
                <a:cs typeface="Calibri"/>
              </a:rPr>
              <a:t>results</a:t>
            </a:r>
            <a:r>
              <a:rPr sz="2200" spc="-5" dirty="0">
                <a:latin typeface="Calibri"/>
                <a:cs typeface="Calibri"/>
              </a:rPr>
              <a:t> in</a:t>
            </a:r>
            <a:r>
              <a:rPr sz="2200" dirty="0">
                <a:latin typeface="Calibri"/>
                <a:cs typeface="Calibri"/>
              </a:rPr>
              <a:t> </a:t>
            </a:r>
            <a:r>
              <a:rPr sz="2200" spc="-5" dirty="0">
                <a:latin typeface="Calibri"/>
                <a:cs typeface="Calibri"/>
              </a:rPr>
              <a:t>time</a:t>
            </a:r>
            <a:r>
              <a:rPr sz="2200" dirty="0">
                <a:latin typeface="Calibri"/>
                <a:cs typeface="Calibri"/>
              </a:rPr>
              <a:t> </a:t>
            </a:r>
            <a:r>
              <a:rPr sz="2200" spc="-10" dirty="0">
                <a:latin typeface="Calibri"/>
                <a:cs typeface="Calibri"/>
              </a:rPr>
              <a:t>dispersion</a:t>
            </a:r>
            <a:r>
              <a:rPr sz="2200" spc="-5" dirty="0">
                <a:latin typeface="Calibri"/>
                <a:cs typeface="Calibri"/>
              </a:rPr>
              <a:t> </a:t>
            </a:r>
            <a:r>
              <a:rPr sz="2200" dirty="0">
                <a:latin typeface="Calibri"/>
                <a:cs typeface="Calibri"/>
              </a:rPr>
              <a:t>of</a:t>
            </a:r>
            <a:r>
              <a:rPr sz="2200" spc="5" dirty="0">
                <a:latin typeface="Calibri"/>
                <a:cs typeface="Calibri"/>
              </a:rPr>
              <a:t> </a:t>
            </a:r>
            <a:r>
              <a:rPr sz="2200" spc="-10" dirty="0">
                <a:latin typeface="Calibri"/>
                <a:cs typeface="Calibri"/>
              </a:rPr>
              <a:t>pulse</a:t>
            </a:r>
            <a:r>
              <a:rPr sz="2200" spc="-5" dirty="0">
                <a:latin typeface="Calibri"/>
                <a:cs typeface="Calibri"/>
              </a:rPr>
              <a:t> </a:t>
            </a:r>
            <a:r>
              <a:rPr sz="2200" spc="-10" dirty="0">
                <a:latin typeface="Calibri"/>
                <a:cs typeface="Calibri"/>
              </a:rPr>
              <a:t>at</a:t>
            </a:r>
            <a:r>
              <a:rPr sz="2200" spc="-5" dirty="0">
                <a:latin typeface="Calibri"/>
                <a:cs typeface="Calibri"/>
              </a:rPr>
              <a:t> the</a:t>
            </a:r>
            <a:r>
              <a:rPr sz="2200" dirty="0">
                <a:latin typeface="Calibri"/>
                <a:cs typeface="Calibri"/>
              </a:rPr>
              <a:t> </a:t>
            </a:r>
            <a:r>
              <a:rPr sz="2200" spc="-10" dirty="0">
                <a:latin typeface="Calibri"/>
                <a:cs typeface="Calibri"/>
              </a:rPr>
              <a:t>receiving</a:t>
            </a:r>
            <a:r>
              <a:rPr sz="2200" spc="-5" dirty="0">
                <a:latin typeface="Calibri"/>
                <a:cs typeface="Calibri"/>
              </a:rPr>
              <a:t> </a:t>
            </a:r>
            <a:r>
              <a:rPr sz="2200" spc="-10" dirty="0">
                <a:latin typeface="Calibri"/>
                <a:cs typeface="Calibri"/>
              </a:rPr>
              <a:t>end</a:t>
            </a:r>
            <a:r>
              <a:rPr sz="2200" spc="-5" dirty="0">
                <a:latin typeface="Calibri"/>
                <a:cs typeface="Calibri"/>
              </a:rPr>
              <a:t> </a:t>
            </a:r>
            <a:r>
              <a:rPr sz="2200" dirty="0">
                <a:latin typeface="Calibri"/>
                <a:cs typeface="Calibri"/>
              </a:rPr>
              <a:t>of</a:t>
            </a:r>
            <a:r>
              <a:rPr sz="2200" spc="495" dirty="0">
                <a:latin typeface="Calibri"/>
                <a:cs typeface="Calibri"/>
              </a:rPr>
              <a:t> </a:t>
            </a:r>
            <a:r>
              <a:rPr sz="2200" spc="-40" dirty="0">
                <a:latin typeface="Calibri"/>
                <a:cs typeface="Calibri"/>
              </a:rPr>
              <a:t>fiber.</a:t>
            </a:r>
            <a:r>
              <a:rPr sz="2200" spc="415" dirty="0">
                <a:latin typeface="Calibri"/>
                <a:cs typeface="Calibri"/>
              </a:rPr>
              <a:t> </a:t>
            </a:r>
            <a:r>
              <a:rPr sz="2200" spc="-5" dirty="0">
                <a:latin typeface="Calibri"/>
                <a:cs typeface="Calibri"/>
              </a:rPr>
              <a:t>Fig. </a:t>
            </a:r>
            <a:r>
              <a:rPr sz="2200" dirty="0">
                <a:latin typeface="Calibri"/>
                <a:cs typeface="Calibri"/>
              </a:rPr>
              <a:t> </a:t>
            </a:r>
            <a:r>
              <a:rPr sz="2200" spc="-10" dirty="0">
                <a:latin typeface="Calibri"/>
                <a:cs typeface="Calibri"/>
              </a:rPr>
              <a:t>shows</a:t>
            </a:r>
            <a:r>
              <a:rPr sz="2200" dirty="0">
                <a:latin typeface="Calibri"/>
                <a:cs typeface="Calibri"/>
              </a:rPr>
              <a:t> </a:t>
            </a:r>
            <a:r>
              <a:rPr sz="2200" spc="-10" dirty="0">
                <a:latin typeface="Calibri"/>
                <a:cs typeface="Calibri"/>
              </a:rPr>
              <a:t>index</a:t>
            </a:r>
            <a:r>
              <a:rPr sz="2200" spc="-5" dirty="0">
                <a:latin typeface="Calibri"/>
                <a:cs typeface="Calibri"/>
              </a:rPr>
              <a:t> </a:t>
            </a:r>
            <a:r>
              <a:rPr sz="2200" dirty="0">
                <a:latin typeface="Calibri"/>
                <a:cs typeface="Calibri"/>
              </a:rPr>
              <a:t>of</a:t>
            </a:r>
            <a:r>
              <a:rPr sz="2200" spc="5" dirty="0">
                <a:latin typeface="Calibri"/>
                <a:cs typeface="Calibri"/>
              </a:rPr>
              <a:t> </a:t>
            </a:r>
            <a:r>
              <a:rPr sz="2200" spc="-15" dirty="0">
                <a:latin typeface="Calibri"/>
                <a:cs typeface="Calibri"/>
              </a:rPr>
              <a:t>refraction</a:t>
            </a:r>
            <a:r>
              <a:rPr sz="2200" spc="-5" dirty="0">
                <a:latin typeface="Calibri"/>
                <a:cs typeface="Calibri"/>
              </a:rPr>
              <a:t> as a </a:t>
            </a:r>
            <a:r>
              <a:rPr sz="2200" spc="-10" dirty="0">
                <a:latin typeface="Calibri"/>
                <a:cs typeface="Calibri"/>
              </a:rPr>
              <a:t>function</a:t>
            </a:r>
            <a:r>
              <a:rPr sz="2200" spc="10" dirty="0">
                <a:latin typeface="Calibri"/>
                <a:cs typeface="Calibri"/>
              </a:rPr>
              <a:t> </a:t>
            </a:r>
            <a:r>
              <a:rPr sz="2200" dirty="0">
                <a:latin typeface="Calibri"/>
                <a:cs typeface="Calibri"/>
              </a:rPr>
              <a:t>of</a:t>
            </a:r>
            <a:r>
              <a:rPr sz="2200" spc="5" dirty="0">
                <a:latin typeface="Calibri"/>
                <a:cs typeface="Calibri"/>
              </a:rPr>
              <a:t> </a:t>
            </a:r>
            <a:r>
              <a:rPr sz="2200" spc="-10" dirty="0">
                <a:latin typeface="Calibri"/>
                <a:cs typeface="Calibri"/>
              </a:rPr>
              <a:t>optical</a:t>
            </a:r>
            <a:r>
              <a:rPr sz="2200" dirty="0">
                <a:latin typeface="Calibri"/>
                <a:cs typeface="Calibri"/>
              </a:rPr>
              <a:t> </a:t>
            </a:r>
            <a:r>
              <a:rPr sz="2200" spc="-15" dirty="0">
                <a:latin typeface="Calibri"/>
                <a:cs typeface="Calibri"/>
              </a:rPr>
              <a:t>wavelength.</a:t>
            </a:r>
            <a:endParaRPr sz="2200">
              <a:latin typeface="Calibri"/>
              <a:cs typeface="Calibri"/>
            </a:endParaRPr>
          </a:p>
        </p:txBody>
      </p:sp>
      <p:pic>
        <p:nvPicPr>
          <p:cNvPr id="3" name="object 3"/>
          <p:cNvPicPr/>
          <p:nvPr/>
        </p:nvPicPr>
        <p:blipFill>
          <a:blip r:embed="rId2" cstate="print"/>
          <a:stretch>
            <a:fillRect/>
          </a:stretch>
        </p:blipFill>
        <p:spPr>
          <a:xfrm>
            <a:off x="224027" y="273327"/>
            <a:ext cx="2473452" cy="293502"/>
          </a:xfrm>
          <a:prstGeom prst="rect">
            <a:avLst/>
          </a:prstGeom>
        </p:spPr>
      </p:pic>
      <p:sp>
        <p:nvSpPr>
          <p:cNvPr id="4" name="object 4"/>
          <p:cNvSpPr txBox="1">
            <a:spLocks noGrp="1"/>
          </p:cNvSpPr>
          <p:nvPr>
            <p:ph type="title"/>
          </p:nvPr>
        </p:nvSpPr>
        <p:spPr>
          <a:xfrm>
            <a:off x="191211" y="165608"/>
            <a:ext cx="250507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06FC0"/>
                </a:solidFill>
                <a:latin typeface="Calibri"/>
                <a:cs typeface="Calibri"/>
              </a:rPr>
              <a:t>Material</a:t>
            </a:r>
            <a:r>
              <a:rPr sz="2400" b="1" spc="-90" dirty="0">
                <a:solidFill>
                  <a:srgbClr val="006FC0"/>
                </a:solidFill>
                <a:latin typeface="Calibri"/>
                <a:cs typeface="Calibri"/>
              </a:rPr>
              <a:t> </a:t>
            </a:r>
            <a:r>
              <a:rPr sz="2400" b="1" spc="-5" dirty="0">
                <a:solidFill>
                  <a:srgbClr val="006FC0"/>
                </a:solidFill>
                <a:latin typeface="Calibri"/>
                <a:cs typeface="Calibri"/>
              </a:rPr>
              <a:t>Dispersion</a:t>
            </a:r>
            <a:endParaRPr sz="2400">
              <a:latin typeface="Calibri"/>
              <a:cs typeface="Calibri"/>
            </a:endParaRPr>
          </a:p>
        </p:txBody>
      </p:sp>
      <p:pic>
        <p:nvPicPr>
          <p:cNvPr id="5" name="object 5"/>
          <p:cNvPicPr/>
          <p:nvPr/>
        </p:nvPicPr>
        <p:blipFill>
          <a:blip r:embed="rId3" cstate="print"/>
          <a:stretch>
            <a:fillRect/>
          </a:stretch>
        </p:blipFill>
        <p:spPr>
          <a:xfrm>
            <a:off x="2445327" y="3429000"/>
            <a:ext cx="3803072" cy="317309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5440" y="397205"/>
            <a:ext cx="8352790" cy="1367790"/>
          </a:xfrm>
          <a:prstGeom prst="rect">
            <a:avLst/>
          </a:prstGeom>
        </p:spPr>
        <p:txBody>
          <a:bodyPr vert="horz" wrap="square" lIns="0" tIns="12065" rIns="0" bIns="0" rtlCol="0">
            <a:spAutoFit/>
          </a:bodyPr>
          <a:lstStyle/>
          <a:p>
            <a:pPr marL="50800">
              <a:lnSpc>
                <a:spcPct val="100000"/>
              </a:lnSpc>
              <a:spcBef>
                <a:spcPts val="95"/>
              </a:spcBef>
            </a:pPr>
            <a:r>
              <a:rPr sz="2200" spc="-5" dirty="0">
                <a:latin typeface="Calibri"/>
                <a:cs typeface="Calibri"/>
              </a:rPr>
              <a:t>The</a:t>
            </a:r>
            <a:r>
              <a:rPr sz="2200" spc="160" dirty="0">
                <a:latin typeface="Calibri"/>
                <a:cs typeface="Calibri"/>
              </a:rPr>
              <a:t> </a:t>
            </a:r>
            <a:r>
              <a:rPr sz="2200" spc="-5" dirty="0">
                <a:latin typeface="Calibri"/>
                <a:cs typeface="Calibri"/>
              </a:rPr>
              <a:t>unit</a:t>
            </a:r>
            <a:r>
              <a:rPr sz="2200" spc="150" dirty="0">
                <a:latin typeface="Calibri"/>
                <a:cs typeface="Calibri"/>
              </a:rPr>
              <a:t> </a:t>
            </a:r>
            <a:r>
              <a:rPr sz="2200" spc="-5" dirty="0">
                <a:latin typeface="Calibri"/>
                <a:cs typeface="Calibri"/>
              </a:rPr>
              <a:t>of</a:t>
            </a:r>
            <a:r>
              <a:rPr sz="2200" spc="160" dirty="0">
                <a:latin typeface="Calibri"/>
                <a:cs typeface="Calibri"/>
              </a:rPr>
              <a:t> </a:t>
            </a:r>
            <a:r>
              <a:rPr sz="2200" spc="-5" dirty="0">
                <a:latin typeface="Calibri"/>
                <a:cs typeface="Calibri"/>
              </a:rPr>
              <a:t>dispersion</a:t>
            </a:r>
            <a:r>
              <a:rPr sz="2200" spc="155" dirty="0">
                <a:latin typeface="Calibri"/>
                <a:cs typeface="Calibri"/>
              </a:rPr>
              <a:t> </a:t>
            </a:r>
            <a:r>
              <a:rPr sz="2200" spc="-5" dirty="0">
                <a:latin typeface="Calibri"/>
                <a:cs typeface="Calibri"/>
              </a:rPr>
              <a:t>is:</a:t>
            </a:r>
            <a:r>
              <a:rPr sz="2200" spc="150" dirty="0">
                <a:latin typeface="Calibri"/>
                <a:cs typeface="Calibri"/>
              </a:rPr>
              <a:t> </a:t>
            </a:r>
            <a:r>
              <a:rPr sz="2200" spc="-15" dirty="0">
                <a:latin typeface="Calibri"/>
                <a:cs typeface="Calibri"/>
              </a:rPr>
              <a:t>ps/nm/Km.</a:t>
            </a:r>
            <a:r>
              <a:rPr sz="2200" spc="160" dirty="0">
                <a:latin typeface="Calibri"/>
                <a:cs typeface="Calibri"/>
              </a:rPr>
              <a:t> </a:t>
            </a:r>
            <a:r>
              <a:rPr sz="2200" spc="-5" dirty="0">
                <a:latin typeface="Calibri"/>
                <a:cs typeface="Calibri"/>
              </a:rPr>
              <a:t>The</a:t>
            </a:r>
            <a:r>
              <a:rPr sz="2200" spc="150" dirty="0">
                <a:latin typeface="Calibri"/>
                <a:cs typeface="Calibri"/>
              </a:rPr>
              <a:t> </a:t>
            </a:r>
            <a:r>
              <a:rPr sz="2200" spc="-5" dirty="0">
                <a:latin typeface="Calibri"/>
                <a:cs typeface="Calibri"/>
              </a:rPr>
              <a:t>amount</a:t>
            </a:r>
            <a:r>
              <a:rPr sz="2200" spc="155" dirty="0">
                <a:latin typeface="Calibri"/>
                <a:cs typeface="Calibri"/>
              </a:rPr>
              <a:t> </a:t>
            </a:r>
            <a:r>
              <a:rPr sz="2200" spc="5" dirty="0">
                <a:latin typeface="Calibri"/>
                <a:cs typeface="Calibri"/>
              </a:rPr>
              <a:t>of</a:t>
            </a:r>
            <a:r>
              <a:rPr sz="2200" spc="160" dirty="0">
                <a:latin typeface="Calibri"/>
                <a:cs typeface="Calibri"/>
              </a:rPr>
              <a:t> </a:t>
            </a:r>
            <a:r>
              <a:rPr sz="2200" spc="-10" dirty="0">
                <a:latin typeface="Calibri"/>
                <a:cs typeface="Calibri"/>
              </a:rPr>
              <a:t>material</a:t>
            </a:r>
            <a:r>
              <a:rPr sz="2200" spc="155" dirty="0">
                <a:latin typeface="Calibri"/>
                <a:cs typeface="Calibri"/>
              </a:rPr>
              <a:t> </a:t>
            </a:r>
            <a:r>
              <a:rPr sz="2200" spc="-10" dirty="0">
                <a:latin typeface="Calibri"/>
                <a:cs typeface="Calibri"/>
              </a:rPr>
              <a:t>dispersion</a:t>
            </a:r>
            <a:endParaRPr sz="2200">
              <a:latin typeface="Calibri"/>
              <a:cs typeface="Calibri"/>
            </a:endParaRPr>
          </a:p>
          <a:p>
            <a:pPr marL="50800">
              <a:lnSpc>
                <a:spcPct val="100000"/>
              </a:lnSpc>
            </a:pPr>
            <a:r>
              <a:rPr sz="2200" spc="-10" dirty="0">
                <a:latin typeface="Calibri"/>
                <a:cs typeface="Calibri"/>
              </a:rPr>
              <a:t>depends</a:t>
            </a:r>
            <a:r>
              <a:rPr sz="2200" spc="-5" dirty="0">
                <a:latin typeface="Calibri"/>
                <a:cs typeface="Calibri"/>
              </a:rPr>
              <a:t> </a:t>
            </a:r>
            <a:r>
              <a:rPr sz="2200" spc="-10" dirty="0">
                <a:latin typeface="Calibri"/>
                <a:cs typeface="Calibri"/>
              </a:rPr>
              <a:t>upon</a:t>
            </a:r>
            <a:r>
              <a:rPr sz="2200" spc="-5" dirty="0">
                <a:latin typeface="Calibri"/>
                <a:cs typeface="Calibri"/>
              </a:rPr>
              <a:t> the</a:t>
            </a:r>
            <a:r>
              <a:rPr sz="2200" spc="5" dirty="0">
                <a:latin typeface="Calibri"/>
                <a:cs typeface="Calibri"/>
              </a:rPr>
              <a:t> </a:t>
            </a:r>
            <a:r>
              <a:rPr sz="2200" spc="-10" dirty="0">
                <a:latin typeface="Calibri"/>
                <a:cs typeface="Calibri"/>
              </a:rPr>
              <a:t>chemical</a:t>
            </a:r>
            <a:r>
              <a:rPr sz="2200" spc="10" dirty="0">
                <a:latin typeface="Calibri"/>
                <a:cs typeface="Calibri"/>
              </a:rPr>
              <a:t> </a:t>
            </a:r>
            <a:r>
              <a:rPr sz="2200" spc="-5" dirty="0">
                <a:latin typeface="Calibri"/>
                <a:cs typeface="Calibri"/>
              </a:rPr>
              <a:t>composition</a:t>
            </a:r>
            <a:r>
              <a:rPr sz="2200" spc="5" dirty="0">
                <a:latin typeface="Calibri"/>
                <a:cs typeface="Calibri"/>
              </a:rPr>
              <a:t> </a:t>
            </a:r>
            <a:r>
              <a:rPr sz="2200" dirty="0">
                <a:latin typeface="Calibri"/>
                <a:cs typeface="Calibri"/>
              </a:rPr>
              <a:t>of glass.</a:t>
            </a:r>
            <a:endParaRPr sz="2200">
              <a:latin typeface="Calibri"/>
              <a:cs typeface="Calibri"/>
            </a:endParaRPr>
          </a:p>
          <a:p>
            <a:pPr>
              <a:lnSpc>
                <a:spcPct val="100000"/>
              </a:lnSpc>
              <a:spcBef>
                <a:spcPts val="30"/>
              </a:spcBef>
            </a:pPr>
            <a:endParaRPr sz="2150">
              <a:latin typeface="Calibri"/>
              <a:cs typeface="Calibri"/>
            </a:endParaRPr>
          </a:p>
          <a:p>
            <a:pPr marL="50800">
              <a:lnSpc>
                <a:spcPct val="100000"/>
              </a:lnSpc>
            </a:pPr>
            <a:r>
              <a:rPr sz="2200" spc="-10" dirty="0">
                <a:latin typeface="Calibri"/>
                <a:cs typeface="Calibri"/>
              </a:rPr>
              <a:t>The</a:t>
            </a:r>
            <a:r>
              <a:rPr sz="2200" spc="5" dirty="0">
                <a:latin typeface="Calibri"/>
                <a:cs typeface="Calibri"/>
              </a:rPr>
              <a:t> </a:t>
            </a:r>
            <a:r>
              <a:rPr sz="2200" spc="-10" dirty="0">
                <a:latin typeface="Calibri"/>
                <a:cs typeface="Calibri"/>
              </a:rPr>
              <a:t>pulse</a:t>
            </a:r>
            <a:r>
              <a:rPr sz="2200" spc="5" dirty="0">
                <a:latin typeface="Calibri"/>
                <a:cs typeface="Calibri"/>
              </a:rPr>
              <a:t> </a:t>
            </a:r>
            <a:r>
              <a:rPr sz="2200" spc="-10" dirty="0">
                <a:latin typeface="Calibri"/>
                <a:cs typeface="Calibri"/>
              </a:rPr>
              <a:t>spreading</a:t>
            </a:r>
            <a:r>
              <a:rPr sz="2200" spc="-15" dirty="0">
                <a:latin typeface="Calibri"/>
                <a:cs typeface="Calibri"/>
              </a:rPr>
              <a:t> </a:t>
            </a:r>
            <a:r>
              <a:rPr sz="2200" spc="-5" dirty="0">
                <a:latin typeface="Calibri"/>
                <a:cs typeface="Calibri"/>
              </a:rPr>
              <a:t>in</a:t>
            </a:r>
            <a:r>
              <a:rPr sz="2200" dirty="0">
                <a:latin typeface="Calibri"/>
                <a:cs typeface="Calibri"/>
              </a:rPr>
              <a:t> </a:t>
            </a:r>
            <a:r>
              <a:rPr sz="2200" spc="-15" dirty="0">
                <a:latin typeface="Calibri"/>
                <a:cs typeface="Calibri"/>
              </a:rPr>
              <a:t>nm/Km</a:t>
            </a:r>
            <a:r>
              <a:rPr sz="2200" spc="20" dirty="0">
                <a:latin typeface="Calibri"/>
                <a:cs typeface="Calibri"/>
              </a:rPr>
              <a:t> </a:t>
            </a:r>
            <a:r>
              <a:rPr sz="2200" spc="-5" dirty="0">
                <a:latin typeface="Calibri"/>
                <a:cs typeface="Calibri"/>
              </a:rPr>
              <a:t>is</a:t>
            </a:r>
            <a:r>
              <a:rPr sz="2200" dirty="0">
                <a:latin typeface="Calibri"/>
                <a:cs typeface="Calibri"/>
              </a:rPr>
              <a:t> </a:t>
            </a:r>
            <a:r>
              <a:rPr sz="2200" spc="-10" dirty="0">
                <a:latin typeface="Calibri"/>
                <a:cs typeface="Calibri"/>
              </a:rPr>
              <a:t>given</a:t>
            </a:r>
            <a:r>
              <a:rPr sz="2200" spc="5" dirty="0">
                <a:latin typeface="Calibri"/>
                <a:cs typeface="Calibri"/>
              </a:rPr>
              <a:t> </a:t>
            </a:r>
            <a:r>
              <a:rPr sz="2200" spc="-10" dirty="0">
                <a:latin typeface="Calibri"/>
                <a:cs typeface="Calibri"/>
              </a:rPr>
              <a:t>by</a:t>
            </a:r>
            <a:r>
              <a:rPr sz="2200" spc="10" dirty="0">
                <a:latin typeface="Calibri"/>
                <a:cs typeface="Calibri"/>
              </a:rPr>
              <a:t> </a:t>
            </a:r>
            <a:r>
              <a:rPr sz="2200" spc="-5" dirty="0">
                <a:latin typeface="Calibri"/>
                <a:cs typeface="Calibri"/>
              </a:rPr>
              <a:t>:</a:t>
            </a:r>
            <a:r>
              <a:rPr sz="2200" spc="5" dirty="0">
                <a:latin typeface="Calibri"/>
                <a:cs typeface="Calibri"/>
              </a:rPr>
              <a:t> </a:t>
            </a:r>
            <a:r>
              <a:rPr sz="2200" spc="-5" dirty="0">
                <a:latin typeface="Symbol"/>
                <a:cs typeface="Symbol"/>
              </a:rPr>
              <a:t></a:t>
            </a:r>
            <a:r>
              <a:rPr sz="2175" spc="-7" baseline="-21072" dirty="0">
                <a:latin typeface="Calibri"/>
                <a:cs typeface="Calibri"/>
              </a:rPr>
              <a:t>m</a:t>
            </a:r>
            <a:r>
              <a:rPr sz="2200" spc="-5" dirty="0">
                <a:latin typeface="Calibri"/>
                <a:cs typeface="Calibri"/>
              </a:rPr>
              <a:t>=</a:t>
            </a:r>
            <a:r>
              <a:rPr sz="2200" spc="20" dirty="0">
                <a:latin typeface="Calibri"/>
                <a:cs typeface="Calibri"/>
              </a:rPr>
              <a:t> </a:t>
            </a:r>
            <a:r>
              <a:rPr sz="2200" spc="-5" dirty="0">
                <a:latin typeface="Symbol"/>
                <a:cs typeface="Symbol"/>
              </a:rPr>
              <a:t></a:t>
            </a:r>
            <a:r>
              <a:rPr sz="2200" spc="-50" dirty="0">
                <a:latin typeface="Times New Roman"/>
                <a:cs typeface="Times New Roman"/>
              </a:rPr>
              <a:t> </a:t>
            </a:r>
            <a:r>
              <a:rPr sz="2200" spc="-5" dirty="0">
                <a:latin typeface="Calibri"/>
                <a:cs typeface="Calibri"/>
              </a:rPr>
              <a:t>L</a:t>
            </a:r>
            <a:r>
              <a:rPr sz="2200" spc="5" dirty="0">
                <a:latin typeface="Calibri"/>
                <a:cs typeface="Calibri"/>
              </a:rPr>
              <a:t> </a:t>
            </a:r>
            <a:r>
              <a:rPr sz="2200" spc="-5" dirty="0">
                <a:latin typeface="Calibri"/>
                <a:cs typeface="Calibri"/>
              </a:rPr>
              <a:t>M</a:t>
            </a:r>
            <a:endParaRPr sz="2200">
              <a:latin typeface="Calibri"/>
              <a:cs typeface="Calibri"/>
            </a:endParaRPr>
          </a:p>
        </p:txBody>
      </p:sp>
      <p:sp>
        <p:nvSpPr>
          <p:cNvPr id="3" name="object 3"/>
          <p:cNvSpPr txBox="1"/>
          <p:nvPr/>
        </p:nvSpPr>
        <p:spPr>
          <a:xfrm>
            <a:off x="383540" y="2074291"/>
            <a:ext cx="862330"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Calibri"/>
                <a:cs typeface="Calibri"/>
              </a:rPr>
              <a:t>Whe</a:t>
            </a:r>
            <a:r>
              <a:rPr sz="2200" spc="-30" dirty="0">
                <a:latin typeface="Calibri"/>
                <a:cs typeface="Calibri"/>
              </a:rPr>
              <a:t>r</a:t>
            </a:r>
            <a:r>
              <a:rPr sz="2200" spc="-5" dirty="0">
                <a:latin typeface="Calibri"/>
                <a:cs typeface="Calibri"/>
              </a:rPr>
              <a:t>e,</a:t>
            </a:r>
            <a:endParaRPr sz="2200">
              <a:latin typeface="Calibri"/>
              <a:cs typeface="Calibri"/>
            </a:endParaRPr>
          </a:p>
        </p:txBody>
      </p:sp>
      <p:sp>
        <p:nvSpPr>
          <p:cNvPr id="4" name="object 4"/>
          <p:cNvSpPr txBox="1"/>
          <p:nvPr/>
        </p:nvSpPr>
        <p:spPr>
          <a:xfrm>
            <a:off x="2187194" y="2074291"/>
            <a:ext cx="3336925" cy="1031240"/>
          </a:xfrm>
          <a:prstGeom prst="rect">
            <a:avLst/>
          </a:prstGeom>
        </p:spPr>
        <p:txBody>
          <a:bodyPr vert="horz" wrap="square" lIns="0" tIns="12065" rIns="0" bIns="0" rtlCol="0">
            <a:spAutoFit/>
          </a:bodyPr>
          <a:lstStyle/>
          <a:p>
            <a:pPr marL="100330">
              <a:lnSpc>
                <a:spcPct val="100000"/>
              </a:lnSpc>
              <a:spcBef>
                <a:spcPts val="95"/>
              </a:spcBef>
            </a:pPr>
            <a:r>
              <a:rPr sz="2200" spc="-5" dirty="0">
                <a:latin typeface="Calibri"/>
                <a:cs typeface="Calibri"/>
              </a:rPr>
              <a:t>L=1m </a:t>
            </a:r>
            <a:r>
              <a:rPr sz="2200" spc="-10" dirty="0">
                <a:latin typeface="Calibri"/>
                <a:cs typeface="Calibri"/>
              </a:rPr>
              <a:t>(Normalized</a:t>
            </a:r>
            <a:r>
              <a:rPr sz="2200" spc="-5" dirty="0">
                <a:latin typeface="Calibri"/>
                <a:cs typeface="Calibri"/>
              </a:rPr>
              <a:t> </a:t>
            </a:r>
            <a:r>
              <a:rPr sz="2200" spc="-10" dirty="0">
                <a:latin typeface="Calibri"/>
                <a:cs typeface="Calibri"/>
              </a:rPr>
              <a:t>distance)</a:t>
            </a:r>
            <a:endParaRPr sz="2200">
              <a:latin typeface="Calibri"/>
              <a:cs typeface="Calibri"/>
            </a:endParaRPr>
          </a:p>
          <a:p>
            <a:pPr marL="38100">
              <a:lnSpc>
                <a:spcPts val="2635"/>
              </a:lnSpc>
              <a:spcBef>
                <a:spcPts val="10"/>
              </a:spcBef>
            </a:pPr>
            <a:r>
              <a:rPr sz="2200" spc="-5" dirty="0">
                <a:latin typeface="Symbol"/>
                <a:cs typeface="Symbol"/>
              </a:rPr>
              <a:t></a:t>
            </a:r>
            <a:r>
              <a:rPr sz="2200" spc="-75" dirty="0">
                <a:latin typeface="Times New Roman"/>
                <a:cs typeface="Times New Roman"/>
              </a:rPr>
              <a:t> </a:t>
            </a:r>
            <a:r>
              <a:rPr sz="2200" spc="-5" dirty="0">
                <a:latin typeface="Calibri"/>
                <a:cs typeface="Calibri"/>
              </a:rPr>
              <a:t>= </a:t>
            </a:r>
            <a:r>
              <a:rPr sz="2200" spc="-15" dirty="0">
                <a:latin typeface="Calibri"/>
                <a:cs typeface="Calibri"/>
              </a:rPr>
              <a:t>Spectral</a:t>
            </a:r>
            <a:r>
              <a:rPr sz="2200" spc="10" dirty="0">
                <a:latin typeface="Calibri"/>
                <a:cs typeface="Calibri"/>
              </a:rPr>
              <a:t> </a:t>
            </a:r>
            <a:r>
              <a:rPr sz="2200" spc="-5" dirty="0">
                <a:latin typeface="Calibri"/>
                <a:cs typeface="Calibri"/>
              </a:rPr>
              <a:t>width in</a:t>
            </a:r>
            <a:r>
              <a:rPr sz="2200" spc="-20" dirty="0">
                <a:latin typeface="Calibri"/>
                <a:cs typeface="Calibri"/>
              </a:rPr>
              <a:t> </a:t>
            </a:r>
            <a:r>
              <a:rPr sz="2200" spc="-10" dirty="0">
                <a:latin typeface="Calibri"/>
                <a:cs typeface="Calibri"/>
              </a:rPr>
              <a:t>nm</a:t>
            </a:r>
            <a:endParaRPr sz="2200">
              <a:latin typeface="Calibri"/>
              <a:cs typeface="Calibri"/>
            </a:endParaRPr>
          </a:p>
          <a:p>
            <a:pPr marL="38100">
              <a:lnSpc>
                <a:spcPts val="2635"/>
              </a:lnSpc>
            </a:pPr>
            <a:r>
              <a:rPr sz="2200" spc="-10" dirty="0">
                <a:latin typeface="Calibri"/>
                <a:cs typeface="Calibri"/>
              </a:rPr>
              <a:t>M= Material Dispersion=D</a:t>
            </a:r>
            <a:r>
              <a:rPr sz="2175" spc="-15" baseline="-21072" dirty="0">
                <a:latin typeface="Calibri"/>
                <a:cs typeface="Calibri"/>
              </a:rPr>
              <a:t>mat</a:t>
            </a:r>
            <a:endParaRPr sz="2175" baseline="-21072">
              <a:latin typeface="Calibri"/>
              <a:cs typeface="Calibri"/>
            </a:endParaRPr>
          </a:p>
        </p:txBody>
      </p:sp>
      <p:pic>
        <p:nvPicPr>
          <p:cNvPr id="5" name="object 5"/>
          <p:cNvPicPr/>
          <p:nvPr/>
        </p:nvPicPr>
        <p:blipFill>
          <a:blip r:embed="rId2" cstate="print"/>
          <a:stretch>
            <a:fillRect/>
          </a:stretch>
        </p:blipFill>
        <p:spPr>
          <a:xfrm>
            <a:off x="489271" y="3924300"/>
            <a:ext cx="3974459" cy="274320"/>
          </a:xfrm>
          <a:prstGeom prst="rect">
            <a:avLst/>
          </a:prstGeom>
        </p:spPr>
      </p:pic>
      <p:sp>
        <p:nvSpPr>
          <p:cNvPr id="6" name="object 6"/>
          <p:cNvSpPr txBox="1"/>
          <p:nvPr/>
        </p:nvSpPr>
        <p:spPr>
          <a:xfrm>
            <a:off x="307340" y="3827145"/>
            <a:ext cx="8322945" cy="2647315"/>
          </a:xfrm>
          <a:prstGeom prst="rect">
            <a:avLst/>
          </a:prstGeom>
        </p:spPr>
        <p:txBody>
          <a:bodyPr vert="horz" wrap="square" lIns="0" tIns="12065" rIns="0" bIns="0" rtlCol="0">
            <a:spAutoFit/>
          </a:bodyPr>
          <a:lstStyle/>
          <a:p>
            <a:pPr marL="165100">
              <a:lnSpc>
                <a:spcPct val="100000"/>
              </a:lnSpc>
              <a:spcBef>
                <a:spcPts val="95"/>
              </a:spcBef>
            </a:pPr>
            <a:r>
              <a:rPr sz="2200" b="1" spc="-10" dirty="0">
                <a:solidFill>
                  <a:srgbClr val="6F2F9F"/>
                </a:solidFill>
                <a:latin typeface="Calibri"/>
                <a:cs typeface="Calibri"/>
              </a:rPr>
              <a:t>Expression</a:t>
            </a:r>
            <a:r>
              <a:rPr sz="2200" b="1" dirty="0">
                <a:solidFill>
                  <a:srgbClr val="6F2F9F"/>
                </a:solidFill>
                <a:latin typeface="Calibri"/>
                <a:cs typeface="Calibri"/>
              </a:rPr>
              <a:t> </a:t>
            </a:r>
            <a:r>
              <a:rPr sz="2200" b="1" spc="-15" dirty="0">
                <a:solidFill>
                  <a:srgbClr val="6F2F9F"/>
                </a:solidFill>
                <a:latin typeface="Calibri"/>
                <a:cs typeface="Calibri"/>
              </a:rPr>
              <a:t>for</a:t>
            </a:r>
            <a:r>
              <a:rPr sz="2200" b="1" spc="10" dirty="0">
                <a:solidFill>
                  <a:srgbClr val="6F2F9F"/>
                </a:solidFill>
                <a:latin typeface="Calibri"/>
                <a:cs typeface="Calibri"/>
              </a:rPr>
              <a:t> </a:t>
            </a:r>
            <a:r>
              <a:rPr sz="2200" b="1" spc="-15" dirty="0">
                <a:solidFill>
                  <a:srgbClr val="6F2F9F"/>
                </a:solidFill>
                <a:latin typeface="Calibri"/>
                <a:cs typeface="Calibri"/>
              </a:rPr>
              <a:t>Material</a:t>
            </a:r>
            <a:r>
              <a:rPr sz="2200" b="1" spc="20" dirty="0">
                <a:solidFill>
                  <a:srgbClr val="6F2F9F"/>
                </a:solidFill>
                <a:latin typeface="Calibri"/>
                <a:cs typeface="Calibri"/>
              </a:rPr>
              <a:t> </a:t>
            </a:r>
            <a:r>
              <a:rPr sz="2200" b="1" spc="-10" dirty="0">
                <a:solidFill>
                  <a:srgbClr val="6F2F9F"/>
                </a:solidFill>
                <a:latin typeface="Calibri"/>
                <a:cs typeface="Calibri"/>
              </a:rPr>
              <a:t>Dispersion</a:t>
            </a:r>
            <a:endParaRPr sz="2200">
              <a:latin typeface="Calibri"/>
              <a:cs typeface="Calibri"/>
            </a:endParaRPr>
          </a:p>
          <a:p>
            <a:pPr>
              <a:lnSpc>
                <a:spcPct val="100000"/>
              </a:lnSpc>
              <a:spcBef>
                <a:spcPts val="25"/>
              </a:spcBef>
            </a:pPr>
            <a:endParaRPr sz="1750">
              <a:latin typeface="Calibri"/>
              <a:cs typeface="Calibri"/>
            </a:endParaRPr>
          </a:p>
          <a:p>
            <a:pPr marL="12700" marR="5080">
              <a:lnSpc>
                <a:spcPct val="100000"/>
              </a:lnSpc>
            </a:pPr>
            <a:r>
              <a:rPr sz="2200" spc="-5" dirty="0">
                <a:latin typeface="Calibri"/>
                <a:cs typeface="Calibri"/>
              </a:rPr>
              <a:t>Consider</a:t>
            </a:r>
            <a:r>
              <a:rPr sz="2200" spc="-20" dirty="0">
                <a:latin typeface="Calibri"/>
                <a:cs typeface="Calibri"/>
              </a:rPr>
              <a:t> </a:t>
            </a:r>
            <a:r>
              <a:rPr sz="2200" spc="-5" dirty="0">
                <a:latin typeface="Calibri"/>
                <a:cs typeface="Calibri"/>
              </a:rPr>
              <a:t>a</a:t>
            </a:r>
            <a:r>
              <a:rPr sz="2200" dirty="0">
                <a:latin typeface="Calibri"/>
                <a:cs typeface="Calibri"/>
              </a:rPr>
              <a:t> </a:t>
            </a:r>
            <a:r>
              <a:rPr sz="2200" spc="-10" dirty="0">
                <a:latin typeface="Calibri"/>
                <a:cs typeface="Calibri"/>
              </a:rPr>
              <a:t>fiber</a:t>
            </a:r>
            <a:r>
              <a:rPr sz="2200" spc="5" dirty="0">
                <a:latin typeface="Calibri"/>
                <a:cs typeface="Calibri"/>
              </a:rPr>
              <a:t> </a:t>
            </a:r>
            <a:r>
              <a:rPr sz="2200" spc="-10" dirty="0">
                <a:latin typeface="Calibri"/>
                <a:cs typeface="Calibri"/>
              </a:rPr>
              <a:t>cable</a:t>
            </a:r>
            <a:r>
              <a:rPr sz="2200" spc="10" dirty="0">
                <a:latin typeface="Calibri"/>
                <a:cs typeface="Calibri"/>
              </a:rPr>
              <a:t> </a:t>
            </a:r>
            <a:r>
              <a:rPr sz="2200" spc="-5" dirty="0">
                <a:latin typeface="Calibri"/>
                <a:cs typeface="Calibri"/>
              </a:rPr>
              <a:t>carrying</a:t>
            </a:r>
            <a:r>
              <a:rPr sz="2200" spc="-10" dirty="0">
                <a:latin typeface="Calibri"/>
                <a:cs typeface="Calibri"/>
              </a:rPr>
              <a:t> optical</a:t>
            </a:r>
            <a:r>
              <a:rPr sz="2200" dirty="0">
                <a:latin typeface="Calibri"/>
                <a:cs typeface="Calibri"/>
              </a:rPr>
              <a:t> </a:t>
            </a:r>
            <a:r>
              <a:rPr sz="2200" spc="-10" dirty="0">
                <a:latin typeface="Calibri"/>
                <a:cs typeface="Calibri"/>
              </a:rPr>
              <a:t>signal</a:t>
            </a:r>
            <a:r>
              <a:rPr sz="2200" dirty="0">
                <a:latin typeface="Calibri"/>
                <a:cs typeface="Calibri"/>
              </a:rPr>
              <a:t> </a:t>
            </a:r>
            <a:r>
              <a:rPr sz="2200" spc="-5" dirty="0">
                <a:latin typeface="Calibri"/>
                <a:cs typeface="Calibri"/>
              </a:rPr>
              <a:t>equally</a:t>
            </a:r>
            <a:r>
              <a:rPr sz="2200" spc="5" dirty="0">
                <a:latin typeface="Calibri"/>
                <a:cs typeface="Calibri"/>
              </a:rPr>
              <a:t> </a:t>
            </a:r>
            <a:r>
              <a:rPr sz="2200" spc="-5" dirty="0">
                <a:latin typeface="Calibri"/>
                <a:cs typeface="Calibri"/>
              </a:rPr>
              <a:t>with</a:t>
            </a:r>
            <a:r>
              <a:rPr sz="2200" spc="5" dirty="0">
                <a:latin typeface="Calibri"/>
                <a:cs typeface="Calibri"/>
              </a:rPr>
              <a:t> </a:t>
            </a:r>
            <a:r>
              <a:rPr sz="2200" spc="-10" dirty="0">
                <a:latin typeface="Calibri"/>
                <a:cs typeface="Calibri"/>
              </a:rPr>
              <a:t>various</a:t>
            </a:r>
            <a:r>
              <a:rPr sz="2200" spc="-30" dirty="0">
                <a:latin typeface="Calibri"/>
                <a:cs typeface="Calibri"/>
              </a:rPr>
              <a:t> </a:t>
            </a:r>
            <a:r>
              <a:rPr sz="2200" spc="-5" dirty="0">
                <a:latin typeface="Calibri"/>
                <a:cs typeface="Calibri"/>
              </a:rPr>
              <a:t>modes </a:t>
            </a:r>
            <a:r>
              <a:rPr sz="2200" dirty="0">
                <a:latin typeface="Calibri"/>
                <a:cs typeface="Calibri"/>
              </a:rPr>
              <a:t> </a:t>
            </a:r>
            <a:r>
              <a:rPr sz="2200" spc="-5" dirty="0">
                <a:latin typeface="Calibri"/>
                <a:cs typeface="Calibri"/>
              </a:rPr>
              <a:t>and</a:t>
            </a:r>
            <a:r>
              <a:rPr sz="2200" spc="-15" dirty="0">
                <a:latin typeface="Calibri"/>
                <a:cs typeface="Calibri"/>
              </a:rPr>
              <a:t> </a:t>
            </a:r>
            <a:r>
              <a:rPr sz="2200" spc="-5" dirty="0">
                <a:latin typeface="Calibri"/>
                <a:cs typeface="Calibri"/>
              </a:rPr>
              <a:t>each</a:t>
            </a:r>
            <a:r>
              <a:rPr sz="2200" spc="5" dirty="0">
                <a:latin typeface="Calibri"/>
                <a:cs typeface="Calibri"/>
              </a:rPr>
              <a:t> </a:t>
            </a:r>
            <a:r>
              <a:rPr sz="2200" spc="-5" dirty="0">
                <a:latin typeface="Calibri"/>
                <a:cs typeface="Calibri"/>
              </a:rPr>
              <a:t>mode</a:t>
            </a:r>
            <a:r>
              <a:rPr sz="2200" spc="10" dirty="0">
                <a:latin typeface="Calibri"/>
                <a:cs typeface="Calibri"/>
              </a:rPr>
              <a:t> </a:t>
            </a:r>
            <a:r>
              <a:rPr sz="2200" spc="-15" dirty="0">
                <a:latin typeface="Calibri"/>
                <a:cs typeface="Calibri"/>
              </a:rPr>
              <a:t>contains</a:t>
            </a:r>
            <a:r>
              <a:rPr sz="2200" spc="5" dirty="0">
                <a:latin typeface="Calibri"/>
                <a:cs typeface="Calibri"/>
              </a:rPr>
              <a:t> </a:t>
            </a:r>
            <a:r>
              <a:rPr sz="2200" spc="-5" dirty="0">
                <a:latin typeface="Calibri"/>
                <a:cs typeface="Calibri"/>
              </a:rPr>
              <a:t>all</a:t>
            </a:r>
            <a:r>
              <a:rPr sz="2200" spc="-20" dirty="0">
                <a:latin typeface="Calibri"/>
                <a:cs typeface="Calibri"/>
              </a:rPr>
              <a:t> </a:t>
            </a:r>
            <a:r>
              <a:rPr sz="2200" spc="-5" dirty="0">
                <a:latin typeface="Calibri"/>
                <a:cs typeface="Calibri"/>
              </a:rPr>
              <a:t>the</a:t>
            </a:r>
            <a:r>
              <a:rPr sz="2200" spc="15" dirty="0">
                <a:latin typeface="Calibri"/>
                <a:cs typeface="Calibri"/>
              </a:rPr>
              <a:t> </a:t>
            </a:r>
            <a:r>
              <a:rPr sz="2200" spc="-15" dirty="0">
                <a:latin typeface="Calibri"/>
                <a:cs typeface="Calibri"/>
              </a:rPr>
              <a:t>spectral</a:t>
            </a:r>
            <a:r>
              <a:rPr sz="2200" spc="-5" dirty="0">
                <a:latin typeface="Calibri"/>
                <a:cs typeface="Calibri"/>
              </a:rPr>
              <a:t> </a:t>
            </a:r>
            <a:r>
              <a:rPr sz="2200" spc="-10" dirty="0">
                <a:latin typeface="Calibri"/>
                <a:cs typeface="Calibri"/>
              </a:rPr>
              <a:t>components</a:t>
            </a:r>
            <a:r>
              <a:rPr sz="2200" spc="30" dirty="0">
                <a:latin typeface="Calibri"/>
                <a:cs typeface="Calibri"/>
              </a:rPr>
              <a:t> </a:t>
            </a:r>
            <a:r>
              <a:rPr sz="2200" spc="-5" dirty="0">
                <a:latin typeface="Calibri"/>
                <a:cs typeface="Calibri"/>
              </a:rPr>
              <a:t>in</a:t>
            </a:r>
            <a:r>
              <a:rPr sz="2200" dirty="0">
                <a:latin typeface="Calibri"/>
                <a:cs typeface="Calibri"/>
              </a:rPr>
              <a:t> </a:t>
            </a:r>
            <a:r>
              <a:rPr sz="2200" spc="-10" dirty="0">
                <a:latin typeface="Calibri"/>
                <a:cs typeface="Calibri"/>
              </a:rPr>
              <a:t>the</a:t>
            </a:r>
            <a:r>
              <a:rPr sz="2200" spc="15" dirty="0">
                <a:latin typeface="Calibri"/>
                <a:cs typeface="Calibri"/>
              </a:rPr>
              <a:t> </a:t>
            </a:r>
            <a:r>
              <a:rPr sz="2200" spc="-15" dirty="0">
                <a:latin typeface="Calibri"/>
                <a:cs typeface="Calibri"/>
              </a:rPr>
              <a:t>wavelength </a:t>
            </a:r>
            <a:r>
              <a:rPr sz="2200" spc="-10" dirty="0">
                <a:latin typeface="Calibri"/>
                <a:cs typeface="Calibri"/>
              </a:rPr>
              <a:t> band.</a:t>
            </a:r>
            <a:r>
              <a:rPr sz="2200" spc="-30" dirty="0">
                <a:latin typeface="Calibri"/>
                <a:cs typeface="Calibri"/>
              </a:rPr>
              <a:t> </a:t>
            </a:r>
            <a:r>
              <a:rPr sz="2200" spc="-5" dirty="0">
                <a:latin typeface="Calibri"/>
                <a:cs typeface="Calibri"/>
              </a:rPr>
              <a:t>All</a:t>
            </a:r>
            <a:r>
              <a:rPr sz="2200" spc="5" dirty="0">
                <a:latin typeface="Calibri"/>
                <a:cs typeface="Calibri"/>
              </a:rPr>
              <a:t> </a:t>
            </a:r>
            <a:r>
              <a:rPr sz="2200" spc="-5" dirty="0">
                <a:latin typeface="Calibri"/>
                <a:cs typeface="Calibri"/>
              </a:rPr>
              <a:t>the</a:t>
            </a:r>
            <a:r>
              <a:rPr sz="2200" spc="10" dirty="0">
                <a:latin typeface="Calibri"/>
                <a:cs typeface="Calibri"/>
              </a:rPr>
              <a:t> </a:t>
            </a:r>
            <a:r>
              <a:rPr sz="2200" spc="-15" dirty="0">
                <a:latin typeface="Calibri"/>
                <a:cs typeface="Calibri"/>
              </a:rPr>
              <a:t>spectral</a:t>
            </a:r>
            <a:r>
              <a:rPr sz="2200" spc="10" dirty="0">
                <a:latin typeface="Calibri"/>
                <a:cs typeface="Calibri"/>
              </a:rPr>
              <a:t> </a:t>
            </a:r>
            <a:r>
              <a:rPr sz="2200" spc="-10" dirty="0">
                <a:latin typeface="Calibri"/>
                <a:cs typeface="Calibri"/>
              </a:rPr>
              <a:t>components</a:t>
            </a:r>
            <a:r>
              <a:rPr sz="2200" spc="35" dirty="0">
                <a:latin typeface="Calibri"/>
                <a:cs typeface="Calibri"/>
              </a:rPr>
              <a:t> </a:t>
            </a:r>
            <a:r>
              <a:rPr sz="2200" spc="-20" dirty="0">
                <a:latin typeface="Calibri"/>
                <a:cs typeface="Calibri"/>
              </a:rPr>
              <a:t>travel</a:t>
            </a:r>
            <a:r>
              <a:rPr sz="2200" spc="-5" dirty="0">
                <a:latin typeface="Calibri"/>
                <a:cs typeface="Calibri"/>
              </a:rPr>
              <a:t> </a:t>
            </a:r>
            <a:r>
              <a:rPr sz="2200" spc="-10" dirty="0">
                <a:latin typeface="Calibri"/>
                <a:cs typeface="Calibri"/>
              </a:rPr>
              <a:t>independently</a:t>
            </a:r>
            <a:r>
              <a:rPr sz="2200" spc="20" dirty="0">
                <a:latin typeface="Calibri"/>
                <a:cs typeface="Calibri"/>
              </a:rPr>
              <a:t> </a:t>
            </a:r>
            <a:r>
              <a:rPr sz="2200" spc="-5" dirty="0">
                <a:latin typeface="Calibri"/>
                <a:cs typeface="Calibri"/>
              </a:rPr>
              <a:t>and</a:t>
            </a:r>
            <a:r>
              <a:rPr sz="2200" dirty="0">
                <a:latin typeface="Calibri"/>
                <a:cs typeface="Calibri"/>
              </a:rPr>
              <a:t> </a:t>
            </a:r>
            <a:r>
              <a:rPr sz="2200" spc="-10" dirty="0">
                <a:latin typeface="Calibri"/>
                <a:cs typeface="Calibri"/>
              </a:rPr>
              <a:t>they</a:t>
            </a:r>
            <a:r>
              <a:rPr sz="2200" spc="15" dirty="0">
                <a:latin typeface="Calibri"/>
                <a:cs typeface="Calibri"/>
              </a:rPr>
              <a:t> </a:t>
            </a:r>
            <a:r>
              <a:rPr sz="2200" spc="-5" dirty="0">
                <a:latin typeface="Calibri"/>
                <a:cs typeface="Calibri"/>
              </a:rPr>
              <a:t>observe </a:t>
            </a:r>
            <a:r>
              <a:rPr sz="2200" spc="-484" dirty="0">
                <a:latin typeface="Calibri"/>
                <a:cs typeface="Calibri"/>
              </a:rPr>
              <a:t> </a:t>
            </a:r>
            <a:r>
              <a:rPr sz="2200" spc="-20" dirty="0">
                <a:latin typeface="Calibri"/>
                <a:cs typeface="Calibri"/>
              </a:rPr>
              <a:t>different</a:t>
            </a:r>
            <a:r>
              <a:rPr sz="2200" dirty="0">
                <a:latin typeface="Calibri"/>
                <a:cs typeface="Calibri"/>
              </a:rPr>
              <a:t> </a:t>
            </a:r>
            <a:r>
              <a:rPr sz="2200" spc="-5" dirty="0">
                <a:latin typeface="Calibri"/>
                <a:cs typeface="Calibri"/>
              </a:rPr>
              <a:t>time</a:t>
            </a:r>
            <a:r>
              <a:rPr sz="2200" spc="35" dirty="0">
                <a:latin typeface="Calibri"/>
                <a:cs typeface="Calibri"/>
              </a:rPr>
              <a:t> </a:t>
            </a:r>
            <a:r>
              <a:rPr sz="2200" spc="-15" dirty="0">
                <a:latin typeface="Calibri"/>
                <a:cs typeface="Calibri"/>
              </a:rPr>
              <a:t>delay</a:t>
            </a:r>
            <a:r>
              <a:rPr sz="2200" spc="10" dirty="0">
                <a:latin typeface="Calibri"/>
                <a:cs typeface="Calibri"/>
              </a:rPr>
              <a:t> </a:t>
            </a:r>
            <a:r>
              <a:rPr sz="2200" spc="-5" dirty="0">
                <a:latin typeface="Calibri"/>
                <a:cs typeface="Calibri"/>
              </a:rPr>
              <a:t>and</a:t>
            </a:r>
            <a:r>
              <a:rPr sz="2200" spc="-10" dirty="0">
                <a:latin typeface="Calibri"/>
                <a:cs typeface="Calibri"/>
              </a:rPr>
              <a:t> </a:t>
            </a:r>
            <a:r>
              <a:rPr sz="2200" spc="-15" dirty="0">
                <a:latin typeface="Calibri"/>
                <a:cs typeface="Calibri"/>
              </a:rPr>
              <a:t>group</a:t>
            </a:r>
            <a:r>
              <a:rPr sz="2200" spc="5" dirty="0">
                <a:latin typeface="Calibri"/>
                <a:cs typeface="Calibri"/>
              </a:rPr>
              <a:t> </a:t>
            </a:r>
            <a:r>
              <a:rPr sz="2200" spc="-15" dirty="0">
                <a:latin typeface="Calibri"/>
                <a:cs typeface="Calibri"/>
              </a:rPr>
              <a:t>delay</a:t>
            </a:r>
            <a:r>
              <a:rPr sz="2200" spc="10" dirty="0">
                <a:latin typeface="Calibri"/>
                <a:cs typeface="Calibri"/>
              </a:rPr>
              <a:t> </a:t>
            </a:r>
            <a:r>
              <a:rPr sz="2200" spc="-5" dirty="0">
                <a:latin typeface="Calibri"/>
                <a:cs typeface="Calibri"/>
              </a:rPr>
              <a:t>in</a:t>
            </a:r>
            <a:r>
              <a:rPr sz="2200" dirty="0">
                <a:latin typeface="Calibri"/>
                <a:cs typeface="Calibri"/>
              </a:rPr>
              <a:t> </a:t>
            </a:r>
            <a:r>
              <a:rPr sz="2200" spc="-10" dirty="0">
                <a:latin typeface="Calibri"/>
                <a:cs typeface="Calibri"/>
              </a:rPr>
              <a:t>the</a:t>
            </a:r>
            <a:r>
              <a:rPr sz="2200" spc="10" dirty="0">
                <a:latin typeface="Calibri"/>
                <a:cs typeface="Calibri"/>
              </a:rPr>
              <a:t> </a:t>
            </a:r>
            <a:r>
              <a:rPr sz="2200" spc="-10" dirty="0">
                <a:latin typeface="Calibri"/>
                <a:cs typeface="Calibri"/>
              </a:rPr>
              <a:t>direction</a:t>
            </a:r>
            <a:r>
              <a:rPr sz="2200" dirty="0">
                <a:latin typeface="Calibri"/>
                <a:cs typeface="Calibri"/>
              </a:rPr>
              <a:t> </a:t>
            </a:r>
            <a:r>
              <a:rPr sz="2200" spc="-5" dirty="0">
                <a:latin typeface="Calibri"/>
                <a:cs typeface="Calibri"/>
              </a:rPr>
              <a:t>of</a:t>
            </a:r>
            <a:r>
              <a:rPr sz="2200" spc="15" dirty="0">
                <a:latin typeface="Calibri"/>
                <a:cs typeface="Calibri"/>
              </a:rPr>
              <a:t> </a:t>
            </a:r>
            <a:r>
              <a:rPr sz="2200" spc="-15" dirty="0">
                <a:latin typeface="Calibri"/>
                <a:cs typeface="Calibri"/>
              </a:rPr>
              <a:t>propagation.</a:t>
            </a:r>
            <a:r>
              <a:rPr sz="2200" spc="-20" dirty="0">
                <a:latin typeface="Calibri"/>
                <a:cs typeface="Calibri"/>
              </a:rPr>
              <a:t> </a:t>
            </a:r>
            <a:r>
              <a:rPr sz="2200" spc="-10" dirty="0">
                <a:latin typeface="Calibri"/>
                <a:cs typeface="Calibri"/>
              </a:rPr>
              <a:t>The </a:t>
            </a:r>
            <a:r>
              <a:rPr sz="2200" spc="-5" dirty="0">
                <a:latin typeface="Calibri"/>
                <a:cs typeface="Calibri"/>
              </a:rPr>
              <a:t> velocity</a:t>
            </a:r>
            <a:r>
              <a:rPr sz="2200" spc="-10" dirty="0">
                <a:latin typeface="Calibri"/>
                <a:cs typeface="Calibri"/>
              </a:rPr>
              <a:t> </a:t>
            </a:r>
            <a:r>
              <a:rPr sz="2200" spc="-15" dirty="0">
                <a:latin typeface="Calibri"/>
                <a:cs typeface="Calibri"/>
              </a:rPr>
              <a:t>at</a:t>
            </a:r>
            <a:r>
              <a:rPr sz="2200" dirty="0">
                <a:latin typeface="Calibri"/>
                <a:cs typeface="Calibri"/>
              </a:rPr>
              <a:t> </a:t>
            </a:r>
            <a:r>
              <a:rPr sz="2200" spc="-5" dirty="0">
                <a:latin typeface="Calibri"/>
                <a:cs typeface="Calibri"/>
              </a:rPr>
              <a:t>which</a:t>
            </a:r>
            <a:r>
              <a:rPr sz="2200" dirty="0">
                <a:latin typeface="Calibri"/>
                <a:cs typeface="Calibri"/>
              </a:rPr>
              <a:t> </a:t>
            </a:r>
            <a:r>
              <a:rPr sz="2200" spc="-10" dirty="0">
                <a:latin typeface="Calibri"/>
                <a:cs typeface="Calibri"/>
              </a:rPr>
              <a:t>the</a:t>
            </a:r>
            <a:r>
              <a:rPr sz="2200" spc="15" dirty="0">
                <a:latin typeface="Calibri"/>
                <a:cs typeface="Calibri"/>
              </a:rPr>
              <a:t> </a:t>
            </a:r>
            <a:r>
              <a:rPr sz="2200" spc="-10" dirty="0">
                <a:latin typeface="Calibri"/>
                <a:cs typeface="Calibri"/>
              </a:rPr>
              <a:t>energy</a:t>
            </a:r>
            <a:r>
              <a:rPr sz="2200" spc="5" dirty="0">
                <a:latin typeface="Calibri"/>
                <a:cs typeface="Calibri"/>
              </a:rPr>
              <a:t> </a:t>
            </a:r>
            <a:r>
              <a:rPr sz="2200" spc="-5" dirty="0">
                <a:latin typeface="Calibri"/>
                <a:cs typeface="Calibri"/>
              </a:rPr>
              <a:t>in</a:t>
            </a:r>
            <a:r>
              <a:rPr sz="2200" spc="5" dirty="0">
                <a:latin typeface="Calibri"/>
                <a:cs typeface="Calibri"/>
              </a:rPr>
              <a:t> </a:t>
            </a:r>
            <a:r>
              <a:rPr sz="2200" spc="-5" dirty="0">
                <a:latin typeface="Calibri"/>
                <a:cs typeface="Calibri"/>
              </a:rPr>
              <a:t>a</a:t>
            </a:r>
            <a:r>
              <a:rPr sz="2200" spc="10" dirty="0">
                <a:latin typeface="Calibri"/>
                <a:cs typeface="Calibri"/>
              </a:rPr>
              <a:t> </a:t>
            </a:r>
            <a:r>
              <a:rPr sz="2200" spc="-10" dirty="0">
                <a:latin typeface="Calibri"/>
                <a:cs typeface="Calibri"/>
              </a:rPr>
              <a:t>pulse</a:t>
            </a:r>
            <a:r>
              <a:rPr sz="2200" dirty="0">
                <a:latin typeface="Calibri"/>
                <a:cs typeface="Calibri"/>
              </a:rPr>
              <a:t> </a:t>
            </a:r>
            <a:r>
              <a:rPr sz="2200" spc="-20" dirty="0">
                <a:latin typeface="Calibri"/>
                <a:cs typeface="Calibri"/>
              </a:rPr>
              <a:t>travels</a:t>
            </a:r>
            <a:r>
              <a:rPr sz="2200" spc="5" dirty="0">
                <a:latin typeface="Calibri"/>
                <a:cs typeface="Calibri"/>
              </a:rPr>
              <a:t> </a:t>
            </a:r>
            <a:r>
              <a:rPr sz="2200" spc="-5" dirty="0">
                <a:latin typeface="Calibri"/>
                <a:cs typeface="Calibri"/>
              </a:rPr>
              <a:t>along the</a:t>
            </a:r>
            <a:r>
              <a:rPr sz="2200" spc="10" dirty="0">
                <a:latin typeface="Calibri"/>
                <a:cs typeface="Calibri"/>
              </a:rPr>
              <a:t> </a:t>
            </a:r>
            <a:r>
              <a:rPr sz="2200" spc="-10" dirty="0">
                <a:latin typeface="Calibri"/>
                <a:cs typeface="Calibri"/>
              </a:rPr>
              <a:t>fiber</a:t>
            </a:r>
            <a:r>
              <a:rPr sz="2200" spc="5" dirty="0">
                <a:latin typeface="Calibri"/>
                <a:cs typeface="Calibri"/>
              </a:rPr>
              <a:t> </a:t>
            </a:r>
            <a:r>
              <a:rPr sz="2200" spc="-5" dirty="0">
                <a:latin typeface="Calibri"/>
                <a:cs typeface="Calibri"/>
              </a:rPr>
              <a:t>is</a:t>
            </a:r>
            <a:r>
              <a:rPr sz="2200" spc="5" dirty="0">
                <a:latin typeface="Calibri"/>
                <a:cs typeface="Calibri"/>
              </a:rPr>
              <a:t> </a:t>
            </a:r>
            <a:r>
              <a:rPr sz="2200" spc="-5" dirty="0">
                <a:latin typeface="Calibri"/>
                <a:cs typeface="Calibri"/>
              </a:rPr>
              <a:t>known</a:t>
            </a:r>
            <a:r>
              <a:rPr sz="2200" spc="10" dirty="0">
                <a:latin typeface="Calibri"/>
                <a:cs typeface="Calibri"/>
              </a:rPr>
              <a:t> </a:t>
            </a:r>
            <a:r>
              <a:rPr sz="2200" spc="-5" dirty="0">
                <a:latin typeface="Calibri"/>
                <a:cs typeface="Calibri"/>
              </a:rPr>
              <a:t>as </a:t>
            </a:r>
            <a:r>
              <a:rPr sz="2200" dirty="0">
                <a:latin typeface="Calibri"/>
                <a:cs typeface="Calibri"/>
              </a:rPr>
              <a:t> </a:t>
            </a:r>
            <a:r>
              <a:rPr sz="2200" spc="-15" dirty="0">
                <a:latin typeface="Calibri"/>
                <a:cs typeface="Calibri"/>
              </a:rPr>
              <a:t>group</a:t>
            </a:r>
            <a:r>
              <a:rPr sz="2200" spc="-25" dirty="0">
                <a:latin typeface="Calibri"/>
                <a:cs typeface="Calibri"/>
              </a:rPr>
              <a:t> velocity.</a:t>
            </a:r>
            <a:r>
              <a:rPr sz="2200" spc="-5" dirty="0">
                <a:latin typeface="Calibri"/>
                <a:cs typeface="Calibri"/>
              </a:rPr>
              <a:t> </a:t>
            </a:r>
            <a:r>
              <a:rPr sz="2200" spc="-10" dirty="0">
                <a:latin typeface="Calibri"/>
                <a:cs typeface="Calibri"/>
              </a:rPr>
              <a:t>Group</a:t>
            </a:r>
            <a:r>
              <a:rPr sz="2200" spc="-5" dirty="0">
                <a:latin typeface="Calibri"/>
                <a:cs typeface="Calibri"/>
              </a:rPr>
              <a:t> </a:t>
            </a:r>
            <a:r>
              <a:rPr sz="2200" spc="-10" dirty="0">
                <a:latin typeface="Calibri"/>
                <a:cs typeface="Calibri"/>
              </a:rPr>
              <a:t>velocity</a:t>
            </a:r>
            <a:r>
              <a:rPr sz="2200" dirty="0">
                <a:latin typeface="Calibri"/>
                <a:cs typeface="Calibri"/>
              </a:rPr>
              <a:t> </a:t>
            </a:r>
            <a:r>
              <a:rPr sz="2200" spc="-5" dirty="0">
                <a:latin typeface="Calibri"/>
                <a:cs typeface="Calibri"/>
              </a:rPr>
              <a:t>is</a:t>
            </a:r>
            <a:r>
              <a:rPr sz="2200" dirty="0">
                <a:latin typeface="Calibri"/>
                <a:cs typeface="Calibri"/>
              </a:rPr>
              <a:t> </a:t>
            </a:r>
            <a:r>
              <a:rPr sz="2200" spc="-10" dirty="0">
                <a:latin typeface="Calibri"/>
                <a:cs typeface="Calibri"/>
              </a:rPr>
              <a:t>given</a:t>
            </a:r>
            <a:r>
              <a:rPr sz="2200" dirty="0">
                <a:latin typeface="Calibri"/>
                <a:cs typeface="Calibri"/>
              </a:rPr>
              <a:t> </a:t>
            </a:r>
            <a:r>
              <a:rPr sz="2200" spc="-60" dirty="0">
                <a:latin typeface="Calibri"/>
                <a:cs typeface="Calibri"/>
              </a:rPr>
              <a:t>by,</a:t>
            </a:r>
            <a:endParaRPr sz="22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41991" y="681959"/>
            <a:ext cx="397510" cy="356870"/>
          </a:xfrm>
          <a:prstGeom prst="rect">
            <a:avLst/>
          </a:prstGeom>
        </p:spPr>
        <p:txBody>
          <a:bodyPr vert="horz" wrap="square" lIns="0" tIns="15875" rIns="0" bIns="0" rtlCol="0">
            <a:spAutoFit/>
          </a:bodyPr>
          <a:lstStyle/>
          <a:p>
            <a:pPr marL="12700">
              <a:lnSpc>
                <a:spcPct val="100000"/>
              </a:lnSpc>
              <a:spcBef>
                <a:spcPts val="125"/>
              </a:spcBef>
            </a:pPr>
            <a:r>
              <a:rPr sz="1950" i="1" spc="409" dirty="0">
                <a:latin typeface="Times New Roman"/>
                <a:cs typeface="Times New Roman"/>
              </a:rPr>
              <a:t>d</a:t>
            </a:r>
            <a:r>
              <a:rPr sz="2150" spc="355" dirty="0">
                <a:latin typeface="Symbol"/>
                <a:cs typeface="Symbol"/>
              </a:rPr>
              <a:t></a:t>
            </a:r>
            <a:endParaRPr sz="2150">
              <a:latin typeface="Symbol"/>
              <a:cs typeface="Symbol"/>
            </a:endParaRPr>
          </a:p>
        </p:txBody>
      </p:sp>
      <p:sp>
        <p:nvSpPr>
          <p:cNvPr id="3" name="object 3"/>
          <p:cNvSpPr txBox="1"/>
          <p:nvPr/>
        </p:nvSpPr>
        <p:spPr>
          <a:xfrm>
            <a:off x="1199923" y="329717"/>
            <a:ext cx="803275" cy="356870"/>
          </a:xfrm>
          <a:prstGeom prst="rect">
            <a:avLst/>
          </a:prstGeom>
        </p:spPr>
        <p:txBody>
          <a:bodyPr vert="horz" wrap="square" lIns="0" tIns="15875" rIns="0" bIns="0" rtlCol="0">
            <a:spAutoFit/>
          </a:bodyPr>
          <a:lstStyle/>
          <a:p>
            <a:pPr marL="38100">
              <a:lnSpc>
                <a:spcPct val="100000"/>
              </a:lnSpc>
              <a:spcBef>
                <a:spcPts val="125"/>
              </a:spcBef>
            </a:pPr>
            <a:r>
              <a:rPr sz="2925" spc="697" baseline="-35612" dirty="0">
                <a:latin typeface="Symbol"/>
                <a:cs typeface="Symbol"/>
              </a:rPr>
              <a:t></a:t>
            </a:r>
            <a:r>
              <a:rPr sz="2925" spc="457" baseline="-35612" dirty="0">
                <a:latin typeface="Times New Roman"/>
                <a:cs typeface="Times New Roman"/>
              </a:rPr>
              <a:t> </a:t>
            </a:r>
            <a:r>
              <a:rPr sz="1950" i="1" u="sng" spc="430" dirty="0">
                <a:uFill>
                  <a:solidFill>
                    <a:srgbClr val="000000"/>
                  </a:solidFill>
                </a:uFill>
                <a:latin typeface="Times New Roman"/>
                <a:cs typeface="Times New Roman"/>
              </a:rPr>
              <a:t>d</a:t>
            </a:r>
            <a:r>
              <a:rPr sz="2150" u="sng" spc="430" dirty="0">
                <a:uFill>
                  <a:solidFill>
                    <a:srgbClr val="000000"/>
                  </a:solidFill>
                </a:uFill>
                <a:latin typeface="Symbol"/>
                <a:cs typeface="Symbol"/>
              </a:rPr>
              <a:t></a:t>
            </a:r>
            <a:endParaRPr sz="2150">
              <a:latin typeface="Symbol"/>
              <a:cs typeface="Symbol"/>
            </a:endParaRPr>
          </a:p>
        </p:txBody>
      </p:sp>
      <p:sp>
        <p:nvSpPr>
          <p:cNvPr id="4" name="object 4"/>
          <p:cNvSpPr txBox="1"/>
          <p:nvPr/>
        </p:nvSpPr>
        <p:spPr>
          <a:xfrm>
            <a:off x="769661" y="513930"/>
            <a:ext cx="243204" cy="325120"/>
          </a:xfrm>
          <a:prstGeom prst="rect">
            <a:avLst/>
          </a:prstGeom>
        </p:spPr>
        <p:txBody>
          <a:bodyPr vert="horz" wrap="square" lIns="0" tIns="13970" rIns="0" bIns="0" rtlCol="0">
            <a:spAutoFit/>
          </a:bodyPr>
          <a:lstStyle/>
          <a:p>
            <a:pPr marL="12700">
              <a:lnSpc>
                <a:spcPct val="100000"/>
              </a:lnSpc>
              <a:spcBef>
                <a:spcPts val="110"/>
              </a:spcBef>
            </a:pPr>
            <a:r>
              <a:rPr sz="1950" i="1" spc="520" dirty="0">
                <a:latin typeface="Times New Roman"/>
                <a:cs typeface="Times New Roman"/>
              </a:rPr>
              <a:t>V</a:t>
            </a:r>
            <a:endParaRPr sz="1950">
              <a:latin typeface="Times New Roman"/>
              <a:cs typeface="Times New Roman"/>
            </a:endParaRPr>
          </a:p>
        </p:txBody>
      </p:sp>
      <p:sp>
        <p:nvSpPr>
          <p:cNvPr id="5" name="object 5"/>
          <p:cNvSpPr txBox="1"/>
          <p:nvPr/>
        </p:nvSpPr>
        <p:spPr>
          <a:xfrm>
            <a:off x="988719" y="680211"/>
            <a:ext cx="129539" cy="200660"/>
          </a:xfrm>
          <a:prstGeom prst="rect">
            <a:avLst/>
          </a:prstGeom>
        </p:spPr>
        <p:txBody>
          <a:bodyPr vert="horz" wrap="square" lIns="0" tIns="12065" rIns="0" bIns="0" rtlCol="0">
            <a:spAutoFit/>
          </a:bodyPr>
          <a:lstStyle/>
          <a:p>
            <a:pPr marL="12700">
              <a:lnSpc>
                <a:spcPct val="100000"/>
              </a:lnSpc>
              <a:spcBef>
                <a:spcPts val="95"/>
              </a:spcBef>
            </a:pPr>
            <a:r>
              <a:rPr sz="1150" i="1" spc="240" dirty="0">
                <a:latin typeface="Times New Roman"/>
                <a:cs typeface="Times New Roman"/>
              </a:rPr>
              <a:t>g</a:t>
            </a:r>
            <a:endParaRPr sz="1150">
              <a:latin typeface="Times New Roman"/>
              <a:cs typeface="Times New Roman"/>
            </a:endParaRPr>
          </a:p>
        </p:txBody>
      </p:sp>
      <p:sp>
        <p:nvSpPr>
          <p:cNvPr id="6" name="object 6"/>
          <p:cNvSpPr txBox="1">
            <a:spLocks noGrp="1"/>
          </p:cNvSpPr>
          <p:nvPr>
            <p:ph type="title"/>
          </p:nvPr>
        </p:nvSpPr>
        <p:spPr>
          <a:xfrm>
            <a:off x="4194175" y="397205"/>
            <a:ext cx="2889250" cy="695960"/>
          </a:xfrm>
          <a:prstGeom prst="rect">
            <a:avLst/>
          </a:prstGeom>
        </p:spPr>
        <p:txBody>
          <a:bodyPr vert="horz" wrap="square" lIns="0" tIns="12065" rIns="0" bIns="0" rtlCol="0">
            <a:spAutoFit/>
          </a:bodyPr>
          <a:lstStyle/>
          <a:p>
            <a:pPr marL="12700">
              <a:lnSpc>
                <a:spcPct val="100000"/>
              </a:lnSpc>
              <a:spcBef>
                <a:spcPts val="95"/>
              </a:spcBef>
            </a:pPr>
            <a:r>
              <a:rPr sz="2200" spc="-5" dirty="0"/>
              <a:t></a:t>
            </a:r>
            <a:r>
              <a:rPr sz="2200" spc="-5" dirty="0">
                <a:latin typeface="Calibri"/>
                <a:cs typeface="Calibri"/>
              </a:rPr>
              <a:t>-</a:t>
            </a:r>
            <a:r>
              <a:rPr sz="2200" spc="-25" dirty="0">
                <a:latin typeface="Calibri"/>
                <a:cs typeface="Calibri"/>
              </a:rPr>
              <a:t> </a:t>
            </a:r>
            <a:r>
              <a:rPr sz="2200" spc="-5" dirty="0">
                <a:latin typeface="Calibri"/>
                <a:cs typeface="Calibri"/>
              </a:rPr>
              <a:t>Angular</a:t>
            </a:r>
            <a:r>
              <a:rPr sz="2200" spc="-10" dirty="0">
                <a:latin typeface="Calibri"/>
                <a:cs typeface="Calibri"/>
              </a:rPr>
              <a:t> Frequency</a:t>
            </a:r>
            <a:endParaRPr sz="2200">
              <a:latin typeface="Calibri"/>
              <a:cs typeface="Calibri"/>
            </a:endParaRPr>
          </a:p>
          <a:p>
            <a:pPr marL="12700">
              <a:lnSpc>
                <a:spcPct val="100000"/>
              </a:lnSpc>
            </a:pPr>
            <a:r>
              <a:rPr sz="2200" spc="-5" dirty="0">
                <a:latin typeface="Calibri"/>
                <a:cs typeface="Calibri"/>
              </a:rPr>
              <a:t>Β</a:t>
            </a:r>
            <a:r>
              <a:rPr sz="2200" spc="-10" dirty="0">
                <a:latin typeface="Calibri"/>
                <a:cs typeface="Calibri"/>
              </a:rPr>
              <a:t> </a:t>
            </a:r>
            <a:r>
              <a:rPr sz="2200" spc="-5" dirty="0">
                <a:latin typeface="Calibri"/>
                <a:cs typeface="Calibri"/>
              </a:rPr>
              <a:t>– </a:t>
            </a:r>
            <a:r>
              <a:rPr sz="2200" spc="-15" dirty="0">
                <a:latin typeface="Calibri"/>
                <a:cs typeface="Calibri"/>
              </a:rPr>
              <a:t>Propagation</a:t>
            </a:r>
            <a:r>
              <a:rPr sz="2200" spc="-25" dirty="0">
                <a:latin typeface="Calibri"/>
                <a:cs typeface="Calibri"/>
              </a:rPr>
              <a:t> </a:t>
            </a:r>
            <a:r>
              <a:rPr sz="2200" spc="-15" dirty="0">
                <a:latin typeface="Calibri"/>
                <a:cs typeface="Calibri"/>
              </a:rPr>
              <a:t>Constant</a:t>
            </a:r>
            <a:endParaRPr sz="2200">
              <a:latin typeface="Calibri"/>
              <a:cs typeface="Calibri"/>
            </a:endParaRPr>
          </a:p>
        </p:txBody>
      </p:sp>
      <p:sp>
        <p:nvSpPr>
          <p:cNvPr id="7" name="object 7"/>
          <p:cNvSpPr txBox="1"/>
          <p:nvPr/>
        </p:nvSpPr>
        <p:spPr>
          <a:xfrm>
            <a:off x="375310" y="2014473"/>
            <a:ext cx="8376284" cy="2037714"/>
          </a:xfrm>
          <a:prstGeom prst="rect">
            <a:avLst/>
          </a:prstGeom>
        </p:spPr>
        <p:txBody>
          <a:bodyPr vert="horz" wrap="square" lIns="0" tIns="12065" rIns="0" bIns="0" rtlCol="0">
            <a:spAutoFit/>
          </a:bodyPr>
          <a:lstStyle/>
          <a:p>
            <a:pPr marL="12700" marR="5080" algn="just">
              <a:lnSpc>
                <a:spcPct val="100000"/>
              </a:lnSpc>
              <a:spcBef>
                <a:spcPts val="95"/>
              </a:spcBef>
            </a:pPr>
            <a:r>
              <a:rPr sz="2200" spc="-10" dirty="0">
                <a:latin typeface="Calibri"/>
                <a:cs typeface="Calibri"/>
              </a:rPr>
              <a:t>Thus </a:t>
            </a:r>
            <a:r>
              <a:rPr sz="2200" spc="-20" dirty="0">
                <a:latin typeface="Calibri"/>
                <a:cs typeface="Calibri"/>
              </a:rPr>
              <a:t>different </a:t>
            </a:r>
            <a:r>
              <a:rPr sz="2200" spc="-10" dirty="0">
                <a:latin typeface="Calibri"/>
                <a:cs typeface="Calibri"/>
              </a:rPr>
              <a:t>frequency components </a:t>
            </a:r>
            <a:r>
              <a:rPr sz="2200" spc="-5" dirty="0">
                <a:latin typeface="Calibri"/>
                <a:cs typeface="Calibri"/>
              </a:rPr>
              <a:t>in a </a:t>
            </a:r>
            <a:r>
              <a:rPr sz="2200" spc="-10" dirty="0">
                <a:latin typeface="Calibri"/>
                <a:cs typeface="Calibri"/>
              </a:rPr>
              <a:t>signal </a:t>
            </a:r>
            <a:r>
              <a:rPr sz="2200" dirty="0">
                <a:latin typeface="Calibri"/>
                <a:cs typeface="Calibri"/>
              </a:rPr>
              <a:t>will </a:t>
            </a:r>
            <a:r>
              <a:rPr sz="2200" spc="-20" dirty="0">
                <a:latin typeface="Calibri"/>
                <a:cs typeface="Calibri"/>
              </a:rPr>
              <a:t>travel </a:t>
            </a:r>
            <a:r>
              <a:rPr sz="2200" spc="-15" dirty="0">
                <a:latin typeface="Calibri"/>
                <a:cs typeface="Calibri"/>
              </a:rPr>
              <a:t>at different </a:t>
            </a:r>
            <a:r>
              <a:rPr sz="2200" spc="-10" dirty="0">
                <a:latin typeface="Calibri"/>
                <a:cs typeface="Calibri"/>
              </a:rPr>
              <a:t> </a:t>
            </a:r>
            <a:r>
              <a:rPr sz="2200" spc="-15" dirty="0">
                <a:latin typeface="Calibri"/>
                <a:cs typeface="Calibri"/>
              </a:rPr>
              <a:t>group </a:t>
            </a:r>
            <a:r>
              <a:rPr sz="2200" spc="-5" dirty="0">
                <a:latin typeface="Calibri"/>
                <a:cs typeface="Calibri"/>
              </a:rPr>
              <a:t>velocities and </a:t>
            </a:r>
            <a:r>
              <a:rPr sz="2200" dirty="0">
                <a:latin typeface="Calibri"/>
                <a:cs typeface="Calibri"/>
              </a:rPr>
              <a:t>so will </a:t>
            </a:r>
            <a:r>
              <a:rPr sz="2200" spc="-10" dirty="0">
                <a:latin typeface="Calibri"/>
                <a:cs typeface="Calibri"/>
              </a:rPr>
              <a:t>arrive </a:t>
            </a:r>
            <a:r>
              <a:rPr sz="2200" spc="-15" dirty="0">
                <a:latin typeface="Calibri"/>
                <a:cs typeface="Calibri"/>
              </a:rPr>
              <a:t>at </a:t>
            </a:r>
            <a:r>
              <a:rPr sz="2200" spc="-5" dirty="0">
                <a:latin typeface="Calibri"/>
                <a:cs typeface="Calibri"/>
              </a:rPr>
              <a:t>their </a:t>
            </a:r>
            <a:r>
              <a:rPr sz="2200" spc="-10" dirty="0">
                <a:latin typeface="Calibri"/>
                <a:cs typeface="Calibri"/>
              </a:rPr>
              <a:t>destination </a:t>
            </a:r>
            <a:r>
              <a:rPr sz="2200" spc="-15" dirty="0">
                <a:latin typeface="Calibri"/>
                <a:cs typeface="Calibri"/>
              </a:rPr>
              <a:t>at </a:t>
            </a:r>
            <a:r>
              <a:rPr sz="2200" spc="-20" dirty="0">
                <a:latin typeface="Calibri"/>
                <a:cs typeface="Calibri"/>
              </a:rPr>
              <a:t>different </a:t>
            </a:r>
            <a:r>
              <a:rPr sz="2200" spc="-5" dirty="0">
                <a:latin typeface="Calibri"/>
                <a:cs typeface="Calibri"/>
              </a:rPr>
              <a:t>times, </a:t>
            </a:r>
            <a:r>
              <a:rPr sz="2200" dirty="0">
                <a:latin typeface="Calibri"/>
                <a:cs typeface="Calibri"/>
              </a:rPr>
              <a:t> </a:t>
            </a:r>
            <a:r>
              <a:rPr sz="2200" spc="-20" dirty="0">
                <a:latin typeface="Calibri"/>
                <a:cs typeface="Calibri"/>
              </a:rPr>
              <a:t>for</a:t>
            </a:r>
            <a:r>
              <a:rPr sz="2200" spc="-15" dirty="0">
                <a:latin typeface="Calibri"/>
                <a:cs typeface="Calibri"/>
              </a:rPr>
              <a:t> </a:t>
            </a:r>
            <a:r>
              <a:rPr sz="2200" spc="-10" dirty="0">
                <a:latin typeface="Calibri"/>
                <a:cs typeface="Calibri"/>
              </a:rPr>
              <a:t>digital</a:t>
            </a:r>
            <a:r>
              <a:rPr sz="2200" spc="-5" dirty="0">
                <a:latin typeface="Calibri"/>
                <a:cs typeface="Calibri"/>
              </a:rPr>
              <a:t> </a:t>
            </a:r>
            <a:r>
              <a:rPr sz="2200" spc="-10" dirty="0">
                <a:latin typeface="Calibri"/>
                <a:cs typeface="Calibri"/>
              </a:rPr>
              <a:t>modulation</a:t>
            </a:r>
            <a:r>
              <a:rPr sz="2200" spc="-5" dirty="0">
                <a:latin typeface="Calibri"/>
                <a:cs typeface="Calibri"/>
              </a:rPr>
              <a:t> </a:t>
            </a:r>
            <a:r>
              <a:rPr sz="2200" dirty="0">
                <a:latin typeface="Calibri"/>
                <a:cs typeface="Calibri"/>
              </a:rPr>
              <a:t>of</a:t>
            </a:r>
            <a:r>
              <a:rPr sz="2200" spc="5" dirty="0">
                <a:latin typeface="Calibri"/>
                <a:cs typeface="Calibri"/>
              </a:rPr>
              <a:t> </a:t>
            </a:r>
            <a:r>
              <a:rPr sz="2200" spc="-30" dirty="0">
                <a:latin typeface="Calibri"/>
                <a:cs typeface="Calibri"/>
              </a:rPr>
              <a:t>carrier,</a:t>
            </a:r>
            <a:r>
              <a:rPr sz="2200" spc="-25" dirty="0">
                <a:latin typeface="Calibri"/>
                <a:cs typeface="Calibri"/>
              </a:rPr>
              <a:t> </a:t>
            </a:r>
            <a:r>
              <a:rPr sz="2200" dirty="0">
                <a:latin typeface="Calibri"/>
                <a:cs typeface="Calibri"/>
              </a:rPr>
              <a:t>these</a:t>
            </a:r>
            <a:r>
              <a:rPr sz="2200" spc="5" dirty="0">
                <a:latin typeface="Calibri"/>
                <a:cs typeface="Calibri"/>
              </a:rPr>
              <a:t> </a:t>
            </a:r>
            <a:r>
              <a:rPr sz="2200" spc="-10" dirty="0">
                <a:latin typeface="Calibri"/>
                <a:cs typeface="Calibri"/>
              </a:rPr>
              <a:t>results</a:t>
            </a:r>
            <a:r>
              <a:rPr sz="2200" spc="-5" dirty="0">
                <a:latin typeface="Calibri"/>
                <a:cs typeface="Calibri"/>
              </a:rPr>
              <a:t> in</a:t>
            </a:r>
            <a:r>
              <a:rPr sz="2200" dirty="0">
                <a:latin typeface="Calibri"/>
                <a:cs typeface="Calibri"/>
              </a:rPr>
              <a:t> </a:t>
            </a:r>
            <a:r>
              <a:rPr sz="2200" spc="-10" dirty="0">
                <a:latin typeface="Calibri"/>
                <a:cs typeface="Calibri"/>
              </a:rPr>
              <a:t>dispersion</a:t>
            </a:r>
            <a:r>
              <a:rPr sz="2200" spc="475" dirty="0">
                <a:latin typeface="Calibri"/>
                <a:cs typeface="Calibri"/>
              </a:rPr>
              <a:t> </a:t>
            </a:r>
            <a:r>
              <a:rPr sz="2200" dirty="0">
                <a:latin typeface="Calibri"/>
                <a:cs typeface="Calibri"/>
              </a:rPr>
              <a:t>of</a:t>
            </a:r>
            <a:r>
              <a:rPr sz="2200" spc="495" dirty="0">
                <a:latin typeface="Calibri"/>
                <a:cs typeface="Calibri"/>
              </a:rPr>
              <a:t> </a:t>
            </a:r>
            <a:r>
              <a:rPr sz="2200" spc="-10" dirty="0">
                <a:latin typeface="Calibri"/>
                <a:cs typeface="Calibri"/>
              </a:rPr>
              <a:t>pulse, </a:t>
            </a:r>
            <a:r>
              <a:rPr sz="2200" spc="-5" dirty="0">
                <a:latin typeface="Calibri"/>
                <a:cs typeface="Calibri"/>
              </a:rPr>
              <a:t> which</a:t>
            </a:r>
            <a:r>
              <a:rPr sz="2200" spc="-30" dirty="0">
                <a:latin typeface="Calibri"/>
                <a:cs typeface="Calibri"/>
              </a:rPr>
              <a:t> </a:t>
            </a:r>
            <a:r>
              <a:rPr sz="2200" spc="-20" dirty="0">
                <a:latin typeface="Calibri"/>
                <a:cs typeface="Calibri"/>
              </a:rPr>
              <a:t>affects</a:t>
            </a:r>
            <a:r>
              <a:rPr sz="2200" spc="35"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maximum</a:t>
            </a:r>
            <a:r>
              <a:rPr sz="2200" spc="30" dirty="0">
                <a:latin typeface="Calibri"/>
                <a:cs typeface="Calibri"/>
              </a:rPr>
              <a:t> </a:t>
            </a:r>
            <a:r>
              <a:rPr sz="2200" spc="-30" dirty="0">
                <a:latin typeface="Calibri"/>
                <a:cs typeface="Calibri"/>
              </a:rPr>
              <a:t>rate</a:t>
            </a:r>
            <a:r>
              <a:rPr sz="2200" spc="5" dirty="0">
                <a:latin typeface="Calibri"/>
                <a:cs typeface="Calibri"/>
              </a:rPr>
              <a:t> </a:t>
            </a:r>
            <a:r>
              <a:rPr sz="2200" dirty="0">
                <a:latin typeface="Calibri"/>
                <a:cs typeface="Calibri"/>
              </a:rPr>
              <a:t>of</a:t>
            </a:r>
            <a:r>
              <a:rPr sz="2200" spc="5" dirty="0">
                <a:latin typeface="Calibri"/>
                <a:cs typeface="Calibri"/>
              </a:rPr>
              <a:t> </a:t>
            </a:r>
            <a:r>
              <a:rPr sz="2200" spc="-5" dirty="0">
                <a:latin typeface="Calibri"/>
                <a:cs typeface="Calibri"/>
              </a:rPr>
              <a:t>modulation.</a:t>
            </a:r>
            <a:endParaRPr sz="2200">
              <a:latin typeface="Calibri"/>
              <a:cs typeface="Calibri"/>
            </a:endParaRPr>
          </a:p>
          <a:p>
            <a:pPr>
              <a:lnSpc>
                <a:spcPct val="100000"/>
              </a:lnSpc>
              <a:spcBef>
                <a:spcPts val="20"/>
              </a:spcBef>
            </a:pPr>
            <a:endParaRPr sz="2150">
              <a:latin typeface="Calibri"/>
              <a:cs typeface="Calibri"/>
            </a:endParaRPr>
          </a:p>
          <a:p>
            <a:pPr marL="12700" algn="just">
              <a:lnSpc>
                <a:spcPct val="100000"/>
              </a:lnSpc>
            </a:pPr>
            <a:r>
              <a:rPr sz="2200" spc="-10" dirty="0">
                <a:latin typeface="Calibri"/>
                <a:cs typeface="Calibri"/>
              </a:rPr>
              <a:t>Let</a:t>
            </a:r>
            <a:r>
              <a:rPr sz="2200" dirty="0">
                <a:latin typeface="Calibri"/>
                <a:cs typeface="Calibri"/>
              </a:rPr>
              <a:t> </a:t>
            </a:r>
            <a:r>
              <a:rPr sz="2200" spc="-5" dirty="0">
                <a:latin typeface="Calibri"/>
                <a:cs typeface="Calibri"/>
              </a:rPr>
              <a:t>the</a:t>
            </a:r>
            <a:r>
              <a:rPr sz="2200" dirty="0">
                <a:latin typeface="Calibri"/>
                <a:cs typeface="Calibri"/>
              </a:rPr>
              <a:t> </a:t>
            </a:r>
            <a:r>
              <a:rPr sz="2200" spc="-15" dirty="0">
                <a:latin typeface="Calibri"/>
                <a:cs typeface="Calibri"/>
              </a:rPr>
              <a:t>difference</a:t>
            </a:r>
            <a:r>
              <a:rPr sz="2200" spc="30" dirty="0">
                <a:latin typeface="Calibri"/>
                <a:cs typeface="Calibri"/>
              </a:rPr>
              <a:t> </a:t>
            </a:r>
            <a:r>
              <a:rPr sz="2200" spc="-5" dirty="0">
                <a:latin typeface="Calibri"/>
                <a:cs typeface="Calibri"/>
              </a:rPr>
              <a:t>in</a:t>
            </a:r>
            <a:r>
              <a:rPr sz="2200" spc="-10" dirty="0">
                <a:latin typeface="Calibri"/>
                <a:cs typeface="Calibri"/>
              </a:rPr>
              <a:t> </a:t>
            </a:r>
            <a:r>
              <a:rPr sz="2200" spc="-15" dirty="0">
                <a:latin typeface="Calibri"/>
                <a:cs typeface="Calibri"/>
              </a:rPr>
              <a:t>propagation</a:t>
            </a:r>
            <a:r>
              <a:rPr sz="2200" spc="-10" dirty="0">
                <a:latin typeface="Calibri"/>
                <a:cs typeface="Calibri"/>
              </a:rPr>
              <a:t> </a:t>
            </a:r>
            <a:r>
              <a:rPr sz="2200" spc="-5" dirty="0">
                <a:latin typeface="Calibri"/>
                <a:cs typeface="Calibri"/>
              </a:rPr>
              <a:t>times</a:t>
            </a:r>
            <a:r>
              <a:rPr sz="2200" spc="20" dirty="0">
                <a:latin typeface="Calibri"/>
                <a:cs typeface="Calibri"/>
              </a:rPr>
              <a:t> </a:t>
            </a:r>
            <a:r>
              <a:rPr sz="2200" spc="-20" dirty="0">
                <a:latin typeface="Calibri"/>
                <a:cs typeface="Calibri"/>
              </a:rPr>
              <a:t>for</a:t>
            </a:r>
            <a:r>
              <a:rPr sz="2200" spc="10" dirty="0">
                <a:latin typeface="Calibri"/>
                <a:cs typeface="Calibri"/>
              </a:rPr>
              <a:t> </a:t>
            </a:r>
            <a:r>
              <a:rPr sz="2200" spc="-15" dirty="0">
                <a:latin typeface="Calibri"/>
                <a:cs typeface="Calibri"/>
              </a:rPr>
              <a:t>two</a:t>
            </a:r>
            <a:r>
              <a:rPr sz="2200" spc="15" dirty="0">
                <a:latin typeface="Calibri"/>
                <a:cs typeface="Calibri"/>
              </a:rPr>
              <a:t> </a:t>
            </a:r>
            <a:r>
              <a:rPr sz="2200" spc="-10" dirty="0">
                <a:latin typeface="Calibri"/>
                <a:cs typeface="Calibri"/>
              </a:rPr>
              <a:t>side</a:t>
            </a:r>
            <a:r>
              <a:rPr sz="2200" spc="10" dirty="0">
                <a:latin typeface="Calibri"/>
                <a:cs typeface="Calibri"/>
              </a:rPr>
              <a:t> </a:t>
            </a:r>
            <a:r>
              <a:rPr sz="2200" spc="-10" dirty="0">
                <a:latin typeface="Calibri"/>
                <a:cs typeface="Calibri"/>
              </a:rPr>
              <a:t>bands</a:t>
            </a:r>
            <a:r>
              <a:rPr sz="2200" spc="-5" dirty="0">
                <a:latin typeface="Calibri"/>
                <a:cs typeface="Calibri"/>
              </a:rPr>
              <a:t> is</a:t>
            </a:r>
            <a:r>
              <a:rPr sz="2200" spc="10" dirty="0">
                <a:latin typeface="Calibri"/>
                <a:cs typeface="Calibri"/>
              </a:rPr>
              <a:t> </a:t>
            </a:r>
            <a:r>
              <a:rPr sz="2200" spc="-5" dirty="0">
                <a:latin typeface="Calibri"/>
                <a:cs typeface="Calibri"/>
              </a:rPr>
              <a:t>δt.</a:t>
            </a:r>
            <a:endParaRPr sz="2200">
              <a:latin typeface="Calibri"/>
              <a:cs typeface="Calibri"/>
            </a:endParaRPr>
          </a:p>
        </p:txBody>
      </p:sp>
      <p:sp>
        <p:nvSpPr>
          <p:cNvPr id="8" name="object 8"/>
          <p:cNvSpPr txBox="1"/>
          <p:nvPr/>
        </p:nvSpPr>
        <p:spPr>
          <a:xfrm>
            <a:off x="1831594" y="4790694"/>
            <a:ext cx="5038725" cy="848360"/>
          </a:xfrm>
          <a:prstGeom prst="rect">
            <a:avLst/>
          </a:prstGeom>
        </p:spPr>
        <p:txBody>
          <a:bodyPr vert="horz" wrap="square" lIns="0" tIns="12700" rIns="0" bIns="0" rtlCol="0">
            <a:spAutoFit/>
          </a:bodyPr>
          <a:lstStyle/>
          <a:p>
            <a:pPr marL="12700">
              <a:lnSpc>
                <a:spcPct val="100000"/>
              </a:lnSpc>
              <a:spcBef>
                <a:spcPts val="100"/>
              </a:spcBef>
            </a:pPr>
            <a:r>
              <a:rPr sz="5400" b="1" i="1" spc="-5" dirty="0">
                <a:solidFill>
                  <a:srgbClr val="006FC0"/>
                </a:solidFill>
                <a:latin typeface="Calibri"/>
                <a:cs typeface="Calibri"/>
              </a:rPr>
              <a:t>Derivation</a:t>
            </a:r>
            <a:r>
              <a:rPr sz="5400" b="1" i="1" spc="-50" dirty="0">
                <a:solidFill>
                  <a:srgbClr val="006FC0"/>
                </a:solidFill>
                <a:latin typeface="Calibri"/>
                <a:cs typeface="Calibri"/>
              </a:rPr>
              <a:t> </a:t>
            </a:r>
            <a:r>
              <a:rPr sz="5400" b="1" i="1" dirty="0">
                <a:solidFill>
                  <a:srgbClr val="006FC0"/>
                </a:solidFill>
                <a:latin typeface="Calibri"/>
                <a:cs typeface="Calibri"/>
              </a:rPr>
              <a:t>is</a:t>
            </a:r>
            <a:r>
              <a:rPr sz="5400" b="1" i="1" spc="-50" dirty="0">
                <a:solidFill>
                  <a:srgbClr val="006FC0"/>
                </a:solidFill>
                <a:latin typeface="Calibri"/>
                <a:cs typeface="Calibri"/>
              </a:rPr>
              <a:t> </a:t>
            </a:r>
            <a:r>
              <a:rPr sz="5400" b="1" i="1" spc="-5" dirty="0">
                <a:solidFill>
                  <a:srgbClr val="006FC0"/>
                </a:solidFill>
                <a:latin typeface="Calibri"/>
                <a:cs typeface="Calibri"/>
              </a:rPr>
              <a:t>here</a:t>
            </a:r>
            <a:endParaRPr sz="54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0218" y="273327"/>
            <a:ext cx="2815018" cy="293502"/>
          </a:xfrm>
          <a:prstGeom prst="rect">
            <a:avLst/>
          </a:prstGeom>
        </p:spPr>
      </p:pic>
      <p:sp>
        <p:nvSpPr>
          <p:cNvPr id="3" name="object 3"/>
          <p:cNvSpPr txBox="1">
            <a:spLocks noGrp="1"/>
          </p:cNvSpPr>
          <p:nvPr>
            <p:ph type="title"/>
          </p:nvPr>
        </p:nvSpPr>
        <p:spPr>
          <a:xfrm>
            <a:off x="191211" y="165608"/>
            <a:ext cx="2832100"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006FC0"/>
                </a:solidFill>
                <a:latin typeface="Calibri"/>
                <a:cs typeface="Calibri"/>
              </a:rPr>
              <a:t>Waveguide</a:t>
            </a:r>
            <a:r>
              <a:rPr sz="2400" b="1" spc="-90" dirty="0">
                <a:solidFill>
                  <a:srgbClr val="006FC0"/>
                </a:solidFill>
                <a:latin typeface="Calibri"/>
                <a:cs typeface="Calibri"/>
              </a:rPr>
              <a:t> </a:t>
            </a:r>
            <a:r>
              <a:rPr sz="2400" b="1" spc="-5" dirty="0">
                <a:solidFill>
                  <a:srgbClr val="006FC0"/>
                </a:solidFill>
                <a:latin typeface="Calibri"/>
                <a:cs typeface="Calibri"/>
              </a:rPr>
              <a:t>Dispersion</a:t>
            </a:r>
            <a:endParaRPr sz="2400">
              <a:latin typeface="Calibri"/>
              <a:cs typeface="Calibri"/>
            </a:endParaRPr>
          </a:p>
        </p:txBody>
      </p:sp>
      <p:sp>
        <p:nvSpPr>
          <p:cNvPr id="4" name="object 4"/>
          <p:cNvSpPr txBox="1"/>
          <p:nvPr/>
        </p:nvSpPr>
        <p:spPr>
          <a:xfrm>
            <a:off x="307340" y="1103122"/>
            <a:ext cx="8531225" cy="5391150"/>
          </a:xfrm>
          <a:prstGeom prst="rect">
            <a:avLst/>
          </a:prstGeom>
        </p:spPr>
        <p:txBody>
          <a:bodyPr vert="horz" wrap="square" lIns="0" tIns="12065" rIns="0" bIns="0" rtlCol="0">
            <a:spAutoFit/>
          </a:bodyPr>
          <a:lstStyle/>
          <a:p>
            <a:pPr marL="12700" marR="5715" algn="just">
              <a:lnSpc>
                <a:spcPct val="100000"/>
              </a:lnSpc>
              <a:spcBef>
                <a:spcPts val="95"/>
              </a:spcBef>
            </a:pPr>
            <a:r>
              <a:rPr sz="2200" spc="-20" dirty="0">
                <a:latin typeface="Calibri"/>
                <a:cs typeface="Calibri"/>
              </a:rPr>
              <a:t>Waveguide</a:t>
            </a:r>
            <a:r>
              <a:rPr sz="2200" spc="-15" dirty="0">
                <a:latin typeface="Calibri"/>
                <a:cs typeface="Calibri"/>
              </a:rPr>
              <a:t> </a:t>
            </a:r>
            <a:r>
              <a:rPr sz="2200" spc="-10" dirty="0">
                <a:latin typeface="Calibri"/>
                <a:cs typeface="Calibri"/>
              </a:rPr>
              <a:t>dispersion</a:t>
            </a:r>
            <a:r>
              <a:rPr sz="2200" spc="-5" dirty="0">
                <a:latin typeface="Calibri"/>
                <a:cs typeface="Calibri"/>
              </a:rPr>
              <a:t> is only </a:t>
            </a:r>
            <a:r>
              <a:rPr sz="2200" spc="-10" dirty="0">
                <a:latin typeface="Calibri"/>
                <a:cs typeface="Calibri"/>
              </a:rPr>
              <a:t>important </a:t>
            </a:r>
            <a:r>
              <a:rPr sz="2200" spc="-5" dirty="0">
                <a:latin typeface="Calibri"/>
                <a:cs typeface="Calibri"/>
              </a:rPr>
              <a:t>in </a:t>
            </a:r>
            <a:r>
              <a:rPr sz="2200" spc="-10" dirty="0">
                <a:latin typeface="Calibri"/>
                <a:cs typeface="Calibri"/>
              </a:rPr>
              <a:t>single</a:t>
            </a:r>
            <a:r>
              <a:rPr sz="2200" spc="475" dirty="0">
                <a:latin typeface="Calibri"/>
                <a:cs typeface="Calibri"/>
              </a:rPr>
              <a:t> </a:t>
            </a:r>
            <a:r>
              <a:rPr sz="2200" spc="-5" dirty="0">
                <a:latin typeface="Calibri"/>
                <a:cs typeface="Calibri"/>
              </a:rPr>
              <a:t>mode </a:t>
            </a:r>
            <a:r>
              <a:rPr sz="2200" spc="-10" dirty="0">
                <a:latin typeface="Calibri"/>
                <a:cs typeface="Calibri"/>
              </a:rPr>
              <a:t>fibers. </a:t>
            </a:r>
            <a:r>
              <a:rPr sz="2200" spc="-5" dirty="0">
                <a:latin typeface="Calibri"/>
                <a:cs typeface="Calibri"/>
              </a:rPr>
              <a:t>It </a:t>
            </a:r>
            <a:r>
              <a:rPr sz="2200" dirty="0">
                <a:latin typeface="Calibri"/>
                <a:cs typeface="Calibri"/>
              </a:rPr>
              <a:t>is </a:t>
            </a:r>
            <a:r>
              <a:rPr sz="2200" spc="-10" dirty="0">
                <a:latin typeface="Calibri"/>
                <a:cs typeface="Calibri"/>
              </a:rPr>
              <a:t>caused </a:t>
            </a:r>
            <a:r>
              <a:rPr sz="2200" spc="-5" dirty="0">
                <a:latin typeface="Calibri"/>
                <a:cs typeface="Calibri"/>
              </a:rPr>
              <a:t> </a:t>
            </a:r>
            <a:r>
              <a:rPr sz="2200" spc="-15" dirty="0">
                <a:latin typeface="Calibri"/>
                <a:cs typeface="Calibri"/>
              </a:rPr>
              <a:t>by </a:t>
            </a:r>
            <a:r>
              <a:rPr sz="2200" spc="-5" dirty="0">
                <a:latin typeface="Calibri"/>
                <a:cs typeface="Calibri"/>
              </a:rPr>
              <a:t>the </a:t>
            </a:r>
            <a:r>
              <a:rPr sz="2200" spc="-15" dirty="0">
                <a:latin typeface="Calibri"/>
                <a:cs typeface="Calibri"/>
              </a:rPr>
              <a:t>fact </a:t>
            </a:r>
            <a:r>
              <a:rPr sz="2200" spc="-10" dirty="0">
                <a:latin typeface="Calibri"/>
                <a:cs typeface="Calibri"/>
              </a:rPr>
              <a:t>that </a:t>
            </a:r>
            <a:r>
              <a:rPr sz="2200" dirty="0">
                <a:latin typeface="Calibri"/>
                <a:cs typeface="Calibri"/>
              </a:rPr>
              <a:t>some </a:t>
            </a:r>
            <a:r>
              <a:rPr sz="2200" spc="-10" dirty="0">
                <a:latin typeface="Calibri"/>
                <a:cs typeface="Calibri"/>
              </a:rPr>
              <a:t>light </a:t>
            </a:r>
            <a:r>
              <a:rPr sz="2200" spc="-20" dirty="0">
                <a:latin typeface="Calibri"/>
                <a:cs typeface="Calibri"/>
              </a:rPr>
              <a:t>travels </a:t>
            </a:r>
            <a:r>
              <a:rPr sz="2200" spc="-5" dirty="0">
                <a:latin typeface="Calibri"/>
                <a:cs typeface="Calibri"/>
              </a:rPr>
              <a:t>in the fiber cladding </a:t>
            </a:r>
            <a:r>
              <a:rPr sz="2200" spc="-10" dirty="0">
                <a:latin typeface="Calibri"/>
                <a:cs typeface="Calibri"/>
              </a:rPr>
              <a:t>compared </a:t>
            </a:r>
            <a:r>
              <a:rPr sz="2200" spc="-20" dirty="0">
                <a:latin typeface="Calibri"/>
                <a:cs typeface="Calibri"/>
              </a:rPr>
              <a:t>to </a:t>
            </a:r>
            <a:r>
              <a:rPr sz="2200" spc="-10" dirty="0">
                <a:latin typeface="Calibri"/>
                <a:cs typeface="Calibri"/>
              </a:rPr>
              <a:t>most </a:t>
            </a:r>
            <a:r>
              <a:rPr sz="2200" spc="-5" dirty="0">
                <a:latin typeface="Calibri"/>
                <a:cs typeface="Calibri"/>
              </a:rPr>
              <a:t> </a:t>
            </a:r>
            <a:r>
              <a:rPr sz="2200" spc="-10" dirty="0">
                <a:latin typeface="Calibri"/>
                <a:cs typeface="Calibri"/>
              </a:rPr>
              <a:t>light</a:t>
            </a:r>
            <a:r>
              <a:rPr sz="2200" spc="-20" dirty="0">
                <a:latin typeface="Calibri"/>
                <a:cs typeface="Calibri"/>
              </a:rPr>
              <a:t> travels</a:t>
            </a:r>
            <a:r>
              <a:rPr sz="2200" dirty="0">
                <a:latin typeface="Calibri"/>
                <a:cs typeface="Calibri"/>
              </a:rPr>
              <a:t> </a:t>
            </a:r>
            <a:r>
              <a:rPr sz="2200" spc="-5" dirty="0">
                <a:latin typeface="Calibri"/>
                <a:cs typeface="Calibri"/>
              </a:rPr>
              <a:t>in</a:t>
            </a:r>
            <a:r>
              <a:rPr sz="2200" spc="-10" dirty="0">
                <a:latin typeface="Calibri"/>
                <a:cs typeface="Calibri"/>
              </a:rPr>
              <a:t> </a:t>
            </a:r>
            <a:r>
              <a:rPr sz="2200" spc="-5" dirty="0">
                <a:latin typeface="Calibri"/>
                <a:cs typeface="Calibri"/>
              </a:rPr>
              <a:t>the</a:t>
            </a:r>
            <a:r>
              <a:rPr sz="2200" spc="10" dirty="0">
                <a:latin typeface="Calibri"/>
                <a:cs typeface="Calibri"/>
              </a:rPr>
              <a:t> </a:t>
            </a:r>
            <a:r>
              <a:rPr sz="2200" spc="-10" dirty="0">
                <a:latin typeface="Calibri"/>
                <a:cs typeface="Calibri"/>
              </a:rPr>
              <a:t>fiber</a:t>
            </a:r>
            <a:r>
              <a:rPr sz="2200" spc="10" dirty="0">
                <a:latin typeface="Calibri"/>
                <a:cs typeface="Calibri"/>
              </a:rPr>
              <a:t> </a:t>
            </a:r>
            <a:r>
              <a:rPr sz="2200" spc="-20" dirty="0">
                <a:latin typeface="Calibri"/>
                <a:cs typeface="Calibri"/>
              </a:rPr>
              <a:t>core</a:t>
            </a:r>
            <a:endParaRPr sz="2200">
              <a:latin typeface="Calibri"/>
              <a:cs typeface="Calibri"/>
            </a:endParaRPr>
          </a:p>
          <a:p>
            <a:pPr>
              <a:lnSpc>
                <a:spcPct val="100000"/>
              </a:lnSpc>
              <a:spcBef>
                <a:spcPts val="15"/>
              </a:spcBef>
            </a:pPr>
            <a:endParaRPr sz="2150">
              <a:latin typeface="Calibri"/>
              <a:cs typeface="Calibri"/>
            </a:endParaRPr>
          </a:p>
          <a:p>
            <a:pPr marL="12700" marR="5715" algn="just">
              <a:lnSpc>
                <a:spcPct val="100000"/>
              </a:lnSpc>
              <a:spcBef>
                <a:spcPts val="5"/>
              </a:spcBef>
            </a:pPr>
            <a:r>
              <a:rPr sz="2200" spc="-10" dirty="0">
                <a:latin typeface="Calibri"/>
                <a:cs typeface="Calibri"/>
              </a:rPr>
              <a:t>Since fiber </a:t>
            </a:r>
            <a:r>
              <a:rPr sz="2200" spc="-5" dirty="0">
                <a:latin typeface="Calibri"/>
                <a:cs typeface="Calibri"/>
              </a:rPr>
              <a:t>cladding </a:t>
            </a:r>
            <a:r>
              <a:rPr sz="2200" spc="-10" dirty="0">
                <a:latin typeface="Calibri"/>
                <a:cs typeface="Calibri"/>
              </a:rPr>
              <a:t>has lower </a:t>
            </a:r>
            <a:r>
              <a:rPr sz="2200" spc="-20" dirty="0">
                <a:latin typeface="Calibri"/>
                <a:cs typeface="Calibri"/>
              </a:rPr>
              <a:t>refractive </a:t>
            </a:r>
            <a:r>
              <a:rPr sz="2200" spc="-10" dirty="0">
                <a:latin typeface="Calibri"/>
                <a:cs typeface="Calibri"/>
              </a:rPr>
              <a:t>index </a:t>
            </a:r>
            <a:r>
              <a:rPr sz="2200" spc="-5" dirty="0">
                <a:latin typeface="Calibri"/>
                <a:cs typeface="Calibri"/>
              </a:rPr>
              <a:t>than </a:t>
            </a:r>
            <a:r>
              <a:rPr sz="2200" dirty="0">
                <a:latin typeface="Calibri"/>
                <a:cs typeface="Calibri"/>
              </a:rPr>
              <a:t>fiber </a:t>
            </a:r>
            <a:r>
              <a:rPr sz="2200" spc="-15" dirty="0">
                <a:latin typeface="Calibri"/>
                <a:cs typeface="Calibri"/>
              </a:rPr>
              <a:t>core, </a:t>
            </a:r>
            <a:r>
              <a:rPr sz="2200" spc="-10" dirty="0">
                <a:latin typeface="Calibri"/>
                <a:cs typeface="Calibri"/>
              </a:rPr>
              <a:t>light </a:t>
            </a:r>
            <a:r>
              <a:rPr sz="2200" spc="-30" dirty="0">
                <a:latin typeface="Calibri"/>
                <a:cs typeface="Calibri"/>
              </a:rPr>
              <a:t>ray </a:t>
            </a:r>
            <a:r>
              <a:rPr sz="2200" spc="-10" dirty="0">
                <a:latin typeface="Calibri"/>
                <a:cs typeface="Calibri"/>
              </a:rPr>
              <a:t>that </a:t>
            </a:r>
            <a:r>
              <a:rPr sz="2200" spc="-5" dirty="0">
                <a:latin typeface="Calibri"/>
                <a:cs typeface="Calibri"/>
              </a:rPr>
              <a:t> </a:t>
            </a:r>
            <a:r>
              <a:rPr sz="2200" spc="-20" dirty="0">
                <a:latin typeface="Calibri"/>
                <a:cs typeface="Calibri"/>
              </a:rPr>
              <a:t>travels</a:t>
            </a:r>
            <a:r>
              <a:rPr sz="2200" spc="-15" dirty="0">
                <a:latin typeface="Calibri"/>
                <a:cs typeface="Calibri"/>
              </a:rPr>
              <a:t> </a:t>
            </a:r>
            <a:r>
              <a:rPr sz="2200" spc="-5" dirty="0">
                <a:latin typeface="Calibri"/>
                <a:cs typeface="Calibri"/>
              </a:rPr>
              <a:t>in</a:t>
            </a:r>
            <a:r>
              <a:rPr sz="2200" dirty="0">
                <a:latin typeface="Calibri"/>
                <a:cs typeface="Calibri"/>
              </a:rPr>
              <a:t> </a:t>
            </a:r>
            <a:r>
              <a:rPr sz="2200" spc="-5" dirty="0">
                <a:latin typeface="Calibri"/>
                <a:cs typeface="Calibri"/>
              </a:rPr>
              <a:t>the</a:t>
            </a:r>
            <a:r>
              <a:rPr sz="2200" dirty="0">
                <a:latin typeface="Calibri"/>
                <a:cs typeface="Calibri"/>
              </a:rPr>
              <a:t> </a:t>
            </a:r>
            <a:r>
              <a:rPr sz="2200" spc="-5" dirty="0">
                <a:latin typeface="Calibri"/>
                <a:cs typeface="Calibri"/>
              </a:rPr>
              <a:t>cladding</a:t>
            </a:r>
            <a:r>
              <a:rPr sz="2200" dirty="0">
                <a:latin typeface="Calibri"/>
                <a:cs typeface="Calibri"/>
              </a:rPr>
              <a:t> </a:t>
            </a:r>
            <a:r>
              <a:rPr sz="2200" spc="-20" dirty="0">
                <a:latin typeface="Calibri"/>
                <a:cs typeface="Calibri"/>
              </a:rPr>
              <a:t>travels</a:t>
            </a:r>
            <a:r>
              <a:rPr sz="2200" spc="-15" dirty="0">
                <a:latin typeface="Calibri"/>
                <a:cs typeface="Calibri"/>
              </a:rPr>
              <a:t> </a:t>
            </a:r>
            <a:r>
              <a:rPr sz="2200" spc="-20" dirty="0">
                <a:latin typeface="Calibri"/>
                <a:cs typeface="Calibri"/>
              </a:rPr>
              <a:t>faster</a:t>
            </a:r>
            <a:r>
              <a:rPr sz="2200" spc="-15" dirty="0">
                <a:latin typeface="Calibri"/>
                <a:cs typeface="Calibri"/>
              </a:rPr>
              <a:t> </a:t>
            </a:r>
            <a:r>
              <a:rPr sz="2200" spc="-5" dirty="0">
                <a:latin typeface="Calibri"/>
                <a:cs typeface="Calibri"/>
              </a:rPr>
              <a:t>than</a:t>
            </a:r>
            <a:r>
              <a:rPr sz="2200" dirty="0">
                <a:latin typeface="Calibri"/>
                <a:cs typeface="Calibri"/>
              </a:rPr>
              <a:t> </a:t>
            </a:r>
            <a:r>
              <a:rPr sz="2200" spc="-10" dirty="0">
                <a:latin typeface="Calibri"/>
                <a:cs typeface="Calibri"/>
              </a:rPr>
              <a:t>that</a:t>
            </a:r>
            <a:r>
              <a:rPr sz="2200" spc="-5" dirty="0">
                <a:latin typeface="Calibri"/>
                <a:cs typeface="Calibri"/>
              </a:rPr>
              <a:t> in</a:t>
            </a:r>
            <a:r>
              <a:rPr sz="2200" dirty="0">
                <a:latin typeface="Calibri"/>
                <a:cs typeface="Calibri"/>
              </a:rPr>
              <a:t> </a:t>
            </a:r>
            <a:r>
              <a:rPr sz="2200" spc="-5" dirty="0">
                <a:latin typeface="Calibri"/>
                <a:cs typeface="Calibri"/>
              </a:rPr>
              <a:t>the</a:t>
            </a:r>
            <a:r>
              <a:rPr sz="2200" dirty="0">
                <a:latin typeface="Calibri"/>
                <a:cs typeface="Calibri"/>
              </a:rPr>
              <a:t> </a:t>
            </a:r>
            <a:r>
              <a:rPr sz="2200" spc="-15" dirty="0">
                <a:latin typeface="Calibri"/>
                <a:cs typeface="Calibri"/>
              </a:rPr>
              <a:t>core.</a:t>
            </a:r>
            <a:r>
              <a:rPr sz="2200" spc="-10" dirty="0">
                <a:latin typeface="Calibri"/>
                <a:cs typeface="Calibri"/>
              </a:rPr>
              <a:t> </a:t>
            </a:r>
            <a:r>
              <a:rPr sz="2200" spc="-20" dirty="0">
                <a:latin typeface="Calibri"/>
                <a:cs typeface="Calibri"/>
              </a:rPr>
              <a:t>Waveguide </a:t>
            </a:r>
            <a:r>
              <a:rPr sz="2200" spc="-15" dirty="0">
                <a:latin typeface="Calibri"/>
                <a:cs typeface="Calibri"/>
              </a:rPr>
              <a:t> </a:t>
            </a:r>
            <a:r>
              <a:rPr sz="2200" spc="-10" dirty="0">
                <a:latin typeface="Calibri"/>
                <a:cs typeface="Calibri"/>
              </a:rPr>
              <a:t>dispersion </a:t>
            </a:r>
            <a:r>
              <a:rPr sz="2200" spc="-5" dirty="0">
                <a:latin typeface="Calibri"/>
                <a:cs typeface="Calibri"/>
              </a:rPr>
              <a:t>is also a type </a:t>
            </a:r>
            <a:r>
              <a:rPr sz="2200" spc="5" dirty="0">
                <a:latin typeface="Calibri"/>
                <a:cs typeface="Calibri"/>
              </a:rPr>
              <a:t>of </a:t>
            </a:r>
            <a:r>
              <a:rPr sz="2200" spc="-10" dirty="0">
                <a:latin typeface="Calibri"/>
                <a:cs typeface="Calibri"/>
              </a:rPr>
              <a:t>chromatic dispersion.</a:t>
            </a:r>
            <a:r>
              <a:rPr sz="2200" spc="480" dirty="0">
                <a:latin typeface="Calibri"/>
                <a:cs typeface="Calibri"/>
              </a:rPr>
              <a:t> </a:t>
            </a:r>
            <a:r>
              <a:rPr sz="2200" spc="-5" dirty="0">
                <a:latin typeface="Calibri"/>
                <a:cs typeface="Calibri"/>
              </a:rPr>
              <a:t>It is a </a:t>
            </a:r>
            <a:r>
              <a:rPr sz="2200" spc="-10" dirty="0">
                <a:latin typeface="Calibri"/>
                <a:cs typeface="Calibri"/>
              </a:rPr>
              <a:t>function </a:t>
            </a:r>
            <a:r>
              <a:rPr sz="2200" dirty="0">
                <a:latin typeface="Calibri"/>
                <a:cs typeface="Calibri"/>
              </a:rPr>
              <a:t>of </a:t>
            </a:r>
            <a:r>
              <a:rPr sz="2200" spc="-5" dirty="0">
                <a:latin typeface="Calibri"/>
                <a:cs typeface="Calibri"/>
              </a:rPr>
              <a:t>fiber </a:t>
            </a:r>
            <a:r>
              <a:rPr sz="2200" dirty="0">
                <a:latin typeface="Calibri"/>
                <a:cs typeface="Calibri"/>
              </a:rPr>
              <a:t> </a:t>
            </a:r>
            <a:r>
              <a:rPr sz="2200" spc="-20" dirty="0">
                <a:latin typeface="Calibri"/>
                <a:cs typeface="Calibri"/>
              </a:rPr>
              <a:t>core</a:t>
            </a:r>
            <a:r>
              <a:rPr sz="2200" spc="-5" dirty="0">
                <a:latin typeface="Calibri"/>
                <a:cs typeface="Calibri"/>
              </a:rPr>
              <a:t> </a:t>
            </a:r>
            <a:r>
              <a:rPr sz="2200" spc="-15" dirty="0">
                <a:latin typeface="Calibri"/>
                <a:cs typeface="Calibri"/>
              </a:rPr>
              <a:t>size,</a:t>
            </a:r>
            <a:r>
              <a:rPr sz="2200" spc="10" dirty="0">
                <a:latin typeface="Calibri"/>
                <a:cs typeface="Calibri"/>
              </a:rPr>
              <a:t> </a:t>
            </a:r>
            <a:r>
              <a:rPr sz="2200" spc="-30" dirty="0">
                <a:latin typeface="Calibri"/>
                <a:cs typeface="Calibri"/>
              </a:rPr>
              <a:t>V-number,</a:t>
            </a:r>
            <a:r>
              <a:rPr sz="2200" spc="25" dirty="0">
                <a:latin typeface="Calibri"/>
                <a:cs typeface="Calibri"/>
              </a:rPr>
              <a:t> </a:t>
            </a:r>
            <a:r>
              <a:rPr sz="2200" spc="-15" dirty="0">
                <a:latin typeface="Calibri"/>
                <a:cs typeface="Calibri"/>
              </a:rPr>
              <a:t>wavelength</a:t>
            </a:r>
            <a:r>
              <a:rPr sz="2200" spc="10" dirty="0">
                <a:latin typeface="Calibri"/>
                <a:cs typeface="Calibri"/>
              </a:rPr>
              <a:t> </a:t>
            </a:r>
            <a:r>
              <a:rPr sz="2200" spc="-5" dirty="0">
                <a:latin typeface="Calibri"/>
                <a:cs typeface="Calibri"/>
              </a:rPr>
              <a:t>and </a:t>
            </a:r>
            <a:r>
              <a:rPr sz="2200" spc="-10" dirty="0">
                <a:latin typeface="Calibri"/>
                <a:cs typeface="Calibri"/>
              </a:rPr>
              <a:t>light</a:t>
            </a:r>
            <a:r>
              <a:rPr sz="2200" dirty="0">
                <a:latin typeface="Calibri"/>
                <a:cs typeface="Calibri"/>
              </a:rPr>
              <a:t> </a:t>
            </a:r>
            <a:r>
              <a:rPr sz="2200" spc="-10" dirty="0">
                <a:latin typeface="Calibri"/>
                <a:cs typeface="Calibri"/>
              </a:rPr>
              <a:t>source</a:t>
            </a:r>
            <a:r>
              <a:rPr sz="2200" spc="5" dirty="0">
                <a:latin typeface="Calibri"/>
                <a:cs typeface="Calibri"/>
              </a:rPr>
              <a:t> </a:t>
            </a:r>
            <a:r>
              <a:rPr sz="2200" spc="-5" dirty="0">
                <a:latin typeface="Calibri"/>
                <a:cs typeface="Calibri"/>
              </a:rPr>
              <a:t>line</a:t>
            </a:r>
            <a:r>
              <a:rPr sz="2200" spc="-10" dirty="0">
                <a:latin typeface="Calibri"/>
                <a:cs typeface="Calibri"/>
              </a:rPr>
              <a:t> </a:t>
            </a:r>
            <a:r>
              <a:rPr sz="2200" spc="-5" dirty="0">
                <a:latin typeface="Calibri"/>
                <a:cs typeface="Calibri"/>
              </a:rPr>
              <a:t>width.</a:t>
            </a:r>
            <a:endParaRPr sz="2200">
              <a:latin typeface="Calibri"/>
              <a:cs typeface="Calibri"/>
            </a:endParaRPr>
          </a:p>
          <a:p>
            <a:pPr>
              <a:lnSpc>
                <a:spcPct val="100000"/>
              </a:lnSpc>
              <a:spcBef>
                <a:spcPts val="20"/>
              </a:spcBef>
            </a:pPr>
            <a:endParaRPr sz="2150">
              <a:latin typeface="Calibri"/>
              <a:cs typeface="Calibri"/>
            </a:endParaRPr>
          </a:p>
          <a:p>
            <a:pPr marL="12700" marR="6350" algn="just">
              <a:lnSpc>
                <a:spcPct val="100000"/>
              </a:lnSpc>
            </a:pPr>
            <a:r>
              <a:rPr sz="2200" spc="-5" dirty="0">
                <a:latin typeface="Calibri"/>
                <a:cs typeface="Calibri"/>
              </a:rPr>
              <a:t>While the </a:t>
            </a:r>
            <a:r>
              <a:rPr sz="2200" spc="-15" dirty="0">
                <a:latin typeface="Calibri"/>
                <a:cs typeface="Calibri"/>
              </a:rPr>
              <a:t>difference </a:t>
            </a:r>
            <a:r>
              <a:rPr sz="2200" spc="-5" dirty="0">
                <a:latin typeface="Calibri"/>
                <a:cs typeface="Calibri"/>
              </a:rPr>
              <a:t>in </a:t>
            </a:r>
            <a:r>
              <a:rPr sz="2200" spc="-20" dirty="0">
                <a:latin typeface="Calibri"/>
                <a:cs typeface="Calibri"/>
              </a:rPr>
              <a:t>refractive </a:t>
            </a:r>
            <a:r>
              <a:rPr sz="2200" spc="-5" dirty="0">
                <a:latin typeface="Calibri"/>
                <a:cs typeface="Calibri"/>
              </a:rPr>
              <a:t>indices </a:t>
            </a:r>
            <a:r>
              <a:rPr sz="2200" dirty="0">
                <a:latin typeface="Calibri"/>
                <a:cs typeface="Calibri"/>
              </a:rPr>
              <a:t>of </a:t>
            </a:r>
            <a:r>
              <a:rPr sz="2200" spc="-10" dirty="0">
                <a:latin typeface="Calibri"/>
                <a:cs typeface="Calibri"/>
              </a:rPr>
              <a:t>single </a:t>
            </a:r>
            <a:r>
              <a:rPr sz="2200" spc="-5" dirty="0">
                <a:latin typeface="Calibri"/>
                <a:cs typeface="Calibri"/>
              </a:rPr>
              <a:t>mode </a:t>
            </a:r>
            <a:r>
              <a:rPr sz="2200" spc="-10" dirty="0">
                <a:latin typeface="Calibri"/>
                <a:cs typeface="Calibri"/>
              </a:rPr>
              <a:t>fiber </a:t>
            </a:r>
            <a:r>
              <a:rPr sz="2200" spc="-20" dirty="0">
                <a:latin typeface="Calibri"/>
                <a:cs typeface="Calibri"/>
              </a:rPr>
              <a:t>core </a:t>
            </a:r>
            <a:r>
              <a:rPr sz="2200" spc="-5" dirty="0">
                <a:latin typeface="Calibri"/>
                <a:cs typeface="Calibri"/>
              </a:rPr>
              <a:t>and </a:t>
            </a:r>
            <a:r>
              <a:rPr sz="2200" dirty="0">
                <a:latin typeface="Calibri"/>
                <a:cs typeface="Calibri"/>
              </a:rPr>
              <a:t> </a:t>
            </a:r>
            <a:r>
              <a:rPr sz="2200" spc="-5" dirty="0">
                <a:latin typeface="Calibri"/>
                <a:cs typeface="Calibri"/>
              </a:rPr>
              <a:t>cladding</a:t>
            </a:r>
            <a:r>
              <a:rPr sz="2200" dirty="0">
                <a:latin typeface="Calibri"/>
                <a:cs typeface="Calibri"/>
              </a:rPr>
              <a:t> </a:t>
            </a:r>
            <a:r>
              <a:rPr sz="2200" spc="-10" dirty="0">
                <a:latin typeface="Calibri"/>
                <a:cs typeface="Calibri"/>
              </a:rPr>
              <a:t>are</a:t>
            </a:r>
            <a:r>
              <a:rPr sz="2200" spc="-5" dirty="0">
                <a:latin typeface="Calibri"/>
                <a:cs typeface="Calibri"/>
              </a:rPr>
              <a:t> minuscule,</a:t>
            </a:r>
            <a:r>
              <a:rPr sz="2200" dirty="0">
                <a:latin typeface="Calibri"/>
                <a:cs typeface="Calibri"/>
              </a:rPr>
              <a:t> </a:t>
            </a:r>
            <a:r>
              <a:rPr sz="2200" spc="-10" dirty="0">
                <a:latin typeface="Calibri"/>
                <a:cs typeface="Calibri"/>
              </a:rPr>
              <a:t>they</a:t>
            </a:r>
            <a:r>
              <a:rPr sz="2200" spc="-5" dirty="0">
                <a:latin typeface="Calibri"/>
                <a:cs typeface="Calibri"/>
              </a:rPr>
              <a:t> </a:t>
            </a:r>
            <a:r>
              <a:rPr sz="2200" spc="-15" dirty="0">
                <a:latin typeface="Calibri"/>
                <a:cs typeface="Calibri"/>
              </a:rPr>
              <a:t>can</a:t>
            </a:r>
            <a:r>
              <a:rPr sz="2200" spc="-10" dirty="0">
                <a:latin typeface="Calibri"/>
                <a:cs typeface="Calibri"/>
              </a:rPr>
              <a:t> </a:t>
            </a:r>
            <a:r>
              <a:rPr sz="2200" spc="-5" dirty="0">
                <a:latin typeface="Calibri"/>
                <a:cs typeface="Calibri"/>
              </a:rPr>
              <a:t>still</a:t>
            </a:r>
            <a:r>
              <a:rPr sz="2200" dirty="0">
                <a:latin typeface="Calibri"/>
                <a:cs typeface="Calibri"/>
              </a:rPr>
              <a:t> </a:t>
            </a:r>
            <a:r>
              <a:rPr sz="2200" spc="-5" dirty="0">
                <a:latin typeface="Calibri"/>
                <a:cs typeface="Calibri"/>
              </a:rPr>
              <a:t>become</a:t>
            </a:r>
            <a:r>
              <a:rPr sz="2200" dirty="0">
                <a:latin typeface="Calibri"/>
                <a:cs typeface="Calibri"/>
              </a:rPr>
              <a:t> </a:t>
            </a:r>
            <a:r>
              <a:rPr sz="2200" spc="-5" dirty="0">
                <a:latin typeface="Calibri"/>
                <a:cs typeface="Calibri"/>
              </a:rPr>
              <a:t>a</a:t>
            </a:r>
            <a:r>
              <a:rPr sz="2200" dirty="0">
                <a:latin typeface="Calibri"/>
                <a:cs typeface="Calibri"/>
              </a:rPr>
              <a:t> </a:t>
            </a:r>
            <a:r>
              <a:rPr sz="2200" spc="-15" dirty="0">
                <a:latin typeface="Calibri"/>
                <a:cs typeface="Calibri"/>
              </a:rPr>
              <a:t>factor</a:t>
            </a:r>
            <a:r>
              <a:rPr sz="2200" spc="-10" dirty="0">
                <a:latin typeface="Calibri"/>
                <a:cs typeface="Calibri"/>
              </a:rPr>
              <a:t> </a:t>
            </a:r>
            <a:r>
              <a:rPr sz="2200" spc="-15" dirty="0">
                <a:latin typeface="Calibri"/>
                <a:cs typeface="Calibri"/>
              </a:rPr>
              <a:t>over</a:t>
            </a:r>
            <a:r>
              <a:rPr sz="2200" spc="-10" dirty="0">
                <a:latin typeface="Calibri"/>
                <a:cs typeface="Calibri"/>
              </a:rPr>
              <a:t> </a:t>
            </a:r>
            <a:r>
              <a:rPr sz="2200" spc="-15" dirty="0">
                <a:latin typeface="Calibri"/>
                <a:cs typeface="Calibri"/>
              </a:rPr>
              <a:t>greater </a:t>
            </a:r>
            <a:r>
              <a:rPr sz="2200" spc="-10" dirty="0">
                <a:latin typeface="Calibri"/>
                <a:cs typeface="Calibri"/>
              </a:rPr>
              <a:t> distances.</a:t>
            </a:r>
            <a:endParaRPr sz="2200">
              <a:latin typeface="Calibri"/>
              <a:cs typeface="Calibri"/>
            </a:endParaRPr>
          </a:p>
          <a:p>
            <a:pPr>
              <a:lnSpc>
                <a:spcPct val="100000"/>
              </a:lnSpc>
              <a:spcBef>
                <a:spcPts val="15"/>
              </a:spcBef>
            </a:pPr>
            <a:endParaRPr sz="2150">
              <a:latin typeface="Calibri"/>
              <a:cs typeface="Calibri"/>
            </a:endParaRPr>
          </a:p>
          <a:p>
            <a:pPr marL="12700" marR="5080" algn="just">
              <a:lnSpc>
                <a:spcPct val="100000"/>
              </a:lnSpc>
            </a:pPr>
            <a:r>
              <a:rPr sz="2200" spc="-20" dirty="0">
                <a:latin typeface="Calibri"/>
                <a:cs typeface="Calibri"/>
              </a:rPr>
              <a:t>Waveguide </a:t>
            </a:r>
            <a:r>
              <a:rPr sz="2200" spc="-10" dirty="0">
                <a:latin typeface="Calibri"/>
                <a:cs typeface="Calibri"/>
              </a:rPr>
              <a:t>dispersion </a:t>
            </a:r>
            <a:r>
              <a:rPr sz="2200" spc="-5" dirty="0">
                <a:latin typeface="Calibri"/>
                <a:cs typeface="Calibri"/>
              </a:rPr>
              <a:t>is </a:t>
            </a:r>
            <a:r>
              <a:rPr sz="2200" spc="-10" dirty="0">
                <a:latin typeface="Calibri"/>
                <a:cs typeface="Calibri"/>
              </a:rPr>
              <a:t>significant </a:t>
            </a:r>
            <a:r>
              <a:rPr sz="2200" spc="-5" dirty="0">
                <a:latin typeface="Calibri"/>
                <a:cs typeface="Calibri"/>
              </a:rPr>
              <a:t>only in </a:t>
            </a:r>
            <a:r>
              <a:rPr sz="2200" spc="-15" dirty="0">
                <a:latin typeface="Calibri"/>
                <a:cs typeface="Calibri"/>
              </a:rPr>
              <a:t>fibers </a:t>
            </a:r>
            <a:r>
              <a:rPr sz="2200" spc="-5" dirty="0">
                <a:latin typeface="Calibri"/>
                <a:cs typeface="Calibri"/>
              </a:rPr>
              <a:t>carrying </a:t>
            </a:r>
            <a:r>
              <a:rPr sz="2200" spc="-20" dirty="0">
                <a:latin typeface="Calibri"/>
                <a:cs typeface="Calibri"/>
              </a:rPr>
              <a:t>fewer </a:t>
            </a:r>
            <a:r>
              <a:rPr sz="2200" spc="-5" dirty="0">
                <a:latin typeface="Calibri"/>
                <a:cs typeface="Calibri"/>
              </a:rPr>
              <a:t>than 5-10 </a:t>
            </a:r>
            <a:r>
              <a:rPr sz="2200" dirty="0">
                <a:latin typeface="Calibri"/>
                <a:cs typeface="Calibri"/>
              </a:rPr>
              <a:t> </a:t>
            </a:r>
            <a:r>
              <a:rPr sz="2200" spc="-5" dirty="0">
                <a:latin typeface="Calibri"/>
                <a:cs typeface="Calibri"/>
              </a:rPr>
              <a:t>modes. </a:t>
            </a:r>
            <a:r>
              <a:rPr sz="2200" spc="-10" dirty="0">
                <a:latin typeface="Calibri"/>
                <a:cs typeface="Calibri"/>
              </a:rPr>
              <a:t>Since </a:t>
            </a:r>
            <a:r>
              <a:rPr sz="2200" spc="-5" dirty="0">
                <a:latin typeface="Calibri"/>
                <a:cs typeface="Calibri"/>
              </a:rPr>
              <a:t>multimode </a:t>
            </a:r>
            <a:r>
              <a:rPr sz="2200" spc="-10" dirty="0">
                <a:latin typeface="Calibri"/>
                <a:cs typeface="Calibri"/>
              </a:rPr>
              <a:t>optical </a:t>
            </a:r>
            <a:r>
              <a:rPr sz="2200" spc="-15" dirty="0">
                <a:latin typeface="Calibri"/>
                <a:cs typeface="Calibri"/>
              </a:rPr>
              <a:t>fibers </a:t>
            </a:r>
            <a:r>
              <a:rPr sz="2200" spc="-10" dirty="0">
                <a:latin typeface="Calibri"/>
                <a:cs typeface="Calibri"/>
              </a:rPr>
              <a:t>carry </a:t>
            </a:r>
            <a:r>
              <a:rPr sz="2200" spc="-15" dirty="0">
                <a:latin typeface="Calibri"/>
                <a:cs typeface="Calibri"/>
              </a:rPr>
              <a:t>hundreds </a:t>
            </a:r>
            <a:r>
              <a:rPr sz="2200" dirty="0">
                <a:latin typeface="Calibri"/>
                <a:cs typeface="Calibri"/>
              </a:rPr>
              <a:t>of </a:t>
            </a:r>
            <a:r>
              <a:rPr sz="2200" spc="-5" dirty="0">
                <a:latin typeface="Calibri"/>
                <a:cs typeface="Calibri"/>
              </a:rPr>
              <a:t>modes, </a:t>
            </a:r>
            <a:r>
              <a:rPr sz="2200" spc="-10" dirty="0">
                <a:latin typeface="Calibri"/>
                <a:cs typeface="Calibri"/>
              </a:rPr>
              <a:t>they </a:t>
            </a:r>
            <a:r>
              <a:rPr sz="2200" spc="-5" dirty="0">
                <a:latin typeface="Calibri"/>
                <a:cs typeface="Calibri"/>
              </a:rPr>
              <a:t>will </a:t>
            </a:r>
            <a:r>
              <a:rPr sz="2200" dirty="0">
                <a:latin typeface="Calibri"/>
                <a:cs typeface="Calibri"/>
              </a:rPr>
              <a:t> </a:t>
            </a:r>
            <a:r>
              <a:rPr sz="2200" spc="-10" dirty="0">
                <a:latin typeface="Calibri"/>
                <a:cs typeface="Calibri"/>
              </a:rPr>
              <a:t>not</a:t>
            </a:r>
            <a:r>
              <a:rPr sz="2200" spc="-5" dirty="0">
                <a:latin typeface="Calibri"/>
                <a:cs typeface="Calibri"/>
              </a:rPr>
              <a:t> </a:t>
            </a:r>
            <a:r>
              <a:rPr sz="2200" spc="-20" dirty="0">
                <a:latin typeface="Calibri"/>
                <a:cs typeface="Calibri"/>
              </a:rPr>
              <a:t>have</a:t>
            </a:r>
            <a:r>
              <a:rPr sz="2200" spc="-5" dirty="0">
                <a:latin typeface="Calibri"/>
                <a:cs typeface="Calibri"/>
              </a:rPr>
              <a:t> </a:t>
            </a:r>
            <a:r>
              <a:rPr sz="2200" spc="-10" dirty="0">
                <a:latin typeface="Calibri"/>
                <a:cs typeface="Calibri"/>
              </a:rPr>
              <a:t>observable</a:t>
            </a:r>
            <a:r>
              <a:rPr sz="2200" dirty="0">
                <a:latin typeface="Calibri"/>
                <a:cs typeface="Calibri"/>
              </a:rPr>
              <a:t> </a:t>
            </a:r>
            <a:r>
              <a:rPr sz="2200" spc="-15" dirty="0">
                <a:latin typeface="Calibri"/>
                <a:cs typeface="Calibri"/>
              </a:rPr>
              <a:t>waveguide</a:t>
            </a:r>
            <a:r>
              <a:rPr sz="2200" spc="5" dirty="0">
                <a:latin typeface="Calibri"/>
                <a:cs typeface="Calibri"/>
              </a:rPr>
              <a:t> </a:t>
            </a:r>
            <a:r>
              <a:rPr sz="2200" spc="-10" dirty="0">
                <a:latin typeface="Calibri"/>
                <a:cs typeface="Calibri"/>
              </a:rPr>
              <a:t>dispersion.</a:t>
            </a:r>
            <a:endParaRPr sz="22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4785" y="273327"/>
            <a:ext cx="2700727" cy="293502"/>
          </a:xfrm>
          <a:prstGeom prst="rect">
            <a:avLst/>
          </a:prstGeom>
        </p:spPr>
      </p:pic>
      <p:sp>
        <p:nvSpPr>
          <p:cNvPr id="3" name="object 3"/>
          <p:cNvSpPr txBox="1">
            <a:spLocks noGrp="1"/>
          </p:cNvSpPr>
          <p:nvPr>
            <p:ph type="title"/>
          </p:nvPr>
        </p:nvSpPr>
        <p:spPr>
          <a:xfrm>
            <a:off x="191211" y="165608"/>
            <a:ext cx="272478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4F6128"/>
                </a:solidFill>
                <a:latin typeface="Calibri"/>
                <a:cs typeface="Calibri"/>
              </a:rPr>
              <a:t>Chromatic</a:t>
            </a:r>
            <a:r>
              <a:rPr sz="2400" b="1" spc="-85" dirty="0">
                <a:solidFill>
                  <a:srgbClr val="4F6128"/>
                </a:solidFill>
                <a:latin typeface="Calibri"/>
                <a:cs typeface="Calibri"/>
              </a:rPr>
              <a:t> </a:t>
            </a:r>
            <a:r>
              <a:rPr sz="2400" b="1" spc="-5" dirty="0">
                <a:solidFill>
                  <a:srgbClr val="4F6128"/>
                </a:solidFill>
                <a:latin typeface="Calibri"/>
                <a:cs typeface="Calibri"/>
              </a:rPr>
              <a:t>Dispersion</a:t>
            </a:r>
            <a:endParaRPr sz="2400">
              <a:latin typeface="Calibri"/>
              <a:cs typeface="Calibri"/>
            </a:endParaRPr>
          </a:p>
        </p:txBody>
      </p:sp>
      <p:sp>
        <p:nvSpPr>
          <p:cNvPr id="4" name="object 4"/>
          <p:cNvSpPr txBox="1"/>
          <p:nvPr/>
        </p:nvSpPr>
        <p:spPr>
          <a:xfrm>
            <a:off x="307340" y="778510"/>
            <a:ext cx="8529320" cy="1579880"/>
          </a:xfrm>
          <a:prstGeom prst="rect">
            <a:avLst/>
          </a:prstGeom>
        </p:spPr>
        <p:txBody>
          <a:bodyPr vert="horz" wrap="square" lIns="0" tIns="12065" rIns="0" bIns="0" rtlCol="0">
            <a:spAutoFit/>
          </a:bodyPr>
          <a:lstStyle/>
          <a:p>
            <a:pPr marL="12700" marR="5080">
              <a:lnSpc>
                <a:spcPct val="100000"/>
              </a:lnSpc>
              <a:spcBef>
                <a:spcPts val="95"/>
              </a:spcBef>
            </a:pPr>
            <a:r>
              <a:rPr sz="2200" spc="-10" dirty="0">
                <a:latin typeface="Calibri"/>
                <a:cs typeface="Calibri"/>
              </a:rPr>
              <a:t>The</a:t>
            </a:r>
            <a:r>
              <a:rPr sz="2200" spc="105" dirty="0">
                <a:latin typeface="Calibri"/>
                <a:cs typeface="Calibri"/>
              </a:rPr>
              <a:t> </a:t>
            </a:r>
            <a:r>
              <a:rPr sz="2200" spc="-10" dirty="0">
                <a:latin typeface="Calibri"/>
                <a:cs typeface="Calibri"/>
              </a:rPr>
              <a:t>combination</a:t>
            </a:r>
            <a:r>
              <a:rPr sz="2200" spc="95" dirty="0">
                <a:latin typeface="Calibri"/>
                <a:cs typeface="Calibri"/>
              </a:rPr>
              <a:t> </a:t>
            </a:r>
            <a:r>
              <a:rPr sz="2200" dirty="0">
                <a:latin typeface="Calibri"/>
                <a:cs typeface="Calibri"/>
              </a:rPr>
              <a:t>of</a:t>
            </a:r>
            <a:r>
              <a:rPr sz="2200" spc="110" dirty="0">
                <a:latin typeface="Calibri"/>
                <a:cs typeface="Calibri"/>
              </a:rPr>
              <a:t> </a:t>
            </a:r>
            <a:r>
              <a:rPr sz="2200" spc="-10" dirty="0">
                <a:latin typeface="Calibri"/>
                <a:cs typeface="Calibri"/>
              </a:rPr>
              <a:t>material</a:t>
            </a:r>
            <a:r>
              <a:rPr sz="2200" spc="95" dirty="0">
                <a:latin typeface="Calibri"/>
                <a:cs typeface="Calibri"/>
              </a:rPr>
              <a:t> </a:t>
            </a:r>
            <a:r>
              <a:rPr sz="2200" spc="-10" dirty="0">
                <a:latin typeface="Calibri"/>
                <a:cs typeface="Calibri"/>
              </a:rPr>
              <a:t>dispersion</a:t>
            </a:r>
            <a:r>
              <a:rPr sz="2200" spc="95" dirty="0">
                <a:latin typeface="Calibri"/>
                <a:cs typeface="Calibri"/>
              </a:rPr>
              <a:t> </a:t>
            </a:r>
            <a:r>
              <a:rPr sz="2200" spc="-5" dirty="0">
                <a:latin typeface="Calibri"/>
                <a:cs typeface="Calibri"/>
              </a:rPr>
              <a:t>and</a:t>
            </a:r>
            <a:r>
              <a:rPr sz="2200" spc="95" dirty="0">
                <a:latin typeface="Calibri"/>
                <a:cs typeface="Calibri"/>
              </a:rPr>
              <a:t> </a:t>
            </a:r>
            <a:r>
              <a:rPr sz="2200" spc="-15" dirty="0">
                <a:latin typeface="Calibri"/>
                <a:cs typeface="Calibri"/>
              </a:rPr>
              <a:t>waveguide</a:t>
            </a:r>
            <a:r>
              <a:rPr sz="2200" spc="95" dirty="0">
                <a:latin typeface="Calibri"/>
                <a:cs typeface="Calibri"/>
              </a:rPr>
              <a:t> </a:t>
            </a:r>
            <a:r>
              <a:rPr sz="2200" spc="-10" dirty="0">
                <a:latin typeface="Calibri"/>
                <a:cs typeface="Calibri"/>
              </a:rPr>
              <a:t>dispersion</a:t>
            </a:r>
            <a:r>
              <a:rPr sz="2200" spc="100" dirty="0">
                <a:latin typeface="Calibri"/>
                <a:cs typeface="Calibri"/>
              </a:rPr>
              <a:t> </a:t>
            </a:r>
            <a:r>
              <a:rPr sz="2200" spc="-5" dirty="0">
                <a:latin typeface="Calibri"/>
                <a:cs typeface="Calibri"/>
              </a:rPr>
              <a:t>is</a:t>
            </a:r>
            <a:r>
              <a:rPr sz="2200" spc="105" dirty="0">
                <a:latin typeface="Calibri"/>
                <a:cs typeface="Calibri"/>
              </a:rPr>
              <a:t> </a:t>
            </a:r>
            <a:r>
              <a:rPr sz="2200" spc="-10" dirty="0">
                <a:latin typeface="Calibri"/>
                <a:cs typeface="Calibri"/>
              </a:rPr>
              <a:t>called </a:t>
            </a:r>
            <a:r>
              <a:rPr sz="2200" spc="-484" dirty="0">
                <a:latin typeface="Calibri"/>
                <a:cs typeface="Calibri"/>
              </a:rPr>
              <a:t> </a:t>
            </a:r>
            <a:r>
              <a:rPr sz="2200" spc="-10" dirty="0">
                <a:latin typeface="Calibri"/>
                <a:cs typeface="Calibri"/>
              </a:rPr>
              <a:t>chromatic</a:t>
            </a:r>
            <a:r>
              <a:rPr sz="2200" spc="5" dirty="0">
                <a:latin typeface="Calibri"/>
                <a:cs typeface="Calibri"/>
              </a:rPr>
              <a:t> </a:t>
            </a:r>
            <a:r>
              <a:rPr sz="2200" spc="-10" dirty="0">
                <a:latin typeface="Calibri"/>
                <a:cs typeface="Calibri"/>
              </a:rPr>
              <a:t>dispersion.</a:t>
            </a:r>
            <a:endParaRPr sz="2200">
              <a:latin typeface="Calibri"/>
              <a:cs typeface="Calibri"/>
            </a:endParaRPr>
          </a:p>
          <a:p>
            <a:pPr marL="12700">
              <a:lnSpc>
                <a:spcPct val="100000"/>
              </a:lnSpc>
              <a:spcBef>
                <a:spcPts val="1685"/>
              </a:spcBef>
              <a:tabLst>
                <a:tab pos="307975" algn="l"/>
                <a:tab pos="1090295" algn="l"/>
                <a:tab pos="1458595" algn="l"/>
                <a:tab pos="2567305" algn="l"/>
                <a:tab pos="3780154" algn="l"/>
                <a:tab pos="4527550" algn="l"/>
                <a:tab pos="5462905" algn="l"/>
                <a:tab pos="6901815" algn="l"/>
                <a:tab pos="8134984" algn="l"/>
              </a:tabLst>
            </a:pPr>
            <a:r>
              <a:rPr sz="2200" spc="-5" dirty="0">
                <a:latin typeface="Calibri"/>
                <a:cs typeface="Calibri"/>
              </a:rPr>
              <a:t>A	g</a:t>
            </a:r>
            <a:r>
              <a:rPr sz="2200" spc="-55" dirty="0">
                <a:latin typeface="Calibri"/>
                <a:cs typeface="Calibri"/>
              </a:rPr>
              <a:t>r</a:t>
            </a:r>
            <a:r>
              <a:rPr sz="2200" spc="-5" dirty="0">
                <a:latin typeface="Calibri"/>
                <a:cs typeface="Calibri"/>
              </a:rPr>
              <a:t>aph</a:t>
            </a:r>
            <a:r>
              <a:rPr sz="2200" dirty="0">
                <a:latin typeface="Calibri"/>
                <a:cs typeface="Calibri"/>
              </a:rPr>
              <a:t>	</a:t>
            </a:r>
            <a:r>
              <a:rPr sz="2200" spc="-5" dirty="0">
                <a:latin typeface="Calibri"/>
                <a:cs typeface="Calibri"/>
              </a:rPr>
              <a:t>of</a:t>
            </a:r>
            <a:r>
              <a:rPr sz="2200" dirty="0">
                <a:latin typeface="Calibri"/>
                <a:cs typeface="Calibri"/>
              </a:rPr>
              <a:t>	</a:t>
            </a:r>
            <a:r>
              <a:rPr sz="2200" spc="-35" dirty="0">
                <a:latin typeface="Calibri"/>
                <a:cs typeface="Calibri"/>
              </a:rPr>
              <a:t>e</a:t>
            </a:r>
            <a:r>
              <a:rPr sz="2200" spc="-20" dirty="0">
                <a:latin typeface="Calibri"/>
                <a:cs typeface="Calibri"/>
              </a:rPr>
              <a:t>f</a:t>
            </a:r>
            <a:r>
              <a:rPr sz="2200" spc="-55" dirty="0">
                <a:latin typeface="Calibri"/>
                <a:cs typeface="Calibri"/>
              </a:rPr>
              <a:t>f</a:t>
            </a:r>
            <a:r>
              <a:rPr sz="2200" spc="-5" dirty="0">
                <a:latin typeface="Calibri"/>
                <a:cs typeface="Calibri"/>
              </a:rPr>
              <a:t>e</a:t>
            </a:r>
            <a:r>
              <a:rPr sz="2200" spc="-15" dirty="0">
                <a:latin typeface="Calibri"/>
                <a:cs typeface="Calibri"/>
              </a:rPr>
              <a:t>c</a:t>
            </a:r>
            <a:r>
              <a:rPr sz="2200" spc="-5" dirty="0">
                <a:latin typeface="Calibri"/>
                <a:cs typeface="Calibri"/>
              </a:rPr>
              <a:t>ti</a:t>
            </a:r>
            <a:r>
              <a:rPr sz="2200" spc="-35" dirty="0">
                <a:latin typeface="Calibri"/>
                <a:cs typeface="Calibri"/>
              </a:rPr>
              <a:t>v</a:t>
            </a:r>
            <a:r>
              <a:rPr sz="2200" spc="-5" dirty="0">
                <a:latin typeface="Calibri"/>
                <a:cs typeface="Calibri"/>
              </a:rPr>
              <a:t>e</a:t>
            </a:r>
            <a:r>
              <a:rPr sz="2200" dirty="0">
                <a:latin typeface="Calibri"/>
                <a:cs typeface="Calibri"/>
              </a:rPr>
              <a:t>	</a:t>
            </a:r>
            <a:r>
              <a:rPr sz="2200" spc="-30" dirty="0">
                <a:latin typeface="Calibri"/>
                <a:cs typeface="Calibri"/>
              </a:rPr>
              <a:t>r</a:t>
            </a:r>
            <a:r>
              <a:rPr sz="2200" spc="-20" dirty="0">
                <a:latin typeface="Calibri"/>
                <a:cs typeface="Calibri"/>
              </a:rPr>
              <a:t>e</a:t>
            </a:r>
            <a:r>
              <a:rPr sz="2200" spc="-10" dirty="0">
                <a:latin typeface="Calibri"/>
                <a:cs typeface="Calibri"/>
              </a:rPr>
              <a:t>f</a:t>
            </a:r>
            <a:r>
              <a:rPr sz="2200" spc="-40" dirty="0">
                <a:latin typeface="Calibri"/>
                <a:cs typeface="Calibri"/>
              </a:rPr>
              <a:t>r</a:t>
            </a:r>
            <a:r>
              <a:rPr sz="2200" spc="-5" dirty="0">
                <a:latin typeface="Calibri"/>
                <a:cs typeface="Calibri"/>
              </a:rPr>
              <a:t>ac</a:t>
            </a:r>
            <a:r>
              <a:rPr sz="2200" spc="-15" dirty="0">
                <a:latin typeface="Calibri"/>
                <a:cs typeface="Calibri"/>
              </a:rPr>
              <a:t>t</a:t>
            </a:r>
            <a:r>
              <a:rPr sz="2200" spc="-5" dirty="0">
                <a:latin typeface="Calibri"/>
                <a:cs typeface="Calibri"/>
              </a:rPr>
              <a:t>i</a:t>
            </a:r>
            <a:r>
              <a:rPr sz="2200" spc="-30" dirty="0">
                <a:latin typeface="Calibri"/>
                <a:cs typeface="Calibri"/>
              </a:rPr>
              <a:t>v</a:t>
            </a:r>
            <a:r>
              <a:rPr sz="2200" spc="-5" dirty="0">
                <a:latin typeface="Calibri"/>
                <a:cs typeface="Calibri"/>
              </a:rPr>
              <a:t>e</a:t>
            </a:r>
            <a:r>
              <a:rPr sz="2200" dirty="0">
                <a:latin typeface="Calibri"/>
                <a:cs typeface="Calibri"/>
              </a:rPr>
              <a:t>	</a:t>
            </a:r>
            <a:r>
              <a:rPr sz="2200" spc="-5" dirty="0">
                <a:latin typeface="Calibri"/>
                <a:cs typeface="Calibri"/>
              </a:rPr>
              <a:t>ind</a:t>
            </a:r>
            <a:r>
              <a:rPr sz="2200" spc="-50" dirty="0">
                <a:latin typeface="Calibri"/>
                <a:cs typeface="Calibri"/>
              </a:rPr>
              <a:t>e</a:t>
            </a:r>
            <a:r>
              <a:rPr sz="2200" spc="-5" dirty="0">
                <a:latin typeface="Calibri"/>
                <a:cs typeface="Calibri"/>
              </a:rPr>
              <a:t>x</a:t>
            </a:r>
            <a:r>
              <a:rPr sz="2200" dirty="0">
                <a:latin typeface="Calibri"/>
                <a:cs typeface="Calibri"/>
              </a:rPr>
              <a:t>	</a:t>
            </a:r>
            <a:r>
              <a:rPr sz="2200" spc="-5" dirty="0">
                <a:latin typeface="Calibri"/>
                <a:cs typeface="Calibri"/>
              </a:rPr>
              <a:t>a</a:t>
            </a:r>
            <a:r>
              <a:rPr sz="2200" spc="-45" dirty="0">
                <a:latin typeface="Calibri"/>
                <a:cs typeface="Calibri"/>
              </a:rPr>
              <a:t>g</a:t>
            </a:r>
            <a:r>
              <a:rPr sz="2200" spc="-5" dirty="0">
                <a:latin typeface="Calibri"/>
                <a:cs typeface="Calibri"/>
              </a:rPr>
              <a:t>ai</a:t>
            </a:r>
            <a:r>
              <a:rPr sz="2200" spc="-20" dirty="0">
                <a:latin typeface="Calibri"/>
                <a:cs typeface="Calibri"/>
              </a:rPr>
              <a:t>n</a:t>
            </a:r>
            <a:r>
              <a:rPr sz="2200" spc="-25" dirty="0">
                <a:latin typeface="Calibri"/>
                <a:cs typeface="Calibri"/>
              </a:rPr>
              <a:t>s</a:t>
            </a:r>
            <a:r>
              <a:rPr sz="2200" spc="-5" dirty="0">
                <a:latin typeface="Calibri"/>
                <a:cs typeface="Calibri"/>
              </a:rPr>
              <a:t>t</a:t>
            </a:r>
            <a:r>
              <a:rPr sz="2200" dirty="0">
                <a:latin typeface="Calibri"/>
                <a:cs typeface="Calibri"/>
              </a:rPr>
              <a:t>	</a:t>
            </a:r>
            <a:r>
              <a:rPr sz="2200" spc="-30" dirty="0">
                <a:latin typeface="Calibri"/>
                <a:cs typeface="Calibri"/>
              </a:rPr>
              <a:t>w</a:t>
            </a:r>
            <a:r>
              <a:rPr sz="2200" spc="-40" dirty="0">
                <a:latin typeface="Calibri"/>
                <a:cs typeface="Calibri"/>
              </a:rPr>
              <a:t>a</a:t>
            </a:r>
            <a:r>
              <a:rPr sz="2200" spc="-30" dirty="0">
                <a:latin typeface="Calibri"/>
                <a:cs typeface="Calibri"/>
              </a:rPr>
              <a:t>v</a:t>
            </a:r>
            <a:r>
              <a:rPr sz="2200" dirty="0">
                <a:latin typeface="Calibri"/>
                <a:cs typeface="Calibri"/>
              </a:rPr>
              <a:t>e</a:t>
            </a:r>
            <a:r>
              <a:rPr sz="2200" spc="-5" dirty="0">
                <a:latin typeface="Calibri"/>
                <a:cs typeface="Calibri"/>
              </a:rPr>
              <a:t>le</a:t>
            </a:r>
            <a:r>
              <a:rPr sz="2200" spc="-15" dirty="0">
                <a:latin typeface="Calibri"/>
                <a:cs typeface="Calibri"/>
              </a:rPr>
              <a:t>n</a:t>
            </a:r>
            <a:r>
              <a:rPr sz="2200" spc="-45" dirty="0">
                <a:latin typeface="Calibri"/>
                <a:cs typeface="Calibri"/>
              </a:rPr>
              <a:t>g</a:t>
            </a:r>
            <a:r>
              <a:rPr sz="2200" spc="-5" dirty="0">
                <a:latin typeface="Calibri"/>
                <a:cs typeface="Calibri"/>
              </a:rPr>
              <a:t>th</a:t>
            </a:r>
            <a:r>
              <a:rPr sz="2200" dirty="0">
                <a:latin typeface="Calibri"/>
                <a:cs typeface="Calibri"/>
              </a:rPr>
              <a:t>	</a:t>
            </a:r>
            <a:r>
              <a:rPr sz="2200" spc="-5" dirty="0">
                <a:latin typeface="Calibri"/>
                <a:cs typeface="Calibri"/>
              </a:rPr>
              <a:t>ill</a:t>
            </a:r>
            <a:r>
              <a:rPr sz="2200" spc="-15" dirty="0">
                <a:latin typeface="Calibri"/>
                <a:cs typeface="Calibri"/>
              </a:rPr>
              <a:t>u</a:t>
            </a:r>
            <a:r>
              <a:rPr sz="2200" spc="-25" dirty="0">
                <a:latin typeface="Calibri"/>
                <a:cs typeface="Calibri"/>
              </a:rPr>
              <a:t>s</a:t>
            </a:r>
            <a:r>
              <a:rPr sz="2200" spc="-5" dirty="0">
                <a:latin typeface="Calibri"/>
                <a:cs typeface="Calibri"/>
              </a:rPr>
              <a:t>t</a:t>
            </a:r>
            <a:r>
              <a:rPr sz="2200" spc="-60" dirty="0">
                <a:latin typeface="Calibri"/>
                <a:cs typeface="Calibri"/>
              </a:rPr>
              <a:t>r</a:t>
            </a:r>
            <a:r>
              <a:rPr sz="2200" spc="-30" dirty="0">
                <a:latin typeface="Calibri"/>
                <a:cs typeface="Calibri"/>
              </a:rPr>
              <a:t>a</a:t>
            </a:r>
            <a:r>
              <a:rPr sz="2200" spc="-35" dirty="0">
                <a:latin typeface="Calibri"/>
                <a:cs typeface="Calibri"/>
              </a:rPr>
              <a:t>t</a:t>
            </a:r>
            <a:r>
              <a:rPr sz="2200" spc="-5" dirty="0">
                <a:latin typeface="Calibri"/>
                <a:cs typeface="Calibri"/>
              </a:rPr>
              <a:t>es</a:t>
            </a:r>
            <a:r>
              <a:rPr sz="2200" dirty="0">
                <a:latin typeface="Calibri"/>
                <a:cs typeface="Calibri"/>
              </a:rPr>
              <a:t>	</a:t>
            </a:r>
            <a:r>
              <a:rPr sz="2200" spc="-5" dirty="0">
                <a:latin typeface="Calibri"/>
                <a:cs typeface="Calibri"/>
              </a:rPr>
              <a:t>the</a:t>
            </a:r>
            <a:endParaRPr sz="2200">
              <a:latin typeface="Calibri"/>
              <a:cs typeface="Calibri"/>
            </a:endParaRPr>
          </a:p>
          <a:p>
            <a:pPr marL="12700">
              <a:lnSpc>
                <a:spcPct val="100000"/>
              </a:lnSpc>
            </a:pPr>
            <a:r>
              <a:rPr sz="2200" spc="-20" dirty="0">
                <a:latin typeface="Calibri"/>
                <a:cs typeface="Calibri"/>
              </a:rPr>
              <a:t>effects</a:t>
            </a:r>
            <a:r>
              <a:rPr sz="2200" spc="35" dirty="0">
                <a:latin typeface="Calibri"/>
                <a:cs typeface="Calibri"/>
              </a:rPr>
              <a:t> </a:t>
            </a:r>
            <a:r>
              <a:rPr sz="2200" dirty="0">
                <a:latin typeface="Calibri"/>
                <a:cs typeface="Calibri"/>
              </a:rPr>
              <a:t>of</a:t>
            </a:r>
            <a:r>
              <a:rPr sz="2200" spc="5" dirty="0">
                <a:latin typeface="Calibri"/>
                <a:cs typeface="Calibri"/>
              </a:rPr>
              <a:t> </a:t>
            </a:r>
            <a:r>
              <a:rPr sz="2200" spc="-10" dirty="0">
                <a:latin typeface="Calibri"/>
                <a:cs typeface="Calibri"/>
              </a:rPr>
              <a:t>material,</a:t>
            </a:r>
            <a:r>
              <a:rPr sz="2200" spc="-5" dirty="0">
                <a:latin typeface="Calibri"/>
                <a:cs typeface="Calibri"/>
              </a:rPr>
              <a:t> </a:t>
            </a:r>
            <a:r>
              <a:rPr sz="2200" spc="-10" dirty="0">
                <a:latin typeface="Calibri"/>
                <a:cs typeface="Calibri"/>
              </a:rPr>
              <a:t>chromatic</a:t>
            </a:r>
            <a:r>
              <a:rPr sz="2200" dirty="0">
                <a:latin typeface="Calibri"/>
                <a:cs typeface="Calibri"/>
              </a:rPr>
              <a:t> </a:t>
            </a:r>
            <a:r>
              <a:rPr sz="2200" spc="-5" dirty="0">
                <a:latin typeface="Calibri"/>
                <a:cs typeface="Calibri"/>
              </a:rPr>
              <a:t>and </a:t>
            </a:r>
            <a:r>
              <a:rPr sz="2200" spc="-15" dirty="0">
                <a:latin typeface="Calibri"/>
                <a:cs typeface="Calibri"/>
              </a:rPr>
              <a:t>waveguide</a:t>
            </a:r>
            <a:r>
              <a:rPr sz="2200" dirty="0">
                <a:latin typeface="Calibri"/>
                <a:cs typeface="Calibri"/>
              </a:rPr>
              <a:t> </a:t>
            </a:r>
            <a:r>
              <a:rPr sz="2200" spc="-10" dirty="0">
                <a:latin typeface="Calibri"/>
                <a:cs typeface="Calibri"/>
              </a:rPr>
              <a:t>dispersion.</a:t>
            </a:r>
            <a:endParaRPr sz="2200">
              <a:latin typeface="Calibri"/>
              <a:cs typeface="Calibri"/>
            </a:endParaRPr>
          </a:p>
        </p:txBody>
      </p:sp>
      <p:pic>
        <p:nvPicPr>
          <p:cNvPr id="5" name="object 5"/>
          <p:cNvPicPr/>
          <p:nvPr/>
        </p:nvPicPr>
        <p:blipFill>
          <a:blip r:embed="rId3" cstate="print"/>
          <a:stretch>
            <a:fillRect/>
          </a:stretch>
        </p:blipFill>
        <p:spPr>
          <a:xfrm>
            <a:off x="2133600" y="2457450"/>
            <a:ext cx="4752975" cy="2647950"/>
          </a:xfrm>
          <a:prstGeom prst="rect">
            <a:avLst/>
          </a:prstGeom>
        </p:spPr>
      </p:pic>
      <p:sp>
        <p:nvSpPr>
          <p:cNvPr id="6" name="object 6"/>
          <p:cNvSpPr txBox="1"/>
          <p:nvPr/>
        </p:nvSpPr>
        <p:spPr>
          <a:xfrm>
            <a:off x="265277" y="5328310"/>
            <a:ext cx="4291965" cy="360680"/>
          </a:xfrm>
          <a:prstGeom prst="rect">
            <a:avLst/>
          </a:prstGeom>
        </p:spPr>
        <p:txBody>
          <a:bodyPr vert="horz" wrap="square" lIns="0" tIns="12065" rIns="0" bIns="0" rtlCol="0">
            <a:spAutoFit/>
          </a:bodyPr>
          <a:lstStyle/>
          <a:p>
            <a:pPr marL="12700">
              <a:lnSpc>
                <a:spcPct val="100000"/>
              </a:lnSpc>
              <a:spcBef>
                <a:spcPts val="95"/>
              </a:spcBef>
              <a:tabLst>
                <a:tab pos="1137285" algn="l"/>
                <a:tab pos="2470785" algn="l"/>
                <a:tab pos="3063875" algn="l"/>
              </a:tabLst>
            </a:pPr>
            <a:r>
              <a:rPr sz="2200" spc="-10" dirty="0">
                <a:latin typeface="Calibri"/>
                <a:cs typeface="Calibri"/>
              </a:rPr>
              <a:t>Material	dispersion	</a:t>
            </a:r>
            <a:r>
              <a:rPr sz="2200" spc="-5" dirty="0">
                <a:latin typeface="Calibri"/>
                <a:cs typeface="Calibri"/>
              </a:rPr>
              <a:t>and	</a:t>
            </a:r>
            <a:r>
              <a:rPr sz="2200" spc="-15" dirty="0">
                <a:latin typeface="Calibri"/>
                <a:cs typeface="Calibri"/>
              </a:rPr>
              <a:t>waveguide</a:t>
            </a:r>
            <a:endParaRPr sz="2200">
              <a:latin typeface="Calibri"/>
              <a:cs typeface="Calibri"/>
            </a:endParaRPr>
          </a:p>
        </p:txBody>
      </p:sp>
      <p:sp>
        <p:nvSpPr>
          <p:cNvPr id="7" name="object 7"/>
          <p:cNvSpPr txBox="1"/>
          <p:nvPr/>
        </p:nvSpPr>
        <p:spPr>
          <a:xfrm>
            <a:off x="4700778" y="5328310"/>
            <a:ext cx="4171950" cy="360680"/>
          </a:xfrm>
          <a:prstGeom prst="rect">
            <a:avLst/>
          </a:prstGeom>
        </p:spPr>
        <p:txBody>
          <a:bodyPr vert="horz" wrap="square" lIns="0" tIns="12065" rIns="0" bIns="0" rtlCol="0">
            <a:spAutoFit/>
          </a:bodyPr>
          <a:lstStyle/>
          <a:p>
            <a:pPr marL="12700">
              <a:lnSpc>
                <a:spcPct val="100000"/>
              </a:lnSpc>
              <a:spcBef>
                <a:spcPts val="95"/>
              </a:spcBef>
              <a:tabLst>
                <a:tab pos="1346200" algn="l"/>
                <a:tab pos="2271395" algn="l"/>
                <a:tab pos="2920365" algn="l"/>
                <a:tab pos="3298825" algn="l"/>
                <a:tab pos="3947795" algn="l"/>
              </a:tabLst>
            </a:pPr>
            <a:r>
              <a:rPr sz="2200" spc="-10" dirty="0">
                <a:latin typeface="Calibri"/>
                <a:cs typeface="Calibri"/>
              </a:rPr>
              <a:t>dispe</a:t>
            </a:r>
            <a:r>
              <a:rPr sz="2200" spc="-40" dirty="0">
                <a:latin typeface="Calibri"/>
                <a:cs typeface="Calibri"/>
              </a:rPr>
              <a:t>r</a:t>
            </a:r>
            <a:r>
              <a:rPr sz="2200" spc="-10" dirty="0">
                <a:latin typeface="Calibri"/>
                <a:cs typeface="Calibri"/>
              </a:rPr>
              <a:t>si</a:t>
            </a:r>
            <a:r>
              <a:rPr sz="2200" dirty="0">
                <a:latin typeface="Calibri"/>
                <a:cs typeface="Calibri"/>
              </a:rPr>
              <a:t>o</a:t>
            </a:r>
            <a:r>
              <a:rPr sz="2200" spc="-5" dirty="0">
                <a:latin typeface="Calibri"/>
                <a:cs typeface="Calibri"/>
              </a:rPr>
              <a:t>n</a:t>
            </a:r>
            <a:r>
              <a:rPr sz="2200" dirty="0">
                <a:latin typeface="Calibri"/>
                <a:cs typeface="Calibri"/>
              </a:rPr>
              <a:t>	</a:t>
            </a:r>
            <a:r>
              <a:rPr sz="2200" spc="-35" dirty="0">
                <a:latin typeface="Calibri"/>
                <a:cs typeface="Calibri"/>
              </a:rPr>
              <a:t>e</a:t>
            </a:r>
            <a:r>
              <a:rPr sz="2200" spc="-15" dirty="0">
                <a:latin typeface="Calibri"/>
                <a:cs typeface="Calibri"/>
              </a:rPr>
              <a:t>f</a:t>
            </a:r>
            <a:r>
              <a:rPr sz="2200" spc="-65" dirty="0">
                <a:latin typeface="Calibri"/>
                <a:cs typeface="Calibri"/>
              </a:rPr>
              <a:t>f</a:t>
            </a:r>
            <a:r>
              <a:rPr sz="2200" spc="-5" dirty="0">
                <a:latin typeface="Calibri"/>
                <a:cs typeface="Calibri"/>
              </a:rPr>
              <a:t>ects</a:t>
            </a:r>
            <a:r>
              <a:rPr sz="2200" dirty="0">
                <a:latin typeface="Calibri"/>
                <a:cs typeface="Calibri"/>
              </a:rPr>
              <a:t>	</a:t>
            </a:r>
            <a:r>
              <a:rPr sz="2200" spc="-40" dirty="0">
                <a:latin typeface="Calibri"/>
                <a:cs typeface="Calibri"/>
              </a:rPr>
              <a:t>v</a:t>
            </a:r>
            <a:r>
              <a:rPr sz="2200" spc="-5" dirty="0">
                <a:latin typeface="Calibri"/>
                <a:cs typeface="Calibri"/>
              </a:rPr>
              <a:t>a</a:t>
            </a:r>
            <a:r>
              <a:rPr sz="2200" spc="10" dirty="0">
                <a:latin typeface="Calibri"/>
                <a:cs typeface="Calibri"/>
              </a:rPr>
              <a:t>r</a:t>
            </a:r>
            <a:r>
              <a:rPr sz="2200" spc="-5" dirty="0">
                <a:latin typeface="Calibri"/>
                <a:cs typeface="Calibri"/>
              </a:rPr>
              <a:t>y</a:t>
            </a:r>
            <a:r>
              <a:rPr sz="2200" dirty="0">
                <a:latin typeface="Calibri"/>
                <a:cs typeface="Calibri"/>
              </a:rPr>
              <a:t>	</a:t>
            </a:r>
            <a:r>
              <a:rPr sz="2200" spc="-5" dirty="0">
                <a:latin typeface="Calibri"/>
                <a:cs typeface="Calibri"/>
              </a:rPr>
              <a:t>in</a:t>
            </a:r>
            <a:r>
              <a:rPr sz="2200" dirty="0">
                <a:latin typeface="Calibri"/>
                <a:cs typeface="Calibri"/>
              </a:rPr>
              <a:t>	</a:t>
            </a:r>
            <a:r>
              <a:rPr sz="2200" spc="-40" dirty="0">
                <a:latin typeface="Calibri"/>
                <a:cs typeface="Calibri"/>
              </a:rPr>
              <a:t>v</a:t>
            </a:r>
            <a:r>
              <a:rPr sz="2200" spc="-5" dirty="0">
                <a:latin typeface="Calibri"/>
                <a:cs typeface="Calibri"/>
              </a:rPr>
              <a:t>a</a:t>
            </a:r>
            <a:r>
              <a:rPr sz="2200" spc="10" dirty="0">
                <a:latin typeface="Calibri"/>
                <a:cs typeface="Calibri"/>
              </a:rPr>
              <a:t>r</a:t>
            </a:r>
            <a:r>
              <a:rPr sz="2200" spc="-5" dirty="0">
                <a:latin typeface="Calibri"/>
                <a:cs typeface="Calibri"/>
              </a:rPr>
              <a:t>y</a:t>
            </a:r>
            <a:r>
              <a:rPr sz="2200" dirty="0">
                <a:latin typeface="Calibri"/>
                <a:cs typeface="Calibri"/>
              </a:rPr>
              <a:t>	</a:t>
            </a:r>
            <a:r>
              <a:rPr sz="2200" spc="-5" dirty="0">
                <a:latin typeface="Calibri"/>
                <a:cs typeface="Calibri"/>
              </a:rPr>
              <a:t>in</a:t>
            </a:r>
            <a:endParaRPr sz="2200">
              <a:latin typeface="Calibri"/>
              <a:cs typeface="Calibri"/>
            </a:endParaRPr>
          </a:p>
        </p:txBody>
      </p:sp>
      <p:sp>
        <p:nvSpPr>
          <p:cNvPr id="8" name="object 8"/>
          <p:cNvSpPr txBox="1"/>
          <p:nvPr/>
        </p:nvSpPr>
        <p:spPr>
          <a:xfrm>
            <a:off x="265277" y="5663590"/>
            <a:ext cx="8604250" cy="1031240"/>
          </a:xfrm>
          <a:prstGeom prst="rect">
            <a:avLst/>
          </a:prstGeom>
        </p:spPr>
        <p:txBody>
          <a:bodyPr vert="horz" wrap="square" lIns="0" tIns="12065" rIns="0" bIns="0" rtlCol="0">
            <a:spAutoFit/>
          </a:bodyPr>
          <a:lstStyle/>
          <a:p>
            <a:pPr marL="12700" marR="5080" algn="just">
              <a:lnSpc>
                <a:spcPct val="100000"/>
              </a:lnSpc>
              <a:spcBef>
                <a:spcPts val="95"/>
              </a:spcBef>
            </a:pPr>
            <a:r>
              <a:rPr sz="2200" spc="-10" dirty="0">
                <a:latin typeface="Calibri"/>
                <a:cs typeface="Calibri"/>
              </a:rPr>
              <a:t>opposite</a:t>
            </a:r>
            <a:r>
              <a:rPr sz="2200" spc="-5" dirty="0">
                <a:latin typeface="Calibri"/>
                <a:cs typeface="Calibri"/>
              </a:rPr>
              <a:t> senses</a:t>
            </a:r>
            <a:r>
              <a:rPr sz="2200" dirty="0">
                <a:latin typeface="Calibri"/>
                <a:cs typeface="Calibri"/>
              </a:rPr>
              <a:t> </a:t>
            </a:r>
            <a:r>
              <a:rPr sz="2200" spc="-5" dirty="0">
                <a:latin typeface="Calibri"/>
                <a:cs typeface="Calibri"/>
              </a:rPr>
              <a:t>as</a:t>
            </a:r>
            <a:r>
              <a:rPr sz="2200" dirty="0">
                <a:latin typeface="Calibri"/>
                <a:cs typeface="Calibri"/>
              </a:rPr>
              <a:t> </a:t>
            </a:r>
            <a:r>
              <a:rPr sz="2200" spc="-5" dirty="0">
                <a:latin typeface="Calibri"/>
                <a:cs typeface="Calibri"/>
              </a:rPr>
              <a:t>the</a:t>
            </a:r>
            <a:r>
              <a:rPr sz="2200" dirty="0">
                <a:latin typeface="Calibri"/>
                <a:cs typeface="Calibri"/>
              </a:rPr>
              <a:t> </a:t>
            </a:r>
            <a:r>
              <a:rPr sz="2200" spc="-15" dirty="0">
                <a:latin typeface="Calibri"/>
                <a:cs typeface="Calibri"/>
              </a:rPr>
              <a:t>wavelength</a:t>
            </a:r>
            <a:r>
              <a:rPr sz="2200" spc="-10" dirty="0">
                <a:latin typeface="Calibri"/>
                <a:cs typeface="Calibri"/>
              </a:rPr>
              <a:t> </a:t>
            </a:r>
            <a:r>
              <a:rPr sz="2200" spc="-5" dirty="0">
                <a:latin typeface="Calibri"/>
                <a:cs typeface="Calibri"/>
              </a:rPr>
              <a:t>increased,</a:t>
            </a:r>
            <a:r>
              <a:rPr sz="2200" dirty="0">
                <a:latin typeface="Calibri"/>
                <a:cs typeface="Calibri"/>
              </a:rPr>
              <a:t> </a:t>
            </a:r>
            <a:r>
              <a:rPr sz="2200" spc="-10" dirty="0">
                <a:latin typeface="Calibri"/>
                <a:cs typeface="Calibri"/>
              </a:rPr>
              <a:t>but</a:t>
            </a:r>
            <a:r>
              <a:rPr sz="2200" spc="-5" dirty="0">
                <a:latin typeface="Calibri"/>
                <a:cs typeface="Calibri"/>
              </a:rPr>
              <a:t> </a:t>
            </a:r>
            <a:r>
              <a:rPr sz="2200" spc="-15" dirty="0">
                <a:latin typeface="Calibri"/>
                <a:cs typeface="Calibri"/>
              </a:rPr>
              <a:t>at</a:t>
            </a:r>
            <a:r>
              <a:rPr sz="2200" spc="-10" dirty="0">
                <a:latin typeface="Calibri"/>
                <a:cs typeface="Calibri"/>
              </a:rPr>
              <a:t> </a:t>
            </a:r>
            <a:r>
              <a:rPr sz="2200" spc="-5" dirty="0">
                <a:latin typeface="Calibri"/>
                <a:cs typeface="Calibri"/>
              </a:rPr>
              <a:t>an</a:t>
            </a:r>
            <a:r>
              <a:rPr sz="2200" dirty="0">
                <a:latin typeface="Calibri"/>
                <a:cs typeface="Calibri"/>
              </a:rPr>
              <a:t> </a:t>
            </a:r>
            <a:r>
              <a:rPr sz="2200" spc="-5" dirty="0">
                <a:latin typeface="Calibri"/>
                <a:cs typeface="Calibri"/>
              </a:rPr>
              <a:t>optimum </a:t>
            </a:r>
            <a:r>
              <a:rPr sz="2200" dirty="0">
                <a:latin typeface="Calibri"/>
                <a:cs typeface="Calibri"/>
              </a:rPr>
              <a:t> </a:t>
            </a:r>
            <a:r>
              <a:rPr sz="2200" spc="-20" dirty="0">
                <a:latin typeface="Calibri"/>
                <a:cs typeface="Calibri"/>
              </a:rPr>
              <a:t>wavelength </a:t>
            </a:r>
            <a:r>
              <a:rPr sz="2200" spc="-10" dirty="0">
                <a:latin typeface="Calibri"/>
                <a:cs typeface="Calibri"/>
              </a:rPr>
              <a:t>around </a:t>
            </a:r>
            <a:r>
              <a:rPr sz="2200" spc="-5" dirty="0">
                <a:latin typeface="Calibri"/>
                <a:cs typeface="Calibri"/>
              </a:rPr>
              <a:t>1300 </a:t>
            </a:r>
            <a:r>
              <a:rPr sz="2200" spc="-10" dirty="0">
                <a:latin typeface="Calibri"/>
                <a:cs typeface="Calibri"/>
              </a:rPr>
              <a:t>nm, </a:t>
            </a:r>
            <a:r>
              <a:rPr sz="2200" spc="-15" dirty="0">
                <a:latin typeface="Calibri"/>
                <a:cs typeface="Calibri"/>
              </a:rPr>
              <a:t>two effects </a:t>
            </a:r>
            <a:r>
              <a:rPr sz="2200" spc="-5" dirty="0">
                <a:latin typeface="Calibri"/>
                <a:cs typeface="Calibri"/>
              </a:rPr>
              <a:t>almost Cancel each other and </a:t>
            </a:r>
            <a:r>
              <a:rPr sz="2200" dirty="0">
                <a:latin typeface="Calibri"/>
                <a:cs typeface="Calibri"/>
              </a:rPr>
              <a:t> </a:t>
            </a:r>
            <a:r>
              <a:rPr sz="2200" spc="-10" dirty="0">
                <a:latin typeface="Calibri"/>
                <a:cs typeface="Calibri"/>
              </a:rPr>
              <a:t>chromatic</a:t>
            </a:r>
            <a:r>
              <a:rPr sz="2200" spc="-20" dirty="0">
                <a:latin typeface="Calibri"/>
                <a:cs typeface="Calibri"/>
              </a:rPr>
              <a:t> </a:t>
            </a:r>
            <a:r>
              <a:rPr sz="2200" spc="-10" dirty="0">
                <a:latin typeface="Calibri"/>
                <a:cs typeface="Calibri"/>
              </a:rPr>
              <a:t>dispersion </a:t>
            </a:r>
            <a:r>
              <a:rPr sz="2200" spc="-5" dirty="0">
                <a:latin typeface="Calibri"/>
                <a:cs typeface="Calibri"/>
              </a:rPr>
              <a:t>is </a:t>
            </a:r>
            <a:r>
              <a:rPr sz="2200" spc="-15" dirty="0">
                <a:latin typeface="Calibri"/>
                <a:cs typeface="Calibri"/>
              </a:rPr>
              <a:t>at</a:t>
            </a:r>
            <a:r>
              <a:rPr sz="2200" dirty="0">
                <a:latin typeface="Calibri"/>
                <a:cs typeface="Calibri"/>
              </a:rPr>
              <a:t> </a:t>
            </a:r>
            <a:r>
              <a:rPr sz="2200" spc="-5" dirty="0">
                <a:latin typeface="Calibri"/>
                <a:cs typeface="Calibri"/>
              </a:rPr>
              <a:t>minimum.</a:t>
            </a:r>
            <a:endParaRPr sz="2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9163" y="201713"/>
            <a:ext cx="2267712" cy="238471"/>
          </a:xfrm>
          <a:prstGeom prst="rect">
            <a:avLst/>
          </a:prstGeom>
        </p:spPr>
      </p:pic>
      <p:sp>
        <p:nvSpPr>
          <p:cNvPr id="3" name="object 3"/>
          <p:cNvSpPr txBox="1">
            <a:spLocks noGrp="1"/>
          </p:cNvSpPr>
          <p:nvPr>
            <p:ph type="title"/>
          </p:nvPr>
        </p:nvSpPr>
        <p:spPr>
          <a:xfrm>
            <a:off x="154939" y="89408"/>
            <a:ext cx="2272030"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006FC0"/>
                </a:solidFill>
                <a:latin typeface="Calibri"/>
                <a:cs typeface="Calibri"/>
              </a:rPr>
              <a:t>Attenuation</a:t>
            </a:r>
            <a:r>
              <a:rPr sz="2400" b="1" spc="-50" dirty="0">
                <a:solidFill>
                  <a:srgbClr val="006FC0"/>
                </a:solidFill>
                <a:latin typeface="Calibri"/>
                <a:cs typeface="Calibri"/>
              </a:rPr>
              <a:t> </a:t>
            </a:r>
            <a:r>
              <a:rPr sz="2400" b="1" spc="-5" dirty="0">
                <a:solidFill>
                  <a:srgbClr val="006FC0"/>
                </a:solidFill>
                <a:latin typeface="Calibri"/>
                <a:cs typeface="Calibri"/>
              </a:rPr>
              <a:t>Units</a:t>
            </a:r>
            <a:endParaRPr sz="2400">
              <a:latin typeface="Calibri"/>
              <a:cs typeface="Calibri"/>
            </a:endParaRPr>
          </a:p>
        </p:txBody>
      </p:sp>
      <p:sp>
        <p:nvSpPr>
          <p:cNvPr id="4" name="object 4"/>
          <p:cNvSpPr txBox="1"/>
          <p:nvPr/>
        </p:nvSpPr>
        <p:spPr>
          <a:xfrm>
            <a:off x="294640" y="778510"/>
            <a:ext cx="8401050" cy="3028315"/>
          </a:xfrm>
          <a:prstGeom prst="rect">
            <a:avLst/>
          </a:prstGeom>
        </p:spPr>
        <p:txBody>
          <a:bodyPr vert="horz" wrap="square" lIns="0" tIns="12065" rIns="0" bIns="0" rtlCol="0">
            <a:spAutoFit/>
          </a:bodyPr>
          <a:lstStyle/>
          <a:p>
            <a:pPr marL="25400" marR="17780">
              <a:lnSpc>
                <a:spcPct val="100000"/>
              </a:lnSpc>
              <a:spcBef>
                <a:spcPts val="95"/>
              </a:spcBef>
            </a:pPr>
            <a:r>
              <a:rPr sz="2200" spc="-5" dirty="0">
                <a:latin typeface="Calibri"/>
                <a:cs typeface="Calibri"/>
              </a:rPr>
              <a:t>As</a:t>
            </a:r>
            <a:r>
              <a:rPr sz="2200" spc="75" dirty="0">
                <a:latin typeface="Calibri"/>
                <a:cs typeface="Calibri"/>
              </a:rPr>
              <a:t> </a:t>
            </a:r>
            <a:r>
              <a:rPr sz="2200" spc="-15" dirty="0">
                <a:latin typeface="Calibri"/>
                <a:cs typeface="Calibri"/>
              </a:rPr>
              <a:t>attenuation</a:t>
            </a:r>
            <a:r>
              <a:rPr sz="2200" spc="70" dirty="0">
                <a:latin typeface="Calibri"/>
                <a:cs typeface="Calibri"/>
              </a:rPr>
              <a:t> </a:t>
            </a:r>
            <a:r>
              <a:rPr sz="2200" spc="-5" dirty="0">
                <a:latin typeface="Calibri"/>
                <a:cs typeface="Calibri"/>
              </a:rPr>
              <a:t>leads</a:t>
            </a:r>
            <a:r>
              <a:rPr sz="2200" spc="75" dirty="0">
                <a:latin typeface="Calibri"/>
                <a:cs typeface="Calibri"/>
              </a:rPr>
              <a:t> </a:t>
            </a:r>
            <a:r>
              <a:rPr sz="2200" spc="-20" dirty="0">
                <a:latin typeface="Calibri"/>
                <a:cs typeface="Calibri"/>
              </a:rPr>
              <a:t>to</a:t>
            </a:r>
            <a:r>
              <a:rPr sz="2200" spc="80" dirty="0">
                <a:latin typeface="Calibri"/>
                <a:cs typeface="Calibri"/>
              </a:rPr>
              <a:t> </a:t>
            </a:r>
            <a:r>
              <a:rPr sz="2200" spc="-5" dirty="0">
                <a:latin typeface="Calibri"/>
                <a:cs typeface="Calibri"/>
              </a:rPr>
              <a:t>a</a:t>
            </a:r>
            <a:r>
              <a:rPr sz="2200" spc="80" dirty="0">
                <a:latin typeface="Calibri"/>
                <a:cs typeface="Calibri"/>
              </a:rPr>
              <a:t> </a:t>
            </a:r>
            <a:r>
              <a:rPr sz="2200" spc="-5" dirty="0">
                <a:latin typeface="Calibri"/>
                <a:cs typeface="Calibri"/>
              </a:rPr>
              <a:t>loss</a:t>
            </a:r>
            <a:r>
              <a:rPr sz="2200" spc="85" dirty="0">
                <a:latin typeface="Calibri"/>
                <a:cs typeface="Calibri"/>
              </a:rPr>
              <a:t> </a:t>
            </a:r>
            <a:r>
              <a:rPr sz="2200" dirty="0">
                <a:latin typeface="Calibri"/>
                <a:cs typeface="Calibri"/>
              </a:rPr>
              <a:t>of</a:t>
            </a:r>
            <a:r>
              <a:rPr sz="2200" spc="75" dirty="0">
                <a:latin typeface="Calibri"/>
                <a:cs typeface="Calibri"/>
              </a:rPr>
              <a:t> </a:t>
            </a:r>
            <a:r>
              <a:rPr sz="2200" spc="-10" dirty="0">
                <a:latin typeface="Calibri"/>
                <a:cs typeface="Calibri"/>
              </a:rPr>
              <a:t>power</a:t>
            </a:r>
            <a:r>
              <a:rPr sz="2200" spc="85" dirty="0">
                <a:latin typeface="Calibri"/>
                <a:cs typeface="Calibri"/>
              </a:rPr>
              <a:t> </a:t>
            </a:r>
            <a:r>
              <a:rPr sz="2200" spc="-5" dirty="0">
                <a:latin typeface="Calibri"/>
                <a:cs typeface="Calibri"/>
              </a:rPr>
              <a:t>along</a:t>
            </a:r>
            <a:r>
              <a:rPr sz="2200" spc="75" dirty="0">
                <a:latin typeface="Calibri"/>
                <a:cs typeface="Calibri"/>
              </a:rPr>
              <a:t> </a:t>
            </a:r>
            <a:r>
              <a:rPr sz="2200" spc="-5" dirty="0">
                <a:latin typeface="Calibri"/>
                <a:cs typeface="Calibri"/>
              </a:rPr>
              <a:t>the</a:t>
            </a:r>
            <a:r>
              <a:rPr sz="2200" spc="75" dirty="0">
                <a:latin typeface="Calibri"/>
                <a:cs typeface="Calibri"/>
              </a:rPr>
              <a:t> </a:t>
            </a:r>
            <a:r>
              <a:rPr sz="2200" spc="-40" dirty="0">
                <a:latin typeface="Calibri"/>
                <a:cs typeface="Calibri"/>
              </a:rPr>
              <a:t>fiber,</a:t>
            </a:r>
            <a:r>
              <a:rPr sz="2200" spc="85" dirty="0">
                <a:latin typeface="Calibri"/>
                <a:cs typeface="Calibri"/>
              </a:rPr>
              <a:t> </a:t>
            </a:r>
            <a:r>
              <a:rPr sz="2200" spc="-5" dirty="0">
                <a:latin typeface="Calibri"/>
                <a:cs typeface="Calibri"/>
              </a:rPr>
              <a:t>the</a:t>
            </a:r>
            <a:r>
              <a:rPr sz="2200" spc="70" dirty="0">
                <a:latin typeface="Calibri"/>
                <a:cs typeface="Calibri"/>
              </a:rPr>
              <a:t> </a:t>
            </a:r>
            <a:r>
              <a:rPr sz="2200" spc="-10" dirty="0">
                <a:latin typeface="Calibri"/>
                <a:cs typeface="Calibri"/>
              </a:rPr>
              <a:t>output</a:t>
            </a:r>
            <a:r>
              <a:rPr sz="2200" spc="80" dirty="0">
                <a:latin typeface="Calibri"/>
                <a:cs typeface="Calibri"/>
              </a:rPr>
              <a:t> </a:t>
            </a:r>
            <a:r>
              <a:rPr sz="2200" spc="-10" dirty="0">
                <a:latin typeface="Calibri"/>
                <a:cs typeface="Calibri"/>
              </a:rPr>
              <a:t>power </a:t>
            </a:r>
            <a:r>
              <a:rPr sz="2200" spc="-484" dirty="0">
                <a:latin typeface="Calibri"/>
                <a:cs typeface="Calibri"/>
              </a:rPr>
              <a:t> </a:t>
            </a:r>
            <a:r>
              <a:rPr sz="2200" spc="-5" dirty="0">
                <a:latin typeface="Calibri"/>
                <a:cs typeface="Calibri"/>
              </a:rPr>
              <a:t>is</a:t>
            </a:r>
            <a:r>
              <a:rPr sz="2200" spc="-20" dirty="0">
                <a:latin typeface="Calibri"/>
                <a:cs typeface="Calibri"/>
              </a:rPr>
              <a:t> </a:t>
            </a:r>
            <a:r>
              <a:rPr sz="2200" spc="-10" dirty="0">
                <a:latin typeface="Calibri"/>
                <a:cs typeface="Calibri"/>
              </a:rPr>
              <a:t>significantly</a:t>
            </a:r>
            <a:r>
              <a:rPr sz="2200" spc="10" dirty="0">
                <a:latin typeface="Calibri"/>
                <a:cs typeface="Calibri"/>
              </a:rPr>
              <a:t> </a:t>
            </a:r>
            <a:r>
              <a:rPr sz="2200" spc="-5" dirty="0">
                <a:latin typeface="Calibri"/>
                <a:cs typeface="Calibri"/>
              </a:rPr>
              <a:t>less</a:t>
            </a:r>
            <a:r>
              <a:rPr sz="2200" spc="10" dirty="0">
                <a:latin typeface="Calibri"/>
                <a:cs typeface="Calibri"/>
              </a:rPr>
              <a:t> </a:t>
            </a:r>
            <a:r>
              <a:rPr sz="2200" spc="-5" dirty="0">
                <a:latin typeface="Calibri"/>
                <a:cs typeface="Calibri"/>
              </a:rPr>
              <a:t>than</a:t>
            </a:r>
            <a:r>
              <a:rPr sz="2200" spc="-10" dirty="0">
                <a:latin typeface="Calibri"/>
                <a:cs typeface="Calibri"/>
              </a:rPr>
              <a:t> </a:t>
            </a:r>
            <a:r>
              <a:rPr sz="2200" spc="-5" dirty="0">
                <a:latin typeface="Calibri"/>
                <a:cs typeface="Calibri"/>
              </a:rPr>
              <a:t>the</a:t>
            </a:r>
            <a:r>
              <a:rPr sz="2200" spc="10" dirty="0">
                <a:latin typeface="Calibri"/>
                <a:cs typeface="Calibri"/>
              </a:rPr>
              <a:t> </a:t>
            </a:r>
            <a:r>
              <a:rPr sz="2200" spc="-10" dirty="0">
                <a:latin typeface="Calibri"/>
                <a:cs typeface="Calibri"/>
              </a:rPr>
              <a:t>couples</a:t>
            </a:r>
            <a:r>
              <a:rPr sz="2200" spc="10" dirty="0">
                <a:latin typeface="Calibri"/>
                <a:cs typeface="Calibri"/>
              </a:rPr>
              <a:t> </a:t>
            </a:r>
            <a:r>
              <a:rPr sz="2200" spc="-45" dirty="0">
                <a:latin typeface="Calibri"/>
                <a:cs typeface="Calibri"/>
              </a:rPr>
              <a:t>power.</a:t>
            </a:r>
            <a:endParaRPr sz="2200">
              <a:latin typeface="Calibri"/>
              <a:cs typeface="Calibri"/>
            </a:endParaRPr>
          </a:p>
          <a:p>
            <a:pPr>
              <a:lnSpc>
                <a:spcPct val="100000"/>
              </a:lnSpc>
              <a:spcBef>
                <a:spcPts val="15"/>
              </a:spcBef>
            </a:pPr>
            <a:endParaRPr sz="2150">
              <a:latin typeface="Calibri"/>
              <a:cs typeface="Calibri"/>
            </a:endParaRPr>
          </a:p>
          <a:p>
            <a:pPr marL="25400">
              <a:lnSpc>
                <a:spcPct val="100000"/>
              </a:lnSpc>
              <a:spcBef>
                <a:spcPts val="5"/>
              </a:spcBef>
            </a:pPr>
            <a:r>
              <a:rPr sz="2200" spc="-10" dirty="0">
                <a:latin typeface="Calibri"/>
                <a:cs typeface="Calibri"/>
              </a:rPr>
              <a:t>Let</a:t>
            </a:r>
            <a:r>
              <a:rPr sz="2200" spc="80" dirty="0">
                <a:latin typeface="Calibri"/>
                <a:cs typeface="Calibri"/>
              </a:rPr>
              <a:t> </a:t>
            </a:r>
            <a:r>
              <a:rPr sz="2200" spc="-5" dirty="0">
                <a:latin typeface="Calibri"/>
                <a:cs typeface="Calibri"/>
              </a:rPr>
              <a:t>the</a:t>
            </a:r>
            <a:r>
              <a:rPr sz="2200" spc="95" dirty="0">
                <a:latin typeface="Calibri"/>
                <a:cs typeface="Calibri"/>
              </a:rPr>
              <a:t> </a:t>
            </a:r>
            <a:r>
              <a:rPr sz="2200" spc="-10" dirty="0">
                <a:latin typeface="Calibri"/>
                <a:cs typeface="Calibri"/>
              </a:rPr>
              <a:t>couples</a:t>
            </a:r>
            <a:r>
              <a:rPr sz="2200" spc="80" dirty="0">
                <a:latin typeface="Calibri"/>
                <a:cs typeface="Calibri"/>
              </a:rPr>
              <a:t> </a:t>
            </a:r>
            <a:r>
              <a:rPr sz="2200" spc="-10" dirty="0">
                <a:latin typeface="Calibri"/>
                <a:cs typeface="Calibri"/>
              </a:rPr>
              <a:t>optical</a:t>
            </a:r>
            <a:r>
              <a:rPr sz="2200" spc="85" dirty="0">
                <a:latin typeface="Calibri"/>
                <a:cs typeface="Calibri"/>
              </a:rPr>
              <a:t> </a:t>
            </a:r>
            <a:r>
              <a:rPr sz="2200" spc="-10" dirty="0">
                <a:latin typeface="Calibri"/>
                <a:cs typeface="Calibri"/>
              </a:rPr>
              <a:t>power</a:t>
            </a:r>
            <a:r>
              <a:rPr sz="2200" spc="85" dirty="0">
                <a:latin typeface="Calibri"/>
                <a:cs typeface="Calibri"/>
              </a:rPr>
              <a:t> </a:t>
            </a:r>
            <a:r>
              <a:rPr sz="2200" spc="-5" dirty="0">
                <a:latin typeface="Calibri"/>
                <a:cs typeface="Calibri"/>
              </a:rPr>
              <a:t>is</a:t>
            </a:r>
            <a:r>
              <a:rPr sz="2200" spc="80" dirty="0">
                <a:latin typeface="Calibri"/>
                <a:cs typeface="Calibri"/>
              </a:rPr>
              <a:t> </a:t>
            </a:r>
            <a:r>
              <a:rPr sz="2200" spc="-5" dirty="0">
                <a:latin typeface="Calibri"/>
                <a:cs typeface="Calibri"/>
              </a:rPr>
              <a:t>p(0)</a:t>
            </a:r>
            <a:r>
              <a:rPr sz="2200" spc="75" dirty="0">
                <a:latin typeface="Calibri"/>
                <a:cs typeface="Calibri"/>
              </a:rPr>
              <a:t> </a:t>
            </a:r>
            <a:r>
              <a:rPr sz="2200" dirty="0">
                <a:latin typeface="Calibri"/>
                <a:cs typeface="Calibri"/>
              </a:rPr>
              <a:t>i.e.</a:t>
            </a:r>
            <a:r>
              <a:rPr sz="2200" spc="75" dirty="0">
                <a:latin typeface="Calibri"/>
                <a:cs typeface="Calibri"/>
              </a:rPr>
              <a:t> </a:t>
            </a:r>
            <a:r>
              <a:rPr sz="2200" spc="-15" dirty="0">
                <a:latin typeface="Calibri"/>
                <a:cs typeface="Calibri"/>
              </a:rPr>
              <a:t>at</a:t>
            </a:r>
            <a:r>
              <a:rPr sz="2200" spc="85" dirty="0">
                <a:latin typeface="Calibri"/>
                <a:cs typeface="Calibri"/>
              </a:rPr>
              <a:t> </a:t>
            </a:r>
            <a:r>
              <a:rPr sz="2200" spc="-5" dirty="0">
                <a:latin typeface="Calibri"/>
                <a:cs typeface="Calibri"/>
              </a:rPr>
              <a:t>origin</a:t>
            </a:r>
            <a:r>
              <a:rPr sz="2200" spc="80" dirty="0">
                <a:latin typeface="Calibri"/>
                <a:cs typeface="Calibri"/>
              </a:rPr>
              <a:t> </a:t>
            </a:r>
            <a:r>
              <a:rPr sz="2200" dirty="0">
                <a:latin typeface="Calibri"/>
                <a:cs typeface="Calibri"/>
              </a:rPr>
              <a:t>(z</a:t>
            </a:r>
            <a:r>
              <a:rPr sz="2200" spc="85" dirty="0">
                <a:latin typeface="Calibri"/>
                <a:cs typeface="Calibri"/>
              </a:rPr>
              <a:t> </a:t>
            </a:r>
            <a:r>
              <a:rPr sz="2200" spc="-5" dirty="0">
                <a:latin typeface="Calibri"/>
                <a:cs typeface="Calibri"/>
              </a:rPr>
              <a:t>=</a:t>
            </a:r>
            <a:r>
              <a:rPr sz="2200" spc="75" dirty="0">
                <a:latin typeface="Calibri"/>
                <a:cs typeface="Calibri"/>
              </a:rPr>
              <a:t> </a:t>
            </a:r>
            <a:r>
              <a:rPr sz="2200" spc="-5" dirty="0">
                <a:latin typeface="Calibri"/>
                <a:cs typeface="Calibri"/>
              </a:rPr>
              <a:t>0).</a:t>
            </a:r>
            <a:r>
              <a:rPr sz="2200" spc="95" dirty="0">
                <a:latin typeface="Calibri"/>
                <a:cs typeface="Calibri"/>
              </a:rPr>
              <a:t> </a:t>
            </a:r>
            <a:r>
              <a:rPr sz="2200" spc="-5" dirty="0">
                <a:latin typeface="Calibri"/>
                <a:cs typeface="Calibri"/>
              </a:rPr>
              <a:t>Then</a:t>
            </a:r>
            <a:r>
              <a:rPr sz="2200" spc="80" dirty="0">
                <a:latin typeface="Calibri"/>
                <a:cs typeface="Calibri"/>
              </a:rPr>
              <a:t> </a:t>
            </a:r>
            <a:r>
              <a:rPr sz="2200" spc="-5" dirty="0">
                <a:latin typeface="Calibri"/>
                <a:cs typeface="Calibri"/>
              </a:rPr>
              <a:t>the</a:t>
            </a:r>
            <a:r>
              <a:rPr sz="2200" spc="80" dirty="0">
                <a:latin typeface="Calibri"/>
                <a:cs typeface="Calibri"/>
              </a:rPr>
              <a:t> </a:t>
            </a:r>
            <a:r>
              <a:rPr sz="2200" spc="-5" dirty="0">
                <a:latin typeface="Calibri"/>
                <a:cs typeface="Calibri"/>
              </a:rPr>
              <a:t>power</a:t>
            </a:r>
            <a:endParaRPr sz="2200">
              <a:latin typeface="Calibri"/>
              <a:cs typeface="Calibri"/>
            </a:endParaRPr>
          </a:p>
          <a:p>
            <a:pPr marL="25400">
              <a:lnSpc>
                <a:spcPct val="100000"/>
              </a:lnSpc>
            </a:pPr>
            <a:r>
              <a:rPr sz="2200" spc="-15" dirty="0">
                <a:latin typeface="Calibri"/>
                <a:cs typeface="Calibri"/>
              </a:rPr>
              <a:t>at</a:t>
            </a:r>
            <a:r>
              <a:rPr sz="2200" spc="-20" dirty="0">
                <a:latin typeface="Calibri"/>
                <a:cs typeface="Calibri"/>
              </a:rPr>
              <a:t> </a:t>
            </a:r>
            <a:r>
              <a:rPr sz="2200" spc="-10" dirty="0">
                <a:latin typeface="Calibri"/>
                <a:cs typeface="Calibri"/>
              </a:rPr>
              <a:t>distance</a:t>
            </a:r>
            <a:r>
              <a:rPr sz="2200" spc="-15" dirty="0">
                <a:latin typeface="Calibri"/>
                <a:cs typeface="Calibri"/>
              </a:rPr>
              <a:t> </a:t>
            </a:r>
            <a:r>
              <a:rPr sz="2200" spc="-5" dirty="0">
                <a:latin typeface="Calibri"/>
                <a:cs typeface="Calibri"/>
              </a:rPr>
              <a:t>z</a:t>
            </a:r>
            <a:r>
              <a:rPr sz="2200" spc="5" dirty="0">
                <a:latin typeface="Calibri"/>
                <a:cs typeface="Calibri"/>
              </a:rPr>
              <a:t> </a:t>
            </a:r>
            <a:r>
              <a:rPr sz="2200" spc="-5" dirty="0">
                <a:latin typeface="Calibri"/>
                <a:cs typeface="Calibri"/>
              </a:rPr>
              <a:t>is</a:t>
            </a:r>
            <a:r>
              <a:rPr sz="2200" spc="-15" dirty="0">
                <a:latin typeface="Calibri"/>
                <a:cs typeface="Calibri"/>
              </a:rPr>
              <a:t> </a:t>
            </a:r>
            <a:r>
              <a:rPr sz="2200" spc="-10" dirty="0">
                <a:latin typeface="Calibri"/>
                <a:cs typeface="Calibri"/>
              </a:rPr>
              <a:t>given </a:t>
            </a:r>
            <a:r>
              <a:rPr sz="2200" spc="-60" dirty="0">
                <a:latin typeface="Calibri"/>
                <a:cs typeface="Calibri"/>
              </a:rPr>
              <a:t>by,</a:t>
            </a:r>
            <a:endParaRPr sz="2200">
              <a:latin typeface="Calibri"/>
              <a:cs typeface="Calibri"/>
            </a:endParaRPr>
          </a:p>
          <a:p>
            <a:pPr>
              <a:lnSpc>
                <a:spcPct val="100000"/>
              </a:lnSpc>
              <a:spcBef>
                <a:spcPts val="60"/>
              </a:spcBef>
            </a:pPr>
            <a:endParaRPr sz="2100">
              <a:latin typeface="Calibri"/>
              <a:cs typeface="Calibri"/>
            </a:endParaRPr>
          </a:p>
          <a:p>
            <a:pPr marR="838835" algn="ctr">
              <a:lnSpc>
                <a:spcPct val="100000"/>
              </a:lnSpc>
            </a:pPr>
            <a:r>
              <a:rPr sz="2650" i="1" spc="170" dirty="0">
                <a:latin typeface="Times New Roman"/>
                <a:cs typeface="Times New Roman"/>
              </a:rPr>
              <a:t>P</a:t>
            </a:r>
            <a:r>
              <a:rPr sz="2650" spc="245" dirty="0">
                <a:latin typeface="Times New Roman"/>
                <a:cs typeface="Times New Roman"/>
              </a:rPr>
              <a:t>(</a:t>
            </a:r>
            <a:r>
              <a:rPr sz="2650" i="1" spc="190" dirty="0">
                <a:latin typeface="Times New Roman"/>
                <a:cs typeface="Times New Roman"/>
              </a:rPr>
              <a:t>z</a:t>
            </a:r>
            <a:r>
              <a:rPr sz="2650" spc="85" dirty="0">
                <a:latin typeface="Times New Roman"/>
                <a:cs typeface="Times New Roman"/>
              </a:rPr>
              <a:t>)</a:t>
            </a:r>
            <a:r>
              <a:rPr sz="2650" spc="-65" dirty="0">
                <a:latin typeface="Times New Roman"/>
                <a:cs typeface="Times New Roman"/>
              </a:rPr>
              <a:t> </a:t>
            </a:r>
            <a:r>
              <a:rPr sz="2650" spc="145" dirty="0">
                <a:latin typeface="Symbol"/>
                <a:cs typeface="Symbol"/>
              </a:rPr>
              <a:t></a:t>
            </a:r>
            <a:r>
              <a:rPr sz="2650" spc="10" dirty="0">
                <a:latin typeface="Times New Roman"/>
                <a:cs typeface="Times New Roman"/>
              </a:rPr>
              <a:t> </a:t>
            </a:r>
            <a:r>
              <a:rPr sz="2650" i="1" spc="170" dirty="0">
                <a:latin typeface="Times New Roman"/>
                <a:cs typeface="Times New Roman"/>
              </a:rPr>
              <a:t>P</a:t>
            </a:r>
            <a:r>
              <a:rPr sz="2650" spc="80" dirty="0">
                <a:latin typeface="Times New Roman"/>
                <a:cs typeface="Times New Roman"/>
              </a:rPr>
              <a:t>(</a:t>
            </a:r>
            <a:r>
              <a:rPr sz="2650" spc="70" dirty="0">
                <a:latin typeface="Times New Roman"/>
                <a:cs typeface="Times New Roman"/>
              </a:rPr>
              <a:t>0</a:t>
            </a:r>
            <a:r>
              <a:rPr sz="2650" spc="85" dirty="0">
                <a:latin typeface="Times New Roman"/>
                <a:cs typeface="Times New Roman"/>
              </a:rPr>
              <a:t>)</a:t>
            </a:r>
            <a:r>
              <a:rPr sz="2650" spc="-370" dirty="0">
                <a:latin typeface="Times New Roman"/>
                <a:cs typeface="Times New Roman"/>
              </a:rPr>
              <a:t> </a:t>
            </a:r>
            <a:r>
              <a:rPr sz="2650" i="1" spc="200" dirty="0">
                <a:latin typeface="Times New Roman"/>
                <a:cs typeface="Times New Roman"/>
              </a:rPr>
              <a:t>e</a:t>
            </a:r>
            <a:r>
              <a:rPr sz="2325" spc="75" baseline="51971" dirty="0">
                <a:latin typeface="Symbol"/>
                <a:cs typeface="Symbol"/>
              </a:rPr>
              <a:t></a:t>
            </a:r>
            <a:r>
              <a:rPr sz="2475" spc="405" baseline="48821" dirty="0">
                <a:latin typeface="Symbol"/>
                <a:cs typeface="Symbol"/>
              </a:rPr>
              <a:t></a:t>
            </a:r>
            <a:r>
              <a:rPr sz="1650" i="1" spc="82" baseline="55555" dirty="0">
                <a:latin typeface="Times New Roman"/>
                <a:cs typeface="Times New Roman"/>
              </a:rPr>
              <a:t>p</a:t>
            </a:r>
            <a:r>
              <a:rPr sz="1650" i="1" spc="-225" baseline="55555" dirty="0">
                <a:latin typeface="Times New Roman"/>
                <a:cs typeface="Times New Roman"/>
              </a:rPr>
              <a:t> </a:t>
            </a:r>
            <a:r>
              <a:rPr sz="2325" i="1" spc="120" baseline="51971" dirty="0">
                <a:latin typeface="Times New Roman"/>
                <a:cs typeface="Times New Roman"/>
              </a:rPr>
              <a:t>Z</a:t>
            </a:r>
            <a:endParaRPr sz="2325" baseline="51971">
              <a:latin typeface="Times New Roman"/>
              <a:cs typeface="Times New Roman"/>
            </a:endParaRPr>
          </a:p>
          <a:p>
            <a:pPr marL="939800">
              <a:lnSpc>
                <a:spcPct val="100000"/>
              </a:lnSpc>
              <a:spcBef>
                <a:spcPts val="1995"/>
              </a:spcBef>
            </a:pPr>
            <a:r>
              <a:rPr sz="2200" spc="-10" dirty="0">
                <a:latin typeface="Calibri"/>
                <a:cs typeface="Calibri"/>
              </a:rPr>
              <a:t>Where</a:t>
            </a:r>
            <a:r>
              <a:rPr sz="2200" spc="-5" dirty="0">
                <a:latin typeface="Calibri"/>
                <a:cs typeface="Calibri"/>
              </a:rPr>
              <a:t> αp</a:t>
            </a:r>
            <a:r>
              <a:rPr sz="2200" spc="5" dirty="0">
                <a:latin typeface="Calibri"/>
                <a:cs typeface="Calibri"/>
              </a:rPr>
              <a:t> </a:t>
            </a:r>
            <a:r>
              <a:rPr sz="2200" spc="-5" dirty="0">
                <a:latin typeface="Calibri"/>
                <a:cs typeface="Calibri"/>
              </a:rPr>
              <a:t>is</a:t>
            </a:r>
            <a:r>
              <a:rPr sz="2200" spc="5" dirty="0">
                <a:latin typeface="Calibri"/>
                <a:cs typeface="Calibri"/>
              </a:rPr>
              <a:t> </a:t>
            </a:r>
            <a:r>
              <a:rPr sz="2200" spc="-5" dirty="0">
                <a:latin typeface="Calibri"/>
                <a:cs typeface="Calibri"/>
              </a:rPr>
              <a:t>the</a:t>
            </a:r>
            <a:r>
              <a:rPr sz="2200" spc="15" dirty="0">
                <a:latin typeface="Calibri"/>
                <a:cs typeface="Calibri"/>
              </a:rPr>
              <a:t> </a:t>
            </a:r>
            <a:r>
              <a:rPr sz="2200" spc="-10" dirty="0">
                <a:latin typeface="Calibri"/>
                <a:cs typeface="Calibri"/>
              </a:rPr>
              <a:t>fiber</a:t>
            </a:r>
            <a:r>
              <a:rPr sz="2200" spc="5" dirty="0">
                <a:latin typeface="Calibri"/>
                <a:cs typeface="Calibri"/>
              </a:rPr>
              <a:t> </a:t>
            </a:r>
            <a:r>
              <a:rPr sz="2200" spc="-15" dirty="0">
                <a:latin typeface="Calibri"/>
                <a:cs typeface="Calibri"/>
              </a:rPr>
              <a:t>attenuation</a:t>
            </a:r>
            <a:r>
              <a:rPr sz="2200" spc="10" dirty="0">
                <a:latin typeface="Calibri"/>
                <a:cs typeface="Calibri"/>
              </a:rPr>
              <a:t> </a:t>
            </a:r>
            <a:r>
              <a:rPr sz="2200" spc="-20" dirty="0">
                <a:latin typeface="Calibri"/>
                <a:cs typeface="Calibri"/>
              </a:rPr>
              <a:t>constant</a:t>
            </a:r>
            <a:r>
              <a:rPr sz="2200" dirty="0">
                <a:latin typeface="Calibri"/>
                <a:cs typeface="Calibri"/>
              </a:rPr>
              <a:t> </a:t>
            </a:r>
            <a:r>
              <a:rPr sz="2200" spc="-10" dirty="0">
                <a:latin typeface="Calibri"/>
                <a:cs typeface="Calibri"/>
              </a:rPr>
              <a:t>(per</a:t>
            </a:r>
            <a:r>
              <a:rPr sz="2200" dirty="0">
                <a:latin typeface="Calibri"/>
                <a:cs typeface="Calibri"/>
              </a:rPr>
              <a:t> </a:t>
            </a:r>
            <a:r>
              <a:rPr sz="2200" spc="-5" dirty="0">
                <a:latin typeface="Calibri"/>
                <a:cs typeface="Calibri"/>
              </a:rPr>
              <a:t>km)</a:t>
            </a:r>
            <a:endParaRPr sz="2200">
              <a:latin typeface="Calibri"/>
              <a:cs typeface="Calibri"/>
            </a:endParaRPr>
          </a:p>
        </p:txBody>
      </p:sp>
      <p:sp>
        <p:nvSpPr>
          <p:cNvPr id="5" name="object 5"/>
          <p:cNvSpPr/>
          <p:nvPr/>
        </p:nvSpPr>
        <p:spPr>
          <a:xfrm>
            <a:off x="3764318" y="4381775"/>
            <a:ext cx="203835" cy="0"/>
          </a:xfrm>
          <a:custGeom>
            <a:avLst/>
            <a:gdLst/>
            <a:ahLst/>
            <a:cxnLst/>
            <a:rect l="l" t="t" r="r" b="b"/>
            <a:pathLst>
              <a:path w="203835">
                <a:moveTo>
                  <a:pt x="0" y="0"/>
                </a:moveTo>
                <a:lnTo>
                  <a:pt x="203338" y="0"/>
                </a:lnTo>
              </a:path>
            </a:pathLst>
          </a:custGeom>
          <a:ln w="11603">
            <a:solidFill>
              <a:srgbClr val="000000"/>
            </a:solidFill>
          </a:ln>
        </p:spPr>
        <p:txBody>
          <a:bodyPr wrap="square" lIns="0" tIns="0" rIns="0" bIns="0" rtlCol="0"/>
          <a:lstStyle/>
          <a:p>
            <a:endParaRPr/>
          </a:p>
        </p:txBody>
      </p:sp>
      <p:sp>
        <p:nvSpPr>
          <p:cNvPr id="6" name="object 6"/>
          <p:cNvSpPr/>
          <p:nvPr/>
        </p:nvSpPr>
        <p:spPr>
          <a:xfrm>
            <a:off x="4457279" y="4381775"/>
            <a:ext cx="746760" cy="0"/>
          </a:xfrm>
          <a:custGeom>
            <a:avLst/>
            <a:gdLst/>
            <a:ahLst/>
            <a:cxnLst/>
            <a:rect l="l" t="t" r="r" b="b"/>
            <a:pathLst>
              <a:path w="746760">
                <a:moveTo>
                  <a:pt x="0" y="0"/>
                </a:moveTo>
                <a:lnTo>
                  <a:pt x="746198" y="0"/>
                </a:lnTo>
              </a:path>
            </a:pathLst>
          </a:custGeom>
          <a:ln w="11603">
            <a:solidFill>
              <a:srgbClr val="000000"/>
            </a:solidFill>
          </a:ln>
        </p:spPr>
        <p:txBody>
          <a:bodyPr wrap="square" lIns="0" tIns="0" rIns="0" bIns="0" rtlCol="0"/>
          <a:lstStyle/>
          <a:p>
            <a:endParaRPr/>
          </a:p>
        </p:txBody>
      </p:sp>
      <p:sp>
        <p:nvSpPr>
          <p:cNvPr id="7" name="object 7"/>
          <p:cNvSpPr txBox="1"/>
          <p:nvPr/>
        </p:nvSpPr>
        <p:spPr>
          <a:xfrm>
            <a:off x="3752950" y="4377367"/>
            <a:ext cx="1670050" cy="424180"/>
          </a:xfrm>
          <a:prstGeom prst="rect">
            <a:avLst/>
          </a:prstGeom>
        </p:spPr>
        <p:txBody>
          <a:bodyPr vert="horz" wrap="square" lIns="0" tIns="12700" rIns="0" bIns="0" rtlCol="0">
            <a:spAutoFit/>
          </a:bodyPr>
          <a:lstStyle/>
          <a:p>
            <a:pPr marL="50800">
              <a:lnSpc>
                <a:spcPts val="1570"/>
              </a:lnSpc>
              <a:spcBef>
                <a:spcPts val="100"/>
              </a:spcBef>
              <a:tabLst>
                <a:tab pos="558800" algn="l"/>
              </a:tabLst>
            </a:pPr>
            <a:r>
              <a:rPr sz="2200" i="1" spc="215" dirty="0">
                <a:latin typeface="Times New Roman"/>
                <a:cs typeface="Times New Roman"/>
              </a:rPr>
              <a:t>z	</a:t>
            </a:r>
            <a:r>
              <a:rPr sz="3300" spc="315" baseline="26515" dirty="0">
                <a:latin typeface="Symbol"/>
                <a:cs typeface="Symbol"/>
              </a:rPr>
              <a:t></a:t>
            </a:r>
            <a:r>
              <a:rPr sz="3300" spc="-300" baseline="26515" dirty="0">
                <a:latin typeface="Times New Roman"/>
                <a:cs typeface="Times New Roman"/>
              </a:rPr>
              <a:t> </a:t>
            </a:r>
            <a:r>
              <a:rPr sz="2200" i="1" spc="385" dirty="0">
                <a:latin typeface="Times New Roman"/>
                <a:cs typeface="Times New Roman"/>
              </a:rPr>
              <a:t>P</a:t>
            </a:r>
            <a:r>
              <a:rPr sz="2200" spc="280" dirty="0">
                <a:latin typeface="Times New Roman"/>
                <a:cs typeface="Times New Roman"/>
              </a:rPr>
              <a:t>(</a:t>
            </a:r>
            <a:r>
              <a:rPr sz="2200" i="1" spc="305" dirty="0">
                <a:latin typeface="Times New Roman"/>
                <a:cs typeface="Times New Roman"/>
              </a:rPr>
              <a:t>Z</a:t>
            </a:r>
            <a:r>
              <a:rPr sz="2200" i="1" spc="-265" dirty="0">
                <a:latin typeface="Times New Roman"/>
                <a:cs typeface="Times New Roman"/>
              </a:rPr>
              <a:t> </a:t>
            </a:r>
            <a:r>
              <a:rPr sz="2200" spc="180" dirty="0">
                <a:latin typeface="Times New Roman"/>
                <a:cs typeface="Times New Roman"/>
              </a:rPr>
              <a:t>)</a:t>
            </a:r>
            <a:r>
              <a:rPr sz="2200" spc="-265" dirty="0">
                <a:latin typeface="Times New Roman"/>
                <a:cs typeface="Times New Roman"/>
              </a:rPr>
              <a:t> </a:t>
            </a:r>
            <a:r>
              <a:rPr sz="3300" spc="315" baseline="26515" dirty="0">
                <a:latin typeface="Symbol"/>
                <a:cs typeface="Symbol"/>
              </a:rPr>
              <a:t></a:t>
            </a:r>
            <a:endParaRPr sz="3300" baseline="26515">
              <a:latin typeface="Symbol"/>
              <a:cs typeface="Symbol"/>
            </a:endParaRPr>
          </a:p>
          <a:p>
            <a:pPr marL="558800">
              <a:lnSpc>
                <a:spcPts val="1570"/>
              </a:lnSpc>
              <a:tabLst>
                <a:tab pos="1471295" algn="l"/>
              </a:tabLst>
            </a:pPr>
            <a:r>
              <a:rPr sz="2200" spc="210" dirty="0">
                <a:latin typeface="Symbol"/>
                <a:cs typeface="Symbol"/>
              </a:rPr>
              <a:t></a:t>
            </a:r>
            <a:r>
              <a:rPr sz="2200" spc="210" dirty="0">
                <a:latin typeface="Times New Roman"/>
                <a:cs typeface="Times New Roman"/>
              </a:rPr>
              <a:t>	</a:t>
            </a:r>
            <a:r>
              <a:rPr sz="2200" spc="210" dirty="0">
                <a:latin typeface="Symbol"/>
                <a:cs typeface="Symbol"/>
              </a:rPr>
              <a:t></a:t>
            </a:r>
            <a:endParaRPr sz="2200">
              <a:latin typeface="Symbol"/>
              <a:cs typeface="Symbol"/>
            </a:endParaRPr>
          </a:p>
        </p:txBody>
      </p:sp>
      <p:sp>
        <p:nvSpPr>
          <p:cNvPr id="8" name="object 8"/>
          <p:cNvSpPr txBox="1"/>
          <p:nvPr/>
        </p:nvSpPr>
        <p:spPr>
          <a:xfrm>
            <a:off x="3452379" y="3982843"/>
            <a:ext cx="1945005" cy="361315"/>
          </a:xfrm>
          <a:prstGeom prst="rect">
            <a:avLst/>
          </a:prstGeom>
        </p:spPr>
        <p:txBody>
          <a:bodyPr vert="horz" wrap="square" lIns="0" tIns="12700" rIns="0" bIns="0" rtlCol="0">
            <a:spAutoFit/>
          </a:bodyPr>
          <a:lstStyle/>
          <a:p>
            <a:pPr marL="38100">
              <a:lnSpc>
                <a:spcPct val="100000"/>
              </a:lnSpc>
              <a:spcBef>
                <a:spcPts val="100"/>
              </a:spcBef>
            </a:pPr>
            <a:r>
              <a:rPr sz="3300" spc="450" baseline="-35353" dirty="0">
                <a:latin typeface="Symbol"/>
                <a:cs typeface="Symbol"/>
              </a:rPr>
              <a:t></a:t>
            </a:r>
            <a:r>
              <a:rPr sz="3300" spc="315" baseline="-35353" dirty="0">
                <a:latin typeface="Times New Roman"/>
                <a:cs typeface="Times New Roman"/>
              </a:rPr>
              <a:t> </a:t>
            </a:r>
            <a:r>
              <a:rPr sz="2200" spc="275" dirty="0">
                <a:latin typeface="Times New Roman"/>
                <a:cs typeface="Times New Roman"/>
              </a:rPr>
              <a:t>1</a:t>
            </a:r>
            <a:r>
              <a:rPr sz="2200" spc="-30" dirty="0">
                <a:latin typeface="Times New Roman"/>
                <a:cs typeface="Times New Roman"/>
              </a:rPr>
              <a:t> </a:t>
            </a:r>
            <a:r>
              <a:rPr sz="3300" spc="82" baseline="-35353" dirty="0">
                <a:latin typeface="Times New Roman"/>
                <a:cs typeface="Times New Roman"/>
              </a:rPr>
              <a:t>l</a:t>
            </a:r>
            <a:r>
              <a:rPr sz="3300" spc="412" baseline="-35353" dirty="0">
                <a:latin typeface="Times New Roman"/>
                <a:cs typeface="Times New Roman"/>
              </a:rPr>
              <a:t>n</a:t>
            </a:r>
            <a:r>
              <a:rPr sz="3300" spc="-465" baseline="-35353" dirty="0">
                <a:latin typeface="Times New Roman"/>
                <a:cs typeface="Times New Roman"/>
              </a:rPr>
              <a:t> </a:t>
            </a:r>
            <a:r>
              <a:rPr sz="3300" spc="315" baseline="1262" dirty="0">
                <a:latin typeface="Symbol"/>
                <a:cs typeface="Symbol"/>
              </a:rPr>
              <a:t></a:t>
            </a:r>
            <a:r>
              <a:rPr sz="3300" spc="112" baseline="1262" dirty="0">
                <a:latin typeface="Times New Roman"/>
                <a:cs typeface="Times New Roman"/>
              </a:rPr>
              <a:t> </a:t>
            </a:r>
            <a:r>
              <a:rPr sz="2200" i="1" spc="390" dirty="0">
                <a:latin typeface="Times New Roman"/>
                <a:cs typeface="Times New Roman"/>
              </a:rPr>
              <a:t>P</a:t>
            </a:r>
            <a:r>
              <a:rPr sz="2200" spc="190" dirty="0">
                <a:latin typeface="Times New Roman"/>
                <a:cs typeface="Times New Roman"/>
              </a:rPr>
              <a:t>(</a:t>
            </a:r>
            <a:r>
              <a:rPr sz="2200" spc="250" dirty="0">
                <a:latin typeface="Times New Roman"/>
                <a:cs typeface="Times New Roman"/>
              </a:rPr>
              <a:t>0</a:t>
            </a:r>
            <a:r>
              <a:rPr sz="2200" spc="180" dirty="0">
                <a:latin typeface="Times New Roman"/>
                <a:cs typeface="Times New Roman"/>
              </a:rPr>
              <a:t>)</a:t>
            </a:r>
            <a:r>
              <a:rPr sz="2200" spc="5" dirty="0">
                <a:latin typeface="Times New Roman"/>
                <a:cs typeface="Times New Roman"/>
              </a:rPr>
              <a:t> </a:t>
            </a:r>
            <a:r>
              <a:rPr sz="3300" spc="315" baseline="1262" dirty="0">
                <a:latin typeface="Symbol"/>
                <a:cs typeface="Symbol"/>
              </a:rPr>
              <a:t></a:t>
            </a:r>
            <a:endParaRPr sz="3300" baseline="1262">
              <a:latin typeface="Symbol"/>
              <a:cs typeface="Symbol"/>
            </a:endParaRPr>
          </a:p>
        </p:txBody>
      </p:sp>
      <p:sp>
        <p:nvSpPr>
          <p:cNvPr id="9" name="object 9"/>
          <p:cNvSpPr txBox="1"/>
          <p:nvPr/>
        </p:nvSpPr>
        <p:spPr>
          <a:xfrm>
            <a:off x="3234339" y="4345867"/>
            <a:ext cx="150495" cy="221615"/>
          </a:xfrm>
          <a:prstGeom prst="rect">
            <a:avLst/>
          </a:prstGeom>
        </p:spPr>
        <p:txBody>
          <a:bodyPr vert="horz" wrap="square" lIns="0" tIns="16510" rIns="0" bIns="0" rtlCol="0">
            <a:spAutoFit/>
          </a:bodyPr>
          <a:lstStyle/>
          <a:p>
            <a:pPr marL="12700">
              <a:lnSpc>
                <a:spcPct val="100000"/>
              </a:lnSpc>
              <a:spcBef>
                <a:spcPts val="130"/>
              </a:spcBef>
            </a:pPr>
            <a:r>
              <a:rPr sz="1250" i="1" spc="215" dirty="0">
                <a:latin typeface="Times New Roman"/>
                <a:cs typeface="Times New Roman"/>
              </a:rPr>
              <a:t>P</a:t>
            </a:r>
            <a:endParaRPr sz="1250">
              <a:latin typeface="Times New Roman"/>
              <a:cs typeface="Times New Roman"/>
            </a:endParaRPr>
          </a:p>
        </p:txBody>
      </p:sp>
      <p:sp>
        <p:nvSpPr>
          <p:cNvPr id="10" name="object 10"/>
          <p:cNvSpPr txBox="1"/>
          <p:nvPr/>
        </p:nvSpPr>
        <p:spPr>
          <a:xfrm>
            <a:off x="2983996" y="4135768"/>
            <a:ext cx="246379" cy="389255"/>
          </a:xfrm>
          <a:prstGeom prst="rect">
            <a:avLst/>
          </a:prstGeom>
        </p:spPr>
        <p:txBody>
          <a:bodyPr vert="horz" wrap="square" lIns="0" tIns="17145" rIns="0" bIns="0" rtlCol="0">
            <a:spAutoFit/>
          </a:bodyPr>
          <a:lstStyle/>
          <a:p>
            <a:pPr marL="12700">
              <a:lnSpc>
                <a:spcPct val="100000"/>
              </a:lnSpc>
              <a:spcBef>
                <a:spcPts val="135"/>
              </a:spcBef>
            </a:pPr>
            <a:r>
              <a:rPr sz="2350" spc="254" dirty="0">
                <a:latin typeface="Symbol"/>
                <a:cs typeface="Symbol"/>
              </a:rPr>
              <a:t></a:t>
            </a:r>
            <a:endParaRPr sz="2350">
              <a:latin typeface="Symbol"/>
              <a:cs typeface="Symbol"/>
            </a:endParaRPr>
          </a:p>
        </p:txBody>
      </p:sp>
      <p:sp>
        <p:nvSpPr>
          <p:cNvPr id="11" name="object 11"/>
          <p:cNvSpPr/>
          <p:nvPr/>
        </p:nvSpPr>
        <p:spPr>
          <a:xfrm>
            <a:off x="4291073" y="5524775"/>
            <a:ext cx="203200" cy="0"/>
          </a:xfrm>
          <a:custGeom>
            <a:avLst/>
            <a:gdLst/>
            <a:ahLst/>
            <a:cxnLst/>
            <a:rect l="l" t="t" r="r" b="b"/>
            <a:pathLst>
              <a:path w="203200">
                <a:moveTo>
                  <a:pt x="0" y="0"/>
                </a:moveTo>
                <a:lnTo>
                  <a:pt x="202746" y="0"/>
                </a:lnTo>
              </a:path>
            </a:pathLst>
          </a:custGeom>
          <a:ln w="11603">
            <a:solidFill>
              <a:srgbClr val="000000"/>
            </a:solidFill>
          </a:ln>
        </p:spPr>
        <p:txBody>
          <a:bodyPr wrap="square" lIns="0" tIns="0" rIns="0" bIns="0" rtlCol="0"/>
          <a:lstStyle/>
          <a:p>
            <a:endParaRPr/>
          </a:p>
        </p:txBody>
      </p:sp>
      <p:sp>
        <p:nvSpPr>
          <p:cNvPr id="12" name="object 12"/>
          <p:cNvSpPr/>
          <p:nvPr/>
        </p:nvSpPr>
        <p:spPr>
          <a:xfrm>
            <a:off x="5241568" y="5524775"/>
            <a:ext cx="746125" cy="0"/>
          </a:xfrm>
          <a:custGeom>
            <a:avLst/>
            <a:gdLst/>
            <a:ahLst/>
            <a:cxnLst/>
            <a:rect l="l" t="t" r="r" b="b"/>
            <a:pathLst>
              <a:path w="746125">
                <a:moveTo>
                  <a:pt x="0" y="0"/>
                </a:moveTo>
                <a:lnTo>
                  <a:pt x="745756" y="0"/>
                </a:lnTo>
              </a:path>
            </a:pathLst>
          </a:custGeom>
          <a:ln w="11603">
            <a:solidFill>
              <a:srgbClr val="000000"/>
            </a:solidFill>
          </a:ln>
        </p:spPr>
        <p:txBody>
          <a:bodyPr wrap="square" lIns="0" tIns="0" rIns="0" bIns="0" rtlCol="0"/>
          <a:lstStyle/>
          <a:p>
            <a:endParaRPr/>
          </a:p>
        </p:txBody>
      </p:sp>
      <p:sp>
        <p:nvSpPr>
          <p:cNvPr id="13" name="object 13"/>
          <p:cNvSpPr txBox="1"/>
          <p:nvPr/>
        </p:nvSpPr>
        <p:spPr>
          <a:xfrm>
            <a:off x="5083069" y="5583358"/>
            <a:ext cx="1073150" cy="361315"/>
          </a:xfrm>
          <a:prstGeom prst="rect">
            <a:avLst/>
          </a:prstGeom>
        </p:spPr>
        <p:txBody>
          <a:bodyPr vert="horz" wrap="square" lIns="0" tIns="12700" rIns="0" bIns="0" rtlCol="0">
            <a:spAutoFit/>
          </a:bodyPr>
          <a:lstStyle/>
          <a:p>
            <a:pPr marL="12700">
              <a:lnSpc>
                <a:spcPct val="100000"/>
              </a:lnSpc>
              <a:spcBef>
                <a:spcPts val="100"/>
              </a:spcBef>
              <a:tabLst>
                <a:tab pos="925194" algn="l"/>
              </a:tabLst>
            </a:pPr>
            <a:r>
              <a:rPr sz="2200" spc="215" dirty="0">
                <a:latin typeface="Symbol"/>
                <a:cs typeface="Symbol"/>
              </a:rPr>
              <a:t></a:t>
            </a:r>
            <a:r>
              <a:rPr sz="2200" spc="215" dirty="0">
                <a:latin typeface="Times New Roman"/>
                <a:cs typeface="Times New Roman"/>
              </a:rPr>
              <a:t>	</a:t>
            </a:r>
            <a:r>
              <a:rPr sz="2200" spc="215" dirty="0">
                <a:latin typeface="Symbol"/>
                <a:cs typeface="Symbol"/>
              </a:rPr>
              <a:t></a:t>
            </a:r>
            <a:endParaRPr sz="2200">
              <a:latin typeface="Symbol"/>
              <a:cs typeface="Symbol"/>
            </a:endParaRPr>
          </a:p>
        </p:txBody>
      </p:sp>
      <p:sp>
        <p:nvSpPr>
          <p:cNvPr id="14" name="object 14"/>
          <p:cNvSpPr txBox="1"/>
          <p:nvPr/>
        </p:nvSpPr>
        <p:spPr>
          <a:xfrm>
            <a:off x="4293656" y="5125843"/>
            <a:ext cx="1863089" cy="361315"/>
          </a:xfrm>
          <a:prstGeom prst="rect">
            <a:avLst/>
          </a:prstGeom>
        </p:spPr>
        <p:txBody>
          <a:bodyPr vert="horz" wrap="square" lIns="0" tIns="12700" rIns="0" bIns="0" rtlCol="0">
            <a:spAutoFit/>
          </a:bodyPr>
          <a:lstStyle/>
          <a:p>
            <a:pPr marL="12700">
              <a:lnSpc>
                <a:spcPct val="100000"/>
              </a:lnSpc>
              <a:spcBef>
                <a:spcPts val="100"/>
              </a:spcBef>
              <a:tabLst>
                <a:tab pos="802005" algn="l"/>
              </a:tabLst>
            </a:pPr>
            <a:r>
              <a:rPr sz="2200" spc="280" dirty="0">
                <a:latin typeface="Times New Roman"/>
                <a:cs typeface="Times New Roman"/>
              </a:rPr>
              <a:t>1	</a:t>
            </a:r>
            <a:r>
              <a:rPr sz="3300" spc="322" baseline="1262" dirty="0">
                <a:latin typeface="Symbol"/>
                <a:cs typeface="Symbol"/>
              </a:rPr>
              <a:t></a:t>
            </a:r>
            <a:r>
              <a:rPr sz="3300" spc="44" baseline="1262" dirty="0">
                <a:latin typeface="Times New Roman"/>
                <a:cs typeface="Times New Roman"/>
              </a:rPr>
              <a:t> </a:t>
            </a:r>
            <a:r>
              <a:rPr sz="2200" i="1" spc="254" dirty="0">
                <a:latin typeface="Times New Roman"/>
                <a:cs typeface="Times New Roman"/>
              </a:rPr>
              <a:t>P</a:t>
            </a:r>
            <a:r>
              <a:rPr sz="2200" spc="254" dirty="0">
                <a:latin typeface="Times New Roman"/>
                <a:cs typeface="Times New Roman"/>
              </a:rPr>
              <a:t>(0)</a:t>
            </a:r>
            <a:r>
              <a:rPr sz="2200" spc="-40" dirty="0">
                <a:latin typeface="Times New Roman"/>
                <a:cs typeface="Times New Roman"/>
              </a:rPr>
              <a:t> </a:t>
            </a:r>
            <a:r>
              <a:rPr sz="3300" spc="322" baseline="1262" dirty="0">
                <a:latin typeface="Symbol"/>
                <a:cs typeface="Symbol"/>
              </a:rPr>
              <a:t></a:t>
            </a:r>
            <a:endParaRPr sz="3300" baseline="1262">
              <a:latin typeface="Symbol"/>
              <a:cs typeface="Symbol"/>
            </a:endParaRPr>
          </a:p>
        </p:txBody>
      </p:sp>
      <p:sp>
        <p:nvSpPr>
          <p:cNvPr id="15" name="object 15"/>
          <p:cNvSpPr txBox="1"/>
          <p:nvPr/>
        </p:nvSpPr>
        <p:spPr>
          <a:xfrm>
            <a:off x="3558700" y="5302119"/>
            <a:ext cx="2623185" cy="579755"/>
          </a:xfrm>
          <a:prstGeom prst="rect">
            <a:avLst/>
          </a:prstGeom>
        </p:spPr>
        <p:txBody>
          <a:bodyPr vert="horz" wrap="square" lIns="0" tIns="12700" rIns="0" bIns="0" rtlCol="0">
            <a:spAutoFit/>
          </a:bodyPr>
          <a:lstStyle/>
          <a:p>
            <a:pPr marL="38100">
              <a:lnSpc>
                <a:spcPts val="2180"/>
              </a:lnSpc>
              <a:spcBef>
                <a:spcPts val="100"/>
              </a:spcBef>
              <a:tabLst>
                <a:tab pos="972185" algn="l"/>
                <a:tab pos="2449830" algn="l"/>
              </a:tabLst>
            </a:pPr>
            <a:r>
              <a:rPr sz="2200" spc="310" dirty="0">
                <a:latin typeface="Symbol"/>
                <a:cs typeface="Symbol"/>
              </a:rPr>
              <a:t></a:t>
            </a:r>
            <a:r>
              <a:rPr sz="2200" spc="-250" dirty="0">
                <a:latin typeface="Times New Roman"/>
                <a:cs typeface="Times New Roman"/>
              </a:rPr>
              <a:t> </a:t>
            </a:r>
            <a:r>
              <a:rPr sz="2200" spc="215" dirty="0">
                <a:latin typeface="Times New Roman"/>
                <a:cs typeface="Times New Roman"/>
              </a:rPr>
              <a:t>10.	</a:t>
            </a:r>
            <a:r>
              <a:rPr sz="2200" spc="254" dirty="0">
                <a:latin typeface="Times New Roman"/>
                <a:cs typeface="Times New Roman"/>
              </a:rPr>
              <a:t>.log</a:t>
            </a:r>
            <a:r>
              <a:rPr sz="3300" spc="382" baseline="-16414" dirty="0">
                <a:latin typeface="Symbol"/>
                <a:cs typeface="Symbol"/>
              </a:rPr>
              <a:t></a:t>
            </a:r>
            <a:r>
              <a:rPr sz="3300" spc="382" baseline="-16414" dirty="0">
                <a:latin typeface="Times New Roman"/>
                <a:cs typeface="Times New Roman"/>
              </a:rPr>
              <a:t>	</a:t>
            </a:r>
            <a:r>
              <a:rPr sz="3300" spc="322" baseline="-16414" dirty="0">
                <a:latin typeface="Symbol"/>
                <a:cs typeface="Symbol"/>
              </a:rPr>
              <a:t></a:t>
            </a:r>
            <a:endParaRPr sz="3300" baseline="-16414">
              <a:latin typeface="Symbol"/>
              <a:cs typeface="Symbol"/>
            </a:endParaRPr>
          </a:p>
          <a:p>
            <a:pPr marL="770890">
              <a:lnSpc>
                <a:spcPts val="2180"/>
              </a:lnSpc>
              <a:tabLst>
                <a:tab pos="1716405" algn="l"/>
              </a:tabLst>
            </a:pPr>
            <a:r>
              <a:rPr sz="2200" i="1" spc="215" dirty="0">
                <a:latin typeface="Times New Roman"/>
                <a:cs typeface="Times New Roman"/>
              </a:rPr>
              <a:t>z	</a:t>
            </a:r>
            <a:r>
              <a:rPr sz="2200" i="1" spc="385" dirty="0">
                <a:latin typeface="Times New Roman"/>
                <a:cs typeface="Times New Roman"/>
              </a:rPr>
              <a:t>P</a:t>
            </a:r>
            <a:r>
              <a:rPr sz="2200" spc="280" dirty="0">
                <a:latin typeface="Times New Roman"/>
                <a:cs typeface="Times New Roman"/>
              </a:rPr>
              <a:t>(</a:t>
            </a:r>
            <a:r>
              <a:rPr sz="2200" i="1" spc="310" dirty="0">
                <a:latin typeface="Times New Roman"/>
                <a:cs typeface="Times New Roman"/>
              </a:rPr>
              <a:t>Z</a:t>
            </a:r>
            <a:r>
              <a:rPr sz="2200" i="1" spc="-270" dirty="0">
                <a:latin typeface="Times New Roman"/>
                <a:cs typeface="Times New Roman"/>
              </a:rPr>
              <a:t> </a:t>
            </a:r>
            <a:r>
              <a:rPr sz="2200" spc="185" dirty="0">
                <a:latin typeface="Times New Roman"/>
                <a:cs typeface="Times New Roman"/>
              </a:rPr>
              <a:t>)</a:t>
            </a:r>
            <a:endParaRPr sz="2200">
              <a:latin typeface="Times New Roman"/>
              <a:cs typeface="Times New Roman"/>
            </a:endParaRPr>
          </a:p>
        </p:txBody>
      </p:sp>
      <p:sp>
        <p:nvSpPr>
          <p:cNvPr id="16" name="object 16"/>
          <p:cNvSpPr txBox="1"/>
          <p:nvPr/>
        </p:nvSpPr>
        <p:spPr>
          <a:xfrm>
            <a:off x="2733581" y="5488867"/>
            <a:ext cx="762000" cy="221615"/>
          </a:xfrm>
          <a:prstGeom prst="rect">
            <a:avLst/>
          </a:prstGeom>
        </p:spPr>
        <p:txBody>
          <a:bodyPr vert="horz" wrap="square" lIns="0" tIns="16510" rIns="0" bIns="0" rtlCol="0">
            <a:spAutoFit/>
          </a:bodyPr>
          <a:lstStyle/>
          <a:p>
            <a:pPr marL="12700">
              <a:lnSpc>
                <a:spcPct val="100000"/>
              </a:lnSpc>
              <a:spcBef>
                <a:spcPts val="130"/>
              </a:spcBef>
            </a:pPr>
            <a:r>
              <a:rPr sz="1250" spc="235" dirty="0">
                <a:latin typeface="Times New Roman"/>
                <a:cs typeface="Times New Roman"/>
              </a:rPr>
              <a:t>(</a:t>
            </a:r>
            <a:r>
              <a:rPr sz="1250" i="1" spc="295" dirty="0">
                <a:latin typeface="Times New Roman"/>
                <a:cs typeface="Times New Roman"/>
              </a:rPr>
              <a:t>dB</a:t>
            </a:r>
            <a:r>
              <a:rPr sz="1250" spc="100" dirty="0">
                <a:latin typeface="Times New Roman"/>
                <a:cs typeface="Times New Roman"/>
              </a:rPr>
              <a:t>/</a:t>
            </a:r>
            <a:r>
              <a:rPr sz="1250" spc="-85" dirty="0">
                <a:latin typeface="Times New Roman"/>
                <a:cs typeface="Times New Roman"/>
              </a:rPr>
              <a:t> </a:t>
            </a:r>
            <a:r>
              <a:rPr sz="1250" i="1" spc="120" dirty="0">
                <a:latin typeface="Times New Roman"/>
                <a:cs typeface="Times New Roman"/>
              </a:rPr>
              <a:t>k</a:t>
            </a:r>
            <a:r>
              <a:rPr sz="1250" i="1" spc="355" dirty="0">
                <a:latin typeface="Times New Roman"/>
                <a:cs typeface="Times New Roman"/>
              </a:rPr>
              <a:t>m</a:t>
            </a:r>
            <a:r>
              <a:rPr sz="1250" spc="120" dirty="0">
                <a:latin typeface="Times New Roman"/>
                <a:cs typeface="Times New Roman"/>
              </a:rPr>
              <a:t>)</a:t>
            </a:r>
            <a:endParaRPr sz="1250">
              <a:latin typeface="Times New Roman"/>
              <a:cs typeface="Times New Roman"/>
            </a:endParaRPr>
          </a:p>
        </p:txBody>
      </p:sp>
      <p:sp>
        <p:nvSpPr>
          <p:cNvPr id="17" name="object 17"/>
          <p:cNvSpPr txBox="1"/>
          <p:nvPr/>
        </p:nvSpPr>
        <p:spPr>
          <a:xfrm>
            <a:off x="2491969" y="5278590"/>
            <a:ext cx="247650" cy="389255"/>
          </a:xfrm>
          <a:prstGeom prst="rect">
            <a:avLst/>
          </a:prstGeom>
        </p:spPr>
        <p:txBody>
          <a:bodyPr vert="horz" wrap="square" lIns="0" tIns="17145" rIns="0" bIns="0" rtlCol="0">
            <a:spAutoFit/>
          </a:bodyPr>
          <a:lstStyle/>
          <a:p>
            <a:pPr marL="12700">
              <a:lnSpc>
                <a:spcPct val="100000"/>
              </a:lnSpc>
              <a:spcBef>
                <a:spcPts val="135"/>
              </a:spcBef>
            </a:pPr>
            <a:r>
              <a:rPr sz="2350" spc="260" dirty="0">
                <a:latin typeface="Symbol"/>
                <a:cs typeface="Symbol"/>
              </a:rPr>
              <a:t></a:t>
            </a:r>
            <a:endParaRPr sz="2350">
              <a:latin typeface="Symbol"/>
              <a:cs typeface="Symbol"/>
            </a:endParaRPr>
          </a:p>
        </p:txBody>
      </p:sp>
      <p:sp>
        <p:nvSpPr>
          <p:cNvPr id="18" name="object 18"/>
          <p:cNvSpPr txBox="1"/>
          <p:nvPr/>
        </p:nvSpPr>
        <p:spPr>
          <a:xfrm>
            <a:off x="993444" y="6216192"/>
            <a:ext cx="6595109"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Calibri"/>
                <a:cs typeface="Calibri"/>
              </a:rPr>
              <a:t>This </a:t>
            </a:r>
            <a:r>
              <a:rPr sz="2200" spc="-15" dirty="0">
                <a:latin typeface="Calibri"/>
                <a:cs typeface="Calibri"/>
              </a:rPr>
              <a:t>parameter</a:t>
            </a:r>
            <a:r>
              <a:rPr sz="2200" spc="5" dirty="0">
                <a:latin typeface="Calibri"/>
                <a:cs typeface="Calibri"/>
              </a:rPr>
              <a:t> </a:t>
            </a:r>
            <a:r>
              <a:rPr sz="2200" spc="-5" dirty="0">
                <a:latin typeface="Calibri"/>
                <a:cs typeface="Calibri"/>
              </a:rPr>
              <a:t>is</a:t>
            </a:r>
            <a:r>
              <a:rPr sz="2200" spc="10" dirty="0">
                <a:latin typeface="Calibri"/>
                <a:cs typeface="Calibri"/>
              </a:rPr>
              <a:t> </a:t>
            </a:r>
            <a:r>
              <a:rPr sz="2200" spc="-10" dirty="0">
                <a:latin typeface="Calibri"/>
                <a:cs typeface="Calibri"/>
              </a:rPr>
              <a:t>known</a:t>
            </a:r>
            <a:r>
              <a:rPr sz="2200" spc="5" dirty="0">
                <a:latin typeface="Calibri"/>
                <a:cs typeface="Calibri"/>
              </a:rPr>
              <a:t> </a:t>
            </a:r>
            <a:r>
              <a:rPr sz="2200" dirty="0">
                <a:latin typeface="Calibri"/>
                <a:cs typeface="Calibri"/>
              </a:rPr>
              <a:t>as</a:t>
            </a:r>
            <a:r>
              <a:rPr sz="2200" spc="10" dirty="0">
                <a:latin typeface="Calibri"/>
                <a:cs typeface="Calibri"/>
              </a:rPr>
              <a:t> </a:t>
            </a:r>
            <a:r>
              <a:rPr sz="2200" spc="-10" dirty="0">
                <a:latin typeface="Calibri"/>
                <a:cs typeface="Calibri"/>
              </a:rPr>
              <a:t>Fiber</a:t>
            </a:r>
            <a:r>
              <a:rPr sz="2200" spc="5" dirty="0">
                <a:latin typeface="Calibri"/>
                <a:cs typeface="Calibri"/>
              </a:rPr>
              <a:t> </a:t>
            </a:r>
            <a:r>
              <a:rPr sz="2200" spc="-5" dirty="0">
                <a:latin typeface="Calibri"/>
                <a:cs typeface="Calibri"/>
              </a:rPr>
              <a:t>loss</a:t>
            </a:r>
            <a:r>
              <a:rPr sz="2200" spc="10" dirty="0">
                <a:latin typeface="Calibri"/>
                <a:cs typeface="Calibri"/>
              </a:rPr>
              <a:t> </a:t>
            </a:r>
            <a:r>
              <a:rPr sz="2200" spc="-5" dirty="0">
                <a:latin typeface="Calibri"/>
                <a:cs typeface="Calibri"/>
              </a:rPr>
              <a:t>or</a:t>
            </a:r>
            <a:r>
              <a:rPr sz="2200" dirty="0">
                <a:latin typeface="Calibri"/>
                <a:cs typeface="Calibri"/>
              </a:rPr>
              <a:t> </a:t>
            </a:r>
            <a:r>
              <a:rPr sz="2200" spc="-5" dirty="0">
                <a:latin typeface="Calibri"/>
                <a:cs typeface="Calibri"/>
              </a:rPr>
              <a:t>Fiber</a:t>
            </a:r>
            <a:r>
              <a:rPr sz="2200" spc="5" dirty="0">
                <a:latin typeface="Calibri"/>
                <a:cs typeface="Calibri"/>
              </a:rPr>
              <a:t> </a:t>
            </a:r>
            <a:r>
              <a:rPr sz="2200" spc="-20" dirty="0">
                <a:latin typeface="Calibri"/>
                <a:cs typeface="Calibri"/>
              </a:rPr>
              <a:t>Attenuation</a:t>
            </a:r>
            <a:endParaRPr sz="22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 y="786765"/>
            <a:ext cx="8607425" cy="5896610"/>
          </a:xfrm>
          <a:prstGeom prst="rect">
            <a:avLst/>
          </a:prstGeom>
        </p:spPr>
        <p:txBody>
          <a:bodyPr vert="horz" wrap="square" lIns="0" tIns="12065" rIns="0" bIns="0" rtlCol="0">
            <a:spAutoFit/>
          </a:bodyPr>
          <a:lstStyle/>
          <a:p>
            <a:pPr marL="88900" marR="13970" algn="just">
              <a:lnSpc>
                <a:spcPct val="100000"/>
              </a:lnSpc>
              <a:spcBef>
                <a:spcPts val="95"/>
              </a:spcBef>
            </a:pPr>
            <a:r>
              <a:rPr sz="2200" spc="-10" dirty="0">
                <a:latin typeface="Calibri"/>
                <a:cs typeface="Calibri"/>
              </a:rPr>
              <a:t>Dispersion</a:t>
            </a:r>
            <a:r>
              <a:rPr sz="2200" spc="235" dirty="0">
                <a:latin typeface="Calibri"/>
                <a:cs typeface="Calibri"/>
              </a:rPr>
              <a:t> </a:t>
            </a:r>
            <a:r>
              <a:rPr sz="2200" spc="-10" dirty="0">
                <a:latin typeface="Calibri"/>
                <a:cs typeface="Calibri"/>
              </a:rPr>
              <a:t>caused</a:t>
            </a:r>
            <a:r>
              <a:rPr sz="2200" spc="220" dirty="0">
                <a:latin typeface="Calibri"/>
                <a:cs typeface="Calibri"/>
              </a:rPr>
              <a:t> </a:t>
            </a:r>
            <a:r>
              <a:rPr sz="2200" spc="-10" dirty="0">
                <a:latin typeface="Calibri"/>
                <a:cs typeface="Calibri"/>
              </a:rPr>
              <a:t>by</a:t>
            </a:r>
            <a:r>
              <a:rPr sz="2200" spc="254" dirty="0">
                <a:latin typeface="Calibri"/>
                <a:cs typeface="Calibri"/>
              </a:rPr>
              <a:t> </a:t>
            </a:r>
            <a:r>
              <a:rPr sz="2200" spc="-5" dirty="0">
                <a:latin typeface="Calibri"/>
                <a:cs typeface="Calibri"/>
              </a:rPr>
              <a:t>multipath</a:t>
            </a:r>
            <a:r>
              <a:rPr sz="2200" spc="220" dirty="0">
                <a:latin typeface="Calibri"/>
                <a:cs typeface="Calibri"/>
              </a:rPr>
              <a:t> </a:t>
            </a:r>
            <a:r>
              <a:rPr sz="2200" spc="-15" dirty="0">
                <a:latin typeface="Calibri"/>
                <a:cs typeface="Calibri"/>
              </a:rPr>
              <a:t>propagation</a:t>
            </a:r>
            <a:r>
              <a:rPr sz="2200" spc="229" dirty="0">
                <a:latin typeface="Calibri"/>
                <a:cs typeface="Calibri"/>
              </a:rPr>
              <a:t> </a:t>
            </a:r>
            <a:r>
              <a:rPr sz="2200" dirty="0">
                <a:latin typeface="Calibri"/>
                <a:cs typeface="Calibri"/>
              </a:rPr>
              <a:t>of</a:t>
            </a:r>
            <a:r>
              <a:rPr sz="2200" spc="240" dirty="0">
                <a:latin typeface="Calibri"/>
                <a:cs typeface="Calibri"/>
              </a:rPr>
              <a:t> </a:t>
            </a:r>
            <a:r>
              <a:rPr sz="2200" spc="-10" dirty="0">
                <a:latin typeface="Calibri"/>
                <a:cs typeface="Calibri"/>
              </a:rPr>
              <a:t>light</a:t>
            </a:r>
            <a:r>
              <a:rPr sz="2200" spc="240" dirty="0">
                <a:latin typeface="Calibri"/>
                <a:cs typeface="Calibri"/>
              </a:rPr>
              <a:t> </a:t>
            </a:r>
            <a:r>
              <a:rPr sz="2200" spc="-10" dirty="0">
                <a:latin typeface="Calibri"/>
                <a:cs typeface="Calibri"/>
              </a:rPr>
              <a:t>energy</a:t>
            </a:r>
            <a:r>
              <a:rPr sz="2200" spc="240" dirty="0">
                <a:latin typeface="Calibri"/>
                <a:cs typeface="Calibri"/>
              </a:rPr>
              <a:t> </a:t>
            </a:r>
            <a:r>
              <a:rPr sz="2200" spc="-5" dirty="0">
                <a:latin typeface="Calibri"/>
                <a:cs typeface="Calibri"/>
              </a:rPr>
              <a:t>is</a:t>
            </a:r>
            <a:r>
              <a:rPr sz="2200" spc="229" dirty="0">
                <a:latin typeface="Calibri"/>
                <a:cs typeface="Calibri"/>
              </a:rPr>
              <a:t> </a:t>
            </a:r>
            <a:r>
              <a:rPr sz="2200" spc="-20" dirty="0">
                <a:latin typeface="Calibri"/>
                <a:cs typeface="Calibri"/>
              </a:rPr>
              <a:t>referred</a:t>
            </a:r>
            <a:r>
              <a:rPr sz="2200" spc="225" dirty="0">
                <a:latin typeface="Calibri"/>
                <a:cs typeface="Calibri"/>
              </a:rPr>
              <a:t> </a:t>
            </a:r>
            <a:r>
              <a:rPr sz="2200" spc="-35" dirty="0">
                <a:latin typeface="Calibri"/>
                <a:cs typeface="Calibri"/>
              </a:rPr>
              <a:t>to </a:t>
            </a:r>
            <a:r>
              <a:rPr sz="2200" spc="-484" dirty="0">
                <a:latin typeface="Calibri"/>
                <a:cs typeface="Calibri"/>
              </a:rPr>
              <a:t> </a:t>
            </a:r>
            <a:r>
              <a:rPr sz="2200" spc="-5" dirty="0">
                <a:latin typeface="Calibri"/>
                <a:cs typeface="Calibri"/>
              </a:rPr>
              <a:t>as</a:t>
            </a:r>
            <a:r>
              <a:rPr sz="2200" spc="-20" dirty="0">
                <a:latin typeface="Calibri"/>
                <a:cs typeface="Calibri"/>
              </a:rPr>
              <a:t> </a:t>
            </a:r>
            <a:r>
              <a:rPr sz="2200" spc="-10" dirty="0">
                <a:latin typeface="Calibri"/>
                <a:cs typeface="Calibri"/>
              </a:rPr>
              <a:t>intermodal</a:t>
            </a:r>
            <a:r>
              <a:rPr sz="2200" spc="5" dirty="0">
                <a:latin typeface="Calibri"/>
                <a:cs typeface="Calibri"/>
              </a:rPr>
              <a:t> </a:t>
            </a:r>
            <a:r>
              <a:rPr sz="2200" spc="-10" dirty="0">
                <a:latin typeface="Calibri"/>
                <a:cs typeface="Calibri"/>
              </a:rPr>
              <a:t>dispersion.</a:t>
            </a:r>
            <a:endParaRPr sz="2200">
              <a:latin typeface="Calibri"/>
              <a:cs typeface="Calibri"/>
            </a:endParaRPr>
          </a:p>
          <a:p>
            <a:pPr marL="12700" marR="5080" algn="just">
              <a:lnSpc>
                <a:spcPct val="100000"/>
              </a:lnSpc>
              <a:spcBef>
                <a:spcPts val="1340"/>
              </a:spcBef>
            </a:pPr>
            <a:r>
              <a:rPr sz="2200" spc="-5" dirty="0">
                <a:latin typeface="Calibri"/>
                <a:cs typeface="Calibri"/>
              </a:rPr>
              <a:t>Multimode </a:t>
            </a:r>
            <a:r>
              <a:rPr sz="2200" spc="-10" dirty="0">
                <a:latin typeface="Calibri"/>
                <a:cs typeface="Calibri"/>
              </a:rPr>
              <a:t>fibers </a:t>
            </a:r>
            <a:r>
              <a:rPr sz="2200" spc="-15" dirty="0">
                <a:latin typeface="Calibri"/>
                <a:cs typeface="Calibri"/>
              </a:rPr>
              <a:t>can </a:t>
            </a:r>
            <a:r>
              <a:rPr sz="2200" spc="-5" dirty="0">
                <a:latin typeface="Calibri"/>
                <a:cs typeface="Calibri"/>
              </a:rPr>
              <a:t>guide </a:t>
            </a:r>
            <a:r>
              <a:rPr sz="2200" spc="-15" dirty="0">
                <a:latin typeface="Calibri"/>
                <a:cs typeface="Calibri"/>
              </a:rPr>
              <a:t>many </a:t>
            </a:r>
            <a:r>
              <a:rPr sz="2200" spc="-20" dirty="0">
                <a:latin typeface="Calibri"/>
                <a:cs typeface="Calibri"/>
              </a:rPr>
              <a:t>different</a:t>
            </a:r>
            <a:r>
              <a:rPr sz="2200" spc="-15" dirty="0">
                <a:latin typeface="Calibri"/>
                <a:cs typeface="Calibri"/>
              </a:rPr>
              <a:t> </a:t>
            </a:r>
            <a:r>
              <a:rPr sz="2200" spc="-10" dirty="0">
                <a:latin typeface="Calibri"/>
                <a:cs typeface="Calibri"/>
              </a:rPr>
              <a:t>light </a:t>
            </a:r>
            <a:r>
              <a:rPr sz="2200" spc="-5" dirty="0">
                <a:latin typeface="Calibri"/>
                <a:cs typeface="Calibri"/>
              </a:rPr>
              <a:t>modes </a:t>
            </a:r>
            <a:r>
              <a:rPr sz="2200" spc="-10" dirty="0">
                <a:latin typeface="Calibri"/>
                <a:cs typeface="Calibri"/>
              </a:rPr>
              <a:t>since they </a:t>
            </a:r>
            <a:r>
              <a:rPr sz="2200" spc="-20" dirty="0">
                <a:latin typeface="Calibri"/>
                <a:cs typeface="Calibri"/>
              </a:rPr>
              <a:t>have </a:t>
            </a:r>
            <a:r>
              <a:rPr sz="2200" spc="-15" dirty="0">
                <a:latin typeface="Calibri"/>
                <a:cs typeface="Calibri"/>
              </a:rPr>
              <a:t> </a:t>
            </a:r>
            <a:r>
              <a:rPr sz="2200" spc="-5" dirty="0">
                <a:latin typeface="Calibri"/>
                <a:cs typeface="Calibri"/>
              </a:rPr>
              <a:t>much </a:t>
            </a:r>
            <a:r>
              <a:rPr sz="2200" spc="-10" dirty="0">
                <a:latin typeface="Calibri"/>
                <a:cs typeface="Calibri"/>
              </a:rPr>
              <a:t>larger </a:t>
            </a:r>
            <a:r>
              <a:rPr sz="2200" spc="-20" dirty="0">
                <a:latin typeface="Calibri"/>
                <a:cs typeface="Calibri"/>
              </a:rPr>
              <a:t>core </a:t>
            </a:r>
            <a:r>
              <a:rPr sz="2200" spc="-15" dirty="0">
                <a:latin typeface="Calibri"/>
                <a:cs typeface="Calibri"/>
              </a:rPr>
              <a:t>size. Each </a:t>
            </a:r>
            <a:r>
              <a:rPr sz="2200" spc="-5" dirty="0">
                <a:latin typeface="Calibri"/>
                <a:cs typeface="Calibri"/>
              </a:rPr>
              <a:t>mode </a:t>
            </a:r>
            <a:r>
              <a:rPr sz="2200" spc="-15" dirty="0">
                <a:latin typeface="Calibri"/>
                <a:cs typeface="Calibri"/>
              </a:rPr>
              <a:t>enters </a:t>
            </a:r>
            <a:r>
              <a:rPr sz="2200" spc="-5" dirty="0">
                <a:latin typeface="Calibri"/>
                <a:cs typeface="Calibri"/>
              </a:rPr>
              <a:t>the </a:t>
            </a:r>
            <a:r>
              <a:rPr sz="2200" spc="-10" dirty="0">
                <a:latin typeface="Calibri"/>
                <a:cs typeface="Calibri"/>
              </a:rPr>
              <a:t>fiber at </a:t>
            </a:r>
            <a:r>
              <a:rPr sz="2200" spc="-5" dirty="0">
                <a:latin typeface="Calibri"/>
                <a:cs typeface="Calibri"/>
              </a:rPr>
              <a:t>a </a:t>
            </a:r>
            <a:r>
              <a:rPr sz="2200" spc="-20" dirty="0">
                <a:latin typeface="Calibri"/>
                <a:cs typeface="Calibri"/>
              </a:rPr>
              <a:t>different </a:t>
            </a:r>
            <a:r>
              <a:rPr sz="2200" spc="-5" dirty="0">
                <a:latin typeface="Calibri"/>
                <a:cs typeface="Calibri"/>
              </a:rPr>
              <a:t>angle </a:t>
            </a:r>
            <a:r>
              <a:rPr sz="2200" spc="-10" dirty="0">
                <a:latin typeface="Calibri"/>
                <a:cs typeface="Calibri"/>
              </a:rPr>
              <a:t>and </a:t>
            </a:r>
            <a:r>
              <a:rPr sz="2200" spc="-5" dirty="0">
                <a:latin typeface="Calibri"/>
                <a:cs typeface="Calibri"/>
              </a:rPr>
              <a:t> thus</a:t>
            </a:r>
            <a:r>
              <a:rPr sz="2200" spc="-10" dirty="0">
                <a:latin typeface="Calibri"/>
                <a:cs typeface="Calibri"/>
              </a:rPr>
              <a:t> </a:t>
            </a:r>
            <a:r>
              <a:rPr sz="2200" spc="-20" dirty="0">
                <a:latin typeface="Calibri"/>
                <a:cs typeface="Calibri"/>
              </a:rPr>
              <a:t>travels</a:t>
            </a:r>
            <a:r>
              <a:rPr sz="2200" dirty="0">
                <a:latin typeface="Calibri"/>
                <a:cs typeface="Calibri"/>
              </a:rPr>
              <a:t> </a:t>
            </a:r>
            <a:r>
              <a:rPr sz="2200" spc="-15" dirty="0">
                <a:latin typeface="Calibri"/>
                <a:cs typeface="Calibri"/>
              </a:rPr>
              <a:t>at</a:t>
            </a:r>
            <a:r>
              <a:rPr sz="2200" dirty="0">
                <a:latin typeface="Calibri"/>
                <a:cs typeface="Calibri"/>
              </a:rPr>
              <a:t> </a:t>
            </a:r>
            <a:r>
              <a:rPr sz="2200" spc="-20" dirty="0">
                <a:latin typeface="Calibri"/>
                <a:cs typeface="Calibri"/>
              </a:rPr>
              <a:t>different</a:t>
            </a:r>
            <a:r>
              <a:rPr sz="2200" spc="15" dirty="0">
                <a:latin typeface="Calibri"/>
                <a:cs typeface="Calibri"/>
              </a:rPr>
              <a:t> </a:t>
            </a:r>
            <a:r>
              <a:rPr sz="2200" spc="-10" dirty="0">
                <a:latin typeface="Calibri"/>
                <a:cs typeface="Calibri"/>
              </a:rPr>
              <a:t>paths </a:t>
            </a:r>
            <a:r>
              <a:rPr sz="2200" spc="-5" dirty="0">
                <a:latin typeface="Calibri"/>
                <a:cs typeface="Calibri"/>
              </a:rPr>
              <a:t>in</a:t>
            </a:r>
            <a:r>
              <a:rPr sz="2200" dirty="0">
                <a:latin typeface="Calibri"/>
                <a:cs typeface="Calibri"/>
              </a:rPr>
              <a:t> </a:t>
            </a:r>
            <a:r>
              <a:rPr sz="2200" spc="-5" dirty="0">
                <a:latin typeface="Calibri"/>
                <a:cs typeface="Calibri"/>
              </a:rPr>
              <a:t>the</a:t>
            </a:r>
            <a:r>
              <a:rPr sz="2200" dirty="0">
                <a:latin typeface="Calibri"/>
                <a:cs typeface="Calibri"/>
              </a:rPr>
              <a:t> </a:t>
            </a:r>
            <a:r>
              <a:rPr sz="2200" spc="-45" dirty="0">
                <a:latin typeface="Calibri"/>
                <a:cs typeface="Calibri"/>
              </a:rPr>
              <a:t>fiber.</a:t>
            </a:r>
            <a:endParaRPr sz="2200">
              <a:latin typeface="Calibri"/>
              <a:cs typeface="Calibri"/>
            </a:endParaRPr>
          </a:p>
          <a:p>
            <a:pPr>
              <a:lnSpc>
                <a:spcPct val="100000"/>
              </a:lnSpc>
              <a:spcBef>
                <a:spcPts val="20"/>
              </a:spcBef>
            </a:pPr>
            <a:endParaRPr sz="2150">
              <a:latin typeface="Calibri"/>
              <a:cs typeface="Calibri"/>
            </a:endParaRPr>
          </a:p>
          <a:p>
            <a:pPr marL="12700" marR="6350" algn="just">
              <a:lnSpc>
                <a:spcPct val="100000"/>
              </a:lnSpc>
            </a:pPr>
            <a:r>
              <a:rPr sz="2200" spc="-10" dirty="0">
                <a:latin typeface="Calibri"/>
                <a:cs typeface="Calibri"/>
              </a:rPr>
              <a:t>Since </a:t>
            </a:r>
            <a:r>
              <a:rPr sz="2200" spc="-5" dirty="0">
                <a:latin typeface="Calibri"/>
                <a:cs typeface="Calibri"/>
              </a:rPr>
              <a:t>each mode </a:t>
            </a:r>
            <a:r>
              <a:rPr sz="2200" spc="-30" dirty="0">
                <a:latin typeface="Calibri"/>
                <a:cs typeface="Calibri"/>
              </a:rPr>
              <a:t>ray </a:t>
            </a:r>
            <a:r>
              <a:rPr sz="2200" spc="-20" dirty="0">
                <a:latin typeface="Calibri"/>
                <a:cs typeface="Calibri"/>
              </a:rPr>
              <a:t>travels </a:t>
            </a:r>
            <a:r>
              <a:rPr sz="2200" spc="-5" dirty="0">
                <a:latin typeface="Calibri"/>
                <a:cs typeface="Calibri"/>
              </a:rPr>
              <a:t>a </a:t>
            </a:r>
            <a:r>
              <a:rPr sz="2200" spc="-20" dirty="0">
                <a:latin typeface="Calibri"/>
                <a:cs typeface="Calibri"/>
              </a:rPr>
              <a:t>different </a:t>
            </a:r>
            <a:r>
              <a:rPr sz="2200" spc="-10" dirty="0">
                <a:latin typeface="Calibri"/>
                <a:cs typeface="Calibri"/>
              </a:rPr>
              <a:t>distance </a:t>
            </a:r>
            <a:r>
              <a:rPr sz="2200" spc="-5" dirty="0">
                <a:latin typeface="Calibri"/>
                <a:cs typeface="Calibri"/>
              </a:rPr>
              <a:t>as it </a:t>
            </a:r>
            <a:r>
              <a:rPr sz="2200" spc="-15" dirty="0">
                <a:latin typeface="Calibri"/>
                <a:cs typeface="Calibri"/>
              </a:rPr>
              <a:t>propagates, </a:t>
            </a:r>
            <a:r>
              <a:rPr sz="2200" spc="-5" dirty="0">
                <a:latin typeface="Calibri"/>
                <a:cs typeface="Calibri"/>
              </a:rPr>
              <a:t>the </a:t>
            </a:r>
            <a:r>
              <a:rPr sz="2200" spc="-30" dirty="0">
                <a:latin typeface="Calibri"/>
                <a:cs typeface="Calibri"/>
              </a:rPr>
              <a:t>ray </a:t>
            </a:r>
            <a:r>
              <a:rPr sz="2200" spc="-25" dirty="0">
                <a:latin typeface="Calibri"/>
                <a:cs typeface="Calibri"/>
              </a:rPr>
              <a:t> </a:t>
            </a:r>
            <a:r>
              <a:rPr sz="2200" spc="-10" dirty="0">
                <a:latin typeface="Calibri"/>
                <a:cs typeface="Calibri"/>
              </a:rPr>
              <a:t>arrive </a:t>
            </a:r>
            <a:r>
              <a:rPr sz="2200" spc="-15" dirty="0">
                <a:latin typeface="Calibri"/>
                <a:cs typeface="Calibri"/>
              </a:rPr>
              <a:t>at </a:t>
            </a:r>
            <a:r>
              <a:rPr sz="2200" spc="-20" dirty="0">
                <a:latin typeface="Calibri"/>
                <a:cs typeface="Calibri"/>
              </a:rPr>
              <a:t>different</a:t>
            </a:r>
            <a:r>
              <a:rPr sz="2200" spc="-15" dirty="0">
                <a:latin typeface="Calibri"/>
                <a:cs typeface="Calibri"/>
              </a:rPr>
              <a:t> </a:t>
            </a:r>
            <a:r>
              <a:rPr sz="2200" spc="-5" dirty="0">
                <a:latin typeface="Calibri"/>
                <a:cs typeface="Calibri"/>
              </a:rPr>
              <a:t>times</a:t>
            </a:r>
            <a:r>
              <a:rPr sz="2200" dirty="0">
                <a:latin typeface="Calibri"/>
                <a:cs typeface="Calibri"/>
              </a:rPr>
              <a:t> </a:t>
            </a:r>
            <a:r>
              <a:rPr sz="2200" spc="-15" dirty="0">
                <a:latin typeface="Calibri"/>
                <a:cs typeface="Calibri"/>
              </a:rPr>
              <a:t>at </a:t>
            </a:r>
            <a:r>
              <a:rPr sz="2200" spc="-5" dirty="0">
                <a:latin typeface="Calibri"/>
                <a:cs typeface="Calibri"/>
              </a:rPr>
              <a:t>the </a:t>
            </a:r>
            <a:r>
              <a:rPr sz="2200" spc="-10" dirty="0">
                <a:latin typeface="Calibri"/>
                <a:cs typeface="Calibri"/>
              </a:rPr>
              <a:t>fiber</a:t>
            </a:r>
            <a:r>
              <a:rPr sz="2200" spc="-5" dirty="0">
                <a:latin typeface="Calibri"/>
                <a:cs typeface="Calibri"/>
              </a:rPr>
              <a:t> output. So</a:t>
            </a:r>
            <a:r>
              <a:rPr sz="2200" spc="484" dirty="0">
                <a:latin typeface="Calibri"/>
                <a:cs typeface="Calibri"/>
              </a:rPr>
              <a:t> </a:t>
            </a:r>
            <a:r>
              <a:rPr sz="2200" spc="-5" dirty="0">
                <a:latin typeface="Calibri"/>
                <a:cs typeface="Calibri"/>
              </a:rPr>
              <a:t>the </a:t>
            </a:r>
            <a:r>
              <a:rPr sz="2200" spc="-10" dirty="0">
                <a:latin typeface="Calibri"/>
                <a:cs typeface="Calibri"/>
              </a:rPr>
              <a:t>light pulse</a:t>
            </a:r>
            <a:r>
              <a:rPr sz="2200" spc="475" dirty="0">
                <a:latin typeface="Calibri"/>
                <a:cs typeface="Calibri"/>
              </a:rPr>
              <a:t> </a:t>
            </a:r>
            <a:r>
              <a:rPr sz="2200" spc="-10" dirty="0">
                <a:latin typeface="Calibri"/>
                <a:cs typeface="Calibri"/>
              </a:rPr>
              <a:t>spreads out </a:t>
            </a:r>
            <a:r>
              <a:rPr sz="2200" spc="-484" dirty="0">
                <a:latin typeface="Calibri"/>
                <a:cs typeface="Calibri"/>
              </a:rPr>
              <a:t> </a:t>
            </a:r>
            <a:r>
              <a:rPr sz="2200" spc="-5" dirty="0">
                <a:latin typeface="Calibri"/>
                <a:cs typeface="Calibri"/>
              </a:rPr>
              <a:t>in time which </a:t>
            </a:r>
            <a:r>
              <a:rPr sz="2200" spc="-15" dirty="0">
                <a:latin typeface="Calibri"/>
                <a:cs typeface="Calibri"/>
              </a:rPr>
              <a:t>can </a:t>
            </a:r>
            <a:r>
              <a:rPr sz="2200" spc="-10" dirty="0">
                <a:latin typeface="Calibri"/>
                <a:cs typeface="Calibri"/>
              </a:rPr>
              <a:t>cause signal overlapping </a:t>
            </a:r>
            <a:r>
              <a:rPr sz="2200" dirty="0">
                <a:latin typeface="Calibri"/>
                <a:cs typeface="Calibri"/>
              </a:rPr>
              <a:t>so </a:t>
            </a:r>
            <a:r>
              <a:rPr sz="2200" spc="-5" dirty="0">
                <a:latin typeface="Calibri"/>
                <a:cs typeface="Calibri"/>
              </a:rPr>
              <a:t>seriously </a:t>
            </a:r>
            <a:r>
              <a:rPr sz="2200" spc="-10" dirty="0">
                <a:latin typeface="Calibri"/>
                <a:cs typeface="Calibri"/>
              </a:rPr>
              <a:t>that you cannot </a:t>
            </a:r>
            <a:r>
              <a:rPr sz="2200" spc="-5" dirty="0">
                <a:latin typeface="Calibri"/>
                <a:cs typeface="Calibri"/>
              </a:rPr>
              <a:t> </a:t>
            </a:r>
            <a:r>
              <a:rPr sz="2200" spc="-10" dirty="0">
                <a:latin typeface="Calibri"/>
                <a:cs typeface="Calibri"/>
              </a:rPr>
              <a:t>distinguish</a:t>
            </a:r>
            <a:r>
              <a:rPr sz="2200" spc="-15" dirty="0">
                <a:latin typeface="Calibri"/>
                <a:cs typeface="Calibri"/>
              </a:rPr>
              <a:t> </a:t>
            </a:r>
            <a:r>
              <a:rPr sz="2200" spc="-5" dirty="0">
                <a:latin typeface="Calibri"/>
                <a:cs typeface="Calibri"/>
              </a:rPr>
              <a:t>them</a:t>
            </a:r>
            <a:r>
              <a:rPr sz="2200" spc="10" dirty="0">
                <a:latin typeface="Calibri"/>
                <a:cs typeface="Calibri"/>
              </a:rPr>
              <a:t> </a:t>
            </a:r>
            <a:r>
              <a:rPr sz="2200" spc="-15" dirty="0">
                <a:latin typeface="Calibri"/>
                <a:cs typeface="Calibri"/>
              </a:rPr>
              <a:t>any</a:t>
            </a:r>
            <a:r>
              <a:rPr sz="2200" spc="-5" dirty="0">
                <a:latin typeface="Calibri"/>
                <a:cs typeface="Calibri"/>
              </a:rPr>
              <a:t> </a:t>
            </a:r>
            <a:r>
              <a:rPr sz="2200" spc="-10" dirty="0">
                <a:latin typeface="Calibri"/>
                <a:cs typeface="Calibri"/>
              </a:rPr>
              <a:t>more.</a:t>
            </a:r>
            <a:endParaRPr sz="2200">
              <a:latin typeface="Calibri"/>
              <a:cs typeface="Calibri"/>
            </a:endParaRPr>
          </a:p>
          <a:p>
            <a:pPr>
              <a:lnSpc>
                <a:spcPct val="100000"/>
              </a:lnSpc>
              <a:spcBef>
                <a:spcPts val="20"/>
              </a:spcBef>
            </a:pPr>
            <a:endParaRPr sz="2150">
              <a:latin typeface="Calibri"/>
              <a:cs typeface="Calibri"/>
            </a:endParaRPr>
          </a:p>
          <a:p>
            <a:pPr marL="12700" marR="8890" algn="just">
              <a:lnSpc>
                <a:spcPct val="100000"/>
              </a:lnSpc>
            </a:pPr>
            <a:r>
              <a:rPr sz="2200" spc="-5" dirty="0">
                <a:latin typeface="Calibri"/>
                <a:cs typeface="Calibri"/>
              </a:rPr>
              <a:t>Model </a:t>
            </a:r>
            <a:r>
              <a:rPr sz="2200" spc="-10" dirty="0">
                <a:latin typeface="Calibri"/>
                <a:cs typeface="Calibri"/>
              </a:rPr>
              <a:t>dispersion </a:t>
            </a:r>
            <a:r>
              <a:rPr sz="2200" spc="-5" dirty="0">
                <a:latin typeface="Calibri"/>
                <a:cs typeface="Calibri"/>
              </a:rPr>
              <a:t>is </a:t>
            </a:r>
            <a:r>
              <a:rPr sz="2200" spc="-10" dirty="0">
                <a:latin typeface="Calibri"/>
                <a:cs typeface="Calibri"/>
              </a:rPr>
              <a:t>not </a:t>
            </a:r>
            <a:r>
              <a:rPr sz="2200" spc="-5" dirty="0">
                <a:latin typeface="Calibri"/>
                <a:cs typeface="Calibri"/>
              </a:rPr>
              <a:t>a </a:t>
            </a:r>
            <a:r>
              <a:rPr sz="2200" spc="-15" dirty="0">
                <a:latin typeface="Calibri"/>
                <a:cs typeface="Calibri"/>
              </a:rPr>
              <a:t>problem </a:t>
            </a:r>
            <a:r>
              <a:rPr sz="2200" spc="-5" dirty="0">
                <a:latin typeface="Calibri"/>
                <a:cs typeface="Calibri"/>
              </a:rPr>
              <a:t>in single </a:t>
            </a:r>
            <a:r>
              <a:rPr sz="2200" dirty="0">
                <a:latin typeface="Calibri"/>
                <a:cs typeface="Calibri"/>
              </a:rPr>
              <a:t>mode </a:t>
            </a:r>
            <a:r>
              <a:rPr sz="2200" spc="-15" dirty="0">
                <a:latin typeface="Calibri"/>
                <a:cs typeface="Calibri"/>
              </a:rPr>
              <a:t>fibers </a:t>
            </a:r>
            <a:r>
              <a:rPr sz="2200" spc="-10" dirty="0">
                <a:latin typeface="Calibri"/>
                <a:cs typeface="Calibri"/>
              </a:rPr>
              <a:t>since there </a:t>
            </a:r>
            <a:r>
              <a:rPr sz="2200" spc="-5" dirty="0">
                <a:latin typeface="Calibri"/>
                <a:cs typeface="Calibri"/>
              </a:rPr>
              <a:t>is </a:t>
            </a:r>
            <a:r>
              <a:rPr sz="2200" spc="-10" dirty="0">
                <a:latin typeface="Calibri"/>
                <a:cs typeface="Calibri"/>
              </a:rPr>
              <a:t>only </a:t>
            </a:r>
            <a:r>
              <a:rPr sz="2200" spc="-5" dirty="0">
                <a:latin typeface="Calibri"/>
                <a:cs typeface="Calibri"/>
              </a:rPr>
              <a:t> one</a:t>
            </a:r>
            <a:r>
              <a:rPr sz="2200" spc="-10" dirty="0">
                <a:latin typeface="Calibri"/>
                <a:cs typeface="Calibri"/>
              </a:rPr>
              <a:t> </a:t>
            </a:r>
            <a:r>
              <a:rPr sz="2200" spc="-5" dirty="0">
                <a:latin typeface="Calibri"/>
                <a:cs typeface="Calibri"/>
              </a:rPr>
              <a:t>mode</a:t>
            </a:r>
            <a:r>
              <a:rPr sz="2200" spc="20" dirty="0">
                <a:latin typeface="Calibri"/>
                <a:cs typeface="Calibri"/>
              </a:rPr>
              <a:t> </a:t>
            </a:r>
            <a:r>
              <a:rPr sz="2200" spc="-10" dirty="0">
                <a:latin typeface="Calibri"/>
                <a:cs typeface="Calibri"/>
              </a:rPr>
              <a:t>that</a:t>
            </a:r>
            <a:r>
              <a:rPr sz="2200" dirty="0">
                <a:latin typeface="Calibri"/>
                <a:cs typeface="Calibri"/>
              </a:rPr>
              <a:t> </a:t>
            </a:r>
            <a:r>
              <a:rPr sz="2200" spc="-15" dirty="0">
                <a:latin typeface="Calibri"/>
                <a:cs typeface="Calibri"/>
              </a:rPr>
              <a:t>can</a:t>
            </a:r>
            <a:r>
              <a:rPr sz="2200" spc="5" dirty="0">
                <a:latin typeface="Calibri"/>
                <a:cs typeface="Calibri"/>
              </a:rPr>
              <a:t> </a:t>
            </a:r>
            <a:r>
              <a:rPr sz="2200" spc="-20" dirty="0">
                <a:latin typeface="Calibri"/>
                <a:cs typeface="Calibri"/>
              </a:rPr>
              <a:t>travel</a:t>
            </a:r>
            <a:r>
              <a:rPr sz="2200" spc="-5" dirty="0">
                <a:latin typeface="Calibri"/>
                <a:cs typeface="Calibri"/>
              </a:rPr>
              <a:t> in</a:t>
            </a:r>
            <a:r>
              <a:rPr sz="2200" spc="-10" dirty="0">
                <a:latin typeface="Calibri"/>
                <a:cs typeface="Calibri"/>
              </a:rPr>
              <a:t> </a:t>
            </a:r>
            <a:r>
              <a:rPr sz="2200" spc="-5" dirty="0">
                <a:latin typeface="Calibri"/>
                <a:cs typeface="Calibri"/>
              </a:rPr>
              <a:t>the</a:t>
            </a:r>
            <a:r>
              <a:rPr sz="2200" spc="10" dirty="0">
                <a:latin typeface="Calibri"/>
                <a:cs typeface="Calibri"/>
              </a:rPr>
              <a:t> </a:t>
            </a:r>
            <a:r>
              <a:rPr sz="2200" spc="-45" dirty="0">
                <a:latin typeface="Calibri"/>
                <a:cs typeface="Calibri"/>
              </a:rPr>
              <a:t>fiber.</a:t>
            </a:r>
            <a:endParaRPr sz="2200">
              <a:latin typeface="Calibri"/>
              <a:cs typeface="Calibri"/>
            </a:endParaRPr>
          </a:p>
          <a:p>
            <a:pPr>
              <a:lnSpc>
                <a:spcPct val="100000"/>
              </a:lnSpc>
              <a:spcBef>
                <a:spcPts val="15"/>
              </a:spcBef>
            </a:pPr>
            <a:endParaRPr sz="2150">
              <a:latin typeface="Calibri"/>
              <a:cs typeface="Calibri"/>
            </a:endParaRPr>
          </a:p>
          <a:p>
            <a:pPr marL="12700">
              <a:lnSpc>
                <a:spcPct val="100000"/>
              </a:lnSpc>
            </a:pPr>
            <a:r>
              <a:rPr sz="2200" spc="-5" dirty="0">
                <a:latin typeface="Calibri"/>
                <a:cs typeface="Calibri"/>
              </a:rPr>
              <a:t>It</a:t>
            </a:r>
            <a:r>
              <a:rPr sz="2200" spc="-15" dirty="0">
                <a:latin typeface="Calibri"/>
                <a:cs typeface="Calibri"/>
              </a:rPr>
              <a:t> </a:t>
            </a:r>
            <a:r>
              <a:rPr sz="2200" spc="-5" dirty="0">
                <a:latin typeface="Calibri"/>
                <a:cs typeface="Calibri"/>
              </a:rPr>
              <a:t>is </a:t>
            </a:r>
            <a:r>
              <a:rPr sz="2200" spc="-10" dirty="0">
                <a:latin typeface="Calibri"/>
                <a:cs typeface="Calibri"/>
              </a:rPr>
              <a:t>broadly noticed</a:t>
            </a:r>
            <a:r>
              <a:rPr sz="2200" spc="15" dirty="0">
                <a:latin typeface="Calibri"/>
                <a:cs typeface="Calibri"/>
              </a:rPr>
              <a:t> </a:t>
            </a:r>
            <a:r>
              <a:rPr sz="2200" spc="-20" dirty="0">
                <a:latin typeface="Calibri"/>
                <a:cs typeface="Calibri"/>
              </a:rPr>
              <a:t>into</a:t>
            </a:r>
            <a:r>
              <a:rPr sz="2200" spc="10" dirty="0">
                <a:latin typeface="Calibri"/>
                <a:cs typeface="Calibri"/>
              </a:rPr>
              <a:t> </a:t>
            </a:r>
            <a:r>
              <a:rPr sz="2200" spc="-15" dirty="0">
                <a:latin typeface="Calibri"/>
                <a:cs typeface="Calibri"/>
              </a:rPr>
              <a:t>two</a:t>
            </a:r>
            <a:r>
              <a:rPr sz="2200" spc="5" dirty="0">
                <a:latin typeface="Calibri"/>
                <a:cs typeface="Calibri"/>
              </a:rPr>
              <a:t> </a:t>
            </a:r>
            <a:r>
              <a:rPr sz="2200" spc="-5" dirty="0">
                <a:latin typeface="Calibri"/>
                <a:cs typeface="Calibri"/>
              </a:rPr>
              <a:t>types:</a:t>
            </a:r>
            <a:endParaRPr sz="2200">
              <a:latin typeface="Calibri"/>
              <a:cs typeface="Calibri"/>
            </a:endParaRPr>
          </a:p>
          <a:p>
            <a:pPr marL="1075055" indent="-148590">
              <a:lnSpc>
                <a:spcPct val="100000"/>
              </a:lnSpc>
              <a:buChar char="-"/>
              <a:tabLst>
                <a:tab pos="1075690" algn="l"/>
              </a:tabLst>
            </a:pPr>
            <a:r>
              <a:rPr sz="2200" spc="-15" dirty="0">
                <a:latin typeface="Calibri"/>
                <a:cs typeface="Calibri"/>
              </a:rPr>
              <a:t>Intramodal</a:t>
            </a:r>
            <a:r>
              <a:rPr sz="2200" spc="-40" dirty="0">
                <a:latin typeface="Calibri"/>
                <a:cs typeface="Calibri"/>
              </a:rPr>
              <a:t> </a:t>
            </a:r>
            <a:r>
              <a:rPr sz="2200" spc="-10" dirty="0">
                <a:latin typeface="Calibri"/>
                <a:cs typeface="Calibri"/>
              </a:rPr>
              <a:t>dispersion</a:t>
            </a:r>
            <a:endParaRPr sz="2200">
              <a:latin typeface="Calibri"/>
              <a:cs typeface="Calibri"/>
            </a:endParaRPr>
          </a:p>
          <a:p>
            <a:pPr marL="1075055" indent="-148590">
              <a:lnSpc>
                <a:spcPct val="100000"/>
              </a:lnSpc>
              <a:buChar char="-"/>
              <a:tabLst>
                <a:tab pos="1075690" algn="l"/>
              </a:tabLst>
            </a:pPr>
            <a:r>
              <a:rPr sz="2200" spc="-10" dirty="0">
                <a:latin typeface="Calibri"/>
                <a:cs typeface="Calibri"/>
              </a:rPr>
              <a:t>Intermodal</a:t>
            </a:r>
            <a:r>
              <a:rPr sz="2200" spc="-55" dirty="0">
                <a:latin typeface="Calibri"/>
                <a:cs typeface="Calibri"/>
              </a:rPr>
              <a:t> </a:t>
            </a:r>
            <a:r>
              <a:rPr sz="2200" spc="-10" dirty="0">
                <a:latin typeface="Calibri"/>
                <a:cs typeface="Calibri"/>
              </a:rPr>
              <a:t>dispersion</a:t>
            </a:r>
            <a:endParaRPr sz="2200">
              <a:latin typeface="Calibri"/>
              <a:cs typeface="Calibri"/>
            </a:endParaRPr>
          </a:p>
        </p:txBody>
      </p:sp>
      <p:pic>
        <p:nvPicPr>
          <p:cNvPr id="3" name="object 3"/>
          <p:cNvPicPr/>
          <p:nvPr/>
        </p:nvPicPr>
        <p:blipFill>
          <a:blip r:embed="rId2" cstate="print"/>
          <a:stretch>
            <a:fillRect/>
          </a:stretch>
        </p:blipFill>
        <p:spPr>
          <a:xfrm>
            <a:off x="224027" y="273327"/>
            <a:ext cx="2212848" cy="293502"/>
          </a:xfrm>
          <a:prstGeom prst="rect">
            <a:avLst/>
          </a:prstGeom>
        </p:spPr>
      </p:pic>
      <p:sp>
        <p:nvSpPr>
          <p:cNvPr id="4" name="object 4"/>
          <p:cNvSpPr txBox="1">
            <a:spLocks noGrp="1"/>
          </p:cNvSpPr>
          <p:nvPr>
            <p:ph type="title"/>
          </p:nvPr>
        </p:nvSpPr>
        <p:spPr>
          <a:xfrm>
            <a:off x="191211" y="165608"/>
            <a:ext cx="224536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6FC0"/>
                </a:solidFill>
                <a:latin typeface="Calibri"/>
                <a:cs typeface="Calibri"/>
              </a:rPr>
              <a:t>Modal</a:t>
            </a:r>
            <a:r>
              <a:rPr sz="2400" b="1" spc="-110" dirty="0">
                <a:solidFill>
                  <a:srgbClr val="006FC0"/>
                </a:solidFill>
                <a:latin typeface="Calibri"/>
                <a:cs typeface="Calibri"/>
              </a:rPr>
              <a:t> </a:t>
            </a:r>
            <a:r>
              <a:rPr sz="2400" b="1" spc="-5" dirty="0">
                <a:solidFill>
                  <a:srgbClr val="006FC0"/>
                </a:solidFill>
                <a:latin typeface="Calibri"/>
                <a:cs typeface="Calibri"/>
              </a:rPr>
              <a:t>Dispersion</a:t>
            </a:r>
            <a:endParaRPr sz="24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3552" y="197127"/>
            <a:ext cx="2801308" cy="293502"/>
          </a:xfrm>
          <a:prstGeom prst="rect">
            <a:avLst/>
          </a:prstGeom>
        </p:spPr>
      </p:pic>
      <p:sp>
        <p:nvSpPr>
          <p:cNvPr id="3" name="object 3"/>
          <p:cNvSpPr txBox="1">
            <a:spLocks noGrp="1"/>
          </p:cNvSpPr>
          <p:nvPr>
            <p:ph type="title"/>
          </p:nvPr>
        </p:nvSpPr>
        <p:spPr>
          <a:xfrm>
            <a:off x="231140" y="89408"/>
            <a:ext cx="283400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6F2F9F"/>
                </a:solidFill>
                <a:latin typeface="Calibri"/>
                <a:cs typeface="Calibri"/>
              </a:rPr>
              <a:t>Intermodal</a:t>
            </a:r>
            <a:r>
              <a:rPr sz="2400" b="1" spc="-70" dirty="0">
                <a:solidFill>
                  <a:srgbClr val="6F2F9F"/>
                </a:solidFill>
                <a:latin typeface="Calibri"/>
                <a:cs typeface="Calibri"/>
              </a:rPr>
              <a:t> </a:t>
            </a:r>
            <a:r>
              <a:rPr sz="2400" b="1" spc="-5" dirty="0">
                <a:solidFill>
                  <a:srgbClr val="6F2F9F"/>
                </a:solidFill>
                <a:latin typeface="Calibri"/>
                <a:cs typeface="Calibri"/>
              </a:rPr>
              <a:t>Dispersion</a:t>
            </a:r>
            <a:endParaRPr sz="2400">
              <a:latin typeface="Calibri"/>
              <a:cs typeface="Calibri"/>
            </a:endParaRPr>
          </a:p>
        </p:txBody>
      </p:sp>
      <p:sp>
        <p:nvSpPr>
          <p:cNvPr id="4" name="object 4"/>
          <p:cNvSpPr txBox="1"/>
          <p:nvPr/>
        </p:nvSpPr>
        <p:spPr>
          <a:xfrm>
            <a:off x="383540" y="831849"/>
            <a:ext cx="8455025" cy="5391150"/>
          </a:xfrm>
          <a:prstGeom prst="rect">
            <a:avLst/>
          </a:prstGeom>
        </p:spPr>
        <p:txBody>
          <a:bodyPr vert="horz" wrap="square" lIns="0" tIns="12065" rIns="0" bIns="0" rtlCol="0">
            <a:spAutoFit/>
          </a:bodyPr>
          <a:lstStyle/>
          <a:p>
            <a:pPr marL="12700" marR="6350" algn="just">
              <a:lnSpc>
                <a:spcPct val="100000"/>
              </a:lnSpc>
              <a:spcBef>
                <a:spcPts val="95"/>
              </a:spcBef>
            </a:pPr>
            <a:r>
              <a:rPr sz="2200" spc="-5" dirty="0">
                <a:latin typeface="Calibri"/>
                <a:cs typeface="Calibri"/>
              </a:rPr>
              <a:t>Pulse </a:t>
            </a:r>
            <a:r>
              <a:rPr sz="2200" spc="-10" dirty="0">
                <a:latin typeface="Calibri"/>
                <a:cs typeface="Calibri"/>
              </a:rPr>
              <a:t>broadening due</a:t>
            </a:r>
            <a:r>
              <a:rPr sz="2200" spc="-5" dirty="0">
                <a:latin typeface="Calibri"/>
                <a:cs typeface="Calibri"/>
              </a:rPr>
              <a:t> </a:t>
            </a:r>
            <a:r>
              <a:rPr sz="2200" spc="-20" dirty="0">
                <a:latin typeface="Calibri"/>
                <a:cs typeface="Calibri"/>
              </a:rPr>
              <a:t>to</a:t>
            </a:r>
            <a:r>
              <a:rPr sz="2200" spc="-15" dirty="0">
                <a:latin typeface="Calibri"/>
                <a:cs typeface="Calibri"/>
              </a:rPr>
              <a:t> </a:t>
            </a:r>
            <a:r>
              <a:rPr sz="2200" spc="-10" dirty="0">
                <a:latin typeface="Calibri"/>
                <a:cs typeface="Calibri"/>
              </a:rPr>
              <a:t>intermodal dispersion </a:t>
            </a:r>
            <a:r>
              <a:rPr sz="2200" spc="-5" dirty="0">
                <a:latin typeface="Calibri"/>
                <a:cs typeface="Calibri"/>
              </a:rPr>
              <a:t>(sometimes</a:t>
            </a:r>
            <a:r>
              <a:rPr sz="2200" dirty="0">
                <a:latin typeface="Calibri"/>
                <a:cs typeface="Calibri"/>
              </a:rPr>
              <a:t> </a:t>
            </a:r>
            <a:r>
              <a:rPr sz="2200" spc="-20" dirty="0">
                <a:latin typeface="Calibri"/>
                <a:cs typeface="Calibri"/>
              </a:rPr>
              <a:t>referred</a:t>
            </a:r>
            <a:r>
              <a:rPr sz="2200" spc="-15" dirty="0">
                <a:latin typeface="Calibri"/>
                <a:cs typeface="Calibri"/>
              </a:rPr>
              <a:t> </a:t>
            </a:r>
            <a:r>
              <a:rPr sz="2200" spc="-35" dirty="0">
                <a:latin typeface="Calibri"/>
                <a:cs typeface="Calibri"/>
              </a:rPr>
              <a:t>to </a:t>
            </a:r>
            <a:r>
              <a:rPr sz="2200" spc="-30" dirty="0">
                <a:latin typeface="Calibri"/>
                <a:cs typeface="Calibri"/>
              </a:rPr>
              <a:t> </a:t>
            </a:r>
            <a:r>
              <a:rPr sz="2200" spc="-10" dirty="0">
                <a:latin typeface="Calibri"/>
                <a:cs typeface="Calibri"/>
              </a:rPr>
              <a:t>simply </a:t>
            </a:r>
            <a:r>
              <a:rPr sz="2200" spc="-5" dirty="0">
                <a:latin typeface="Calibri"/>
                <a:cs typeface="Calibri"/>
              </a:rPr>
              <a:t>as modal </a:t>
            </a:r>
            <a:r>
              <a:rPr sz="2200" dirty="0">
                <a:latin typeface="Calibri"/>
                <a:cs typeface="Calibri"/>
              </a:rPr>
              <a:t>or </a:t>
            </a:r>
            <a:r>
              <a:rPr sz="2200" spc="-5" dirty="0">
                <a:latin typeface="Calibri"/>
                <a:cs typeface="Calibri"/>
              </a:rPr>
              <a:t>mode </a:t>
            </a:r>
            <a:r>
              <a:rPr sz="2200" spc="-10" dirty="0">
                <a:latin typeface="Calibri"/>
                <a:cs typeface="Calibri"/>
              </a:rPr>
              <a:t>dispersion) results from </a:t>
            </a:r>
            <a:r>
              <a:rPr sz="2200" spc="-5" dirty="0">
                <a:latin typeface="Calibri"/>
                <a:cs typeface="Calibri"/>
              </a:rPr>
              <a:t>the </a:t>
            </a:r>
            <a:r>
              <a:rPr sz="2200" spc="-15" dirty="0">
                <a:latin typeface="Calibri"/>
                <a:cs typeface="Calibri"/>
              </a:rPr>
              <a:t>propagation delay </a:t>
            </a:r>
            <a:r>
              <a:rPr sz="2200" spc="-10" dirty="0">
                <a:latin typeface="Calibri"/>
                <a:cs typeface="Calibri"/>
              </a:rPr>
              <a:t> </a:t>
            </a:r>
            <a:r>
              <a:rPr sz="2200" spc="-15" dirty="0">
                <a:latin typeface="Calibri"/>
                <a:cs typeface="Calibri"/>
              </a:rPr>
              <a:t>differences</a:t>
            </a:r>
            <a:r>
              <a:rPr sz="2200" spc="10" dirty="0">
                <a:latin typeface="Calibri"/>
                <a:cs typeface="Calibri"/>
              </a:rPr>
              <a:t> </a:t>
            </a:r>
            <a:r>
              <a:rPr sz="2200" spc="-10" dirty="0">
                <a:latin typeface="Calibri"/>
                <a:cs typeface="Calibri"/>
              </a:rPr>
              <a:t>between</a:t>
            </a:r>
            <a:r>
              <a:rPr sz="2200" spc="35" dirty="0">
                <a:latin typeface="Calibri"/>
                <a:cs typeface="Calibri"/>
              </a:rPr>
              <a:t> </a:t>
            </a:r>
            <a:r>
              <a:rPr sz="2200" spc="-5" dirty="0">
                <a:latin typeface="Calibri"/>
                <a:cs typeface="Calibri"/>
              </a:rPr>
              <a:t>modes</a:t>
            </a:r>
            <a:r>
              <a:rPr sz="2200" spc="5" dirty="0">
                <a:latin typeface="Calibri"/>
                <a:cs typeface="Calibri"/>
              </a:rPr>
              <a:t> </a:t>
            </a:r>
            <a:r>
              <a:rPr sz="2200" spc="-5" dirty="0">
                <a:latin typeface="Calibri"/>
                <a:cs typeface="Calibri"/>
              </a:rPr>
              <a:t>within</a:t>
            </a:r>
            <a:r>
              <a:rPr sz="2200" dirty="0">
                <a:latin typeface="Calibri"/>
                <a:cs typeface="Calibri"/>
              </a:rPr>
              <a:t> </a:t>
            </a:r>
            <a:r>
              <a:rPr sz="2200" spc="-5" dirty="0">
                <a:latin typeface="Calibri"/>
                <a:cs typeface="Calibri"/>
              </a:rPr>
              <a:t>a multimode</a:t>
            </a:r>
            <a:r>
              <a:rPr sz="2200" spc="10" dirty="0">
                <a:latin typeface="Calibri"/>
                <a:cs typeface="Calibri"/>
              </a:rPr>
              <a:t> </a:t>
            </a:r>
            <a:r>
              <a:rPr sz="2200" spc="-45" dirty="0">
                <a:latin typeface="Calibri"/>
                <a:cs typeface="Calibri"/>
              </a:rPr>
              <a:t>fiber.</a:t>
            </a:r>
            <a:endParaRPr sz="2200">
              <a:latin typeface="Calibri"/>
              <a:cs typeface="Calibri"/>
            </a:endParaRPr>
          </a:p>
          <a:p>
            <a:pPr>
              <a:lnSpc>
                <a:spcPct val="100000"/>
              </a:lnSpc>
              <a:spcBef>
                <a:spcPts val="15"/>
              </a:spcBef>
            </a:pPr>
            <a:endParaRPr sz="2150">
              <a:latin typeface="Calibri"/>
              <a:cs typeface="Calibri"/>
            </a:endParaRPr>
          </a:p>
          <a:p>
            <a:pPr marL="12700" marR="8255" algn="just">
              <a:lnSpc>
                <a:spcPct val="100000"/>
              </a:lnSpc>
              <a:spcBef>
                <a:spcPts val="5"/>
              </a:spcBef>
            </a:pPr>
            <a:r>
              <a:rPr sz="2200" spc="-5" dirty="0">
                <a:latin typeface="Calibri"/>
                <a:cs typeface="Calibri"/>
              </a:rPr>
              <a:t>As</a:t>
            </a:r>
            <a:r>
              <a:rPr sz="2200" dirty="0">
                <a:latin typeface="Calibri"/>
                <a:cs typeface="Calibri"/>
              </a:rPr>
              <a:t> </a:t>
            </a:r>
            <a:r>
              <a:rPr sz="2200" spc="-5" dirty="0">
                <a:latin typeface="Calibri"/>
                <a:cs typeface="Calibri"/>
              </a:rPr>
              <a:t>the</a:t>
            </a:r>
            <a:r>
              <a:rPr sz="2200" dirty="0">
                <a:latin typeface="Calibri"/>
                <a:cs typeface="Calibri"/>
              </a:rPr>
              <a:t> </a:t>
            </a:r>
            <a:r>
              <a:rPr sz="2200" spc="-20" dirty="0">
                <a:latin typeface="Calibri"/>
                <a:cs typeface="Calibri"/>
              </a:rPr>
              <a:t>different</a:t>
            </a:r>
            <a:r>
              <a:rPr sz="2200" spc="-15" dirty="0">
                <a:latin typeface="Calibri"/>
                <a:cs typeface="Calibri"/>
              </a:rPr>
              <a:t> </a:t>
            </a:r>
            <a:r>
              <a:rPr sz="2200" spc="-5" dirty="0">
                <a:latin typeface="Calibri"/>
                <a:cs typeface="Calibri"/>
              </a:rPr>
              <a:t>modes</a:t>
            </a:r>
            <a:r>
              <a:rPr sz="2200" dirty="0">
                <a:latin typeface="Calibri"/>
                <a:cs typeface="Calibri"/>
              </a:rPr>
              <a:t> </a:t>
            </a:r>
            <a:r>
              <a:rPr sz="2200" spc="-5" dirty="0">
                <a:latin typeface="Calibri"/>
                <a:cs typeface="Calibri"/>
              </a:rPr>
              <a:t>which</a:t>
            </a:r>
            <a:r>
              <a:rPr sz="2200" dirty="0">
                <a:latin typeface="Calibri"/>
                <a:cs typeface="Calibri"/>
              </a:rPr>
              <a:t> </a:t>
            </a:r>
            <a:r>
              <a:rPr sz="2200" spc="-15" dirty="0">
                <a:latin typeface="Calibri"/>
                <a:cs typeface="Calibri"/>
              </a:rPr>
              <a:t>constitute</a:t>
            </a:r>
            <a:r>
              <a:rPr sz="2200" spc="-10" dirty="0">
                <a:latin typeface="Calibri"/>
                <a:cs typeface="Calibri"/>
              </a:rPr>
              <a:t> </a:t>
            </a:r>
            <a:r>
              <a:rPr sz="2200" spc="-5" dirty="0">
                <a:latin typeface="Calibri"/>
                <a:cs typeface="Calibri"/>
              </a:rPr>
              <a:t>a</a:t>
            </a:r>
            <a:r>
              <a:rPr sz="2200" dirty="0">
                <a:latin typeface="Calibri"/>
                <a:cs typeface="Calibri"/>
              </a:rPr>
              <a:t> </a:t>
            </a:r>
            <a:r>
              <a:rPr sz="2200" spc="-10" dirty="0">
                <a:latin typeface="Calibri"/>
                <a:cs typeface="Calibri"/>
              </a:rPr>
              <a:t>pulse</a:t>
            </a:r>
            <a:r>
              <a:rPr sz="2200" spc="-5" dirty="0">
                <a:latin typeface="Calibri"/>
                <a:cs typeface="Calibri"/>
              </a:rPr>
              <a:t> in</a:t>
            </a:r>
            <a:r>
              <a:rPr sz="2200" dirty="0">
                <a:latin typeface="Calibri"/>
                <a:cs typeface="Calibri"/>
              </a:rPr>
              <a:t> </a:t>
            </a:r>
            <a:r>
              <a:rPr sz="2200" spc="-5" dirty="0">
                <a:latin typeface="Calibri"/>
                <a:cs typeface="Calibri"/>
              </a:rPr>
              <a:t>a</a:t>
            </a:r>
            <a:r>
              <a:rPr sz="2200" spc="484" dirty="0">
                <a:latin typeface="Calibri"/>
                <a:cs typeface="Calibri"/>
              </a:rPr>
              <a:t> </a:t>
            </a:r>
            <a:r>
              <a:rPr sz="2200" spc="-5" dirty="0">
                <a:latin typeface="Calibri"/>
                <a:cs typeface="Calibri"/>
              </a:rPr>
              <a:t>multimode</a:t>
            </a:r>
            <a:r>
              <a:rPr sz="2200" spc="484" dirty="0">
                <a:latin typeface="Calibri"/>
                <a:cs typeface="Calibri"/>
              </a:rPr>
              <a:t> </a:t>
            </a:r>
            <a:r>
              <a:rPr sz="2200" spc="-10" dirty="0">
                <a:latin typeface="Calibri"/>
                <a:cs typeface="Calibri"/>
              </a:rPr>
              <a:t>fiber </a:t>
            </a:r>
            <a:r>
              <a:rPr sz="2200" spc="-484" dirty="0">
                <a:latin typeface="Calibri"/>
                <a:cs typeface="Calibri"/>
              </a:rPr>
              <a:t> </a:t>
            </a:r>
            <a:r>
              <a:rPr sz="2200" spc="-20" dirty="0">
                <a:latin typeface="Calibri"/>
                <a:cs typeface="Calibri"/>
              </a:rPr>
              <a:t>travel</a:t>
            </a:r>
            <a:r>
              <a:rPr sz="2200" spc="-15" dirty="0">
                <a:latin typeface="Calibri"/>
                <a:cs typeface="Calibri"/>
              </a:rPr>
              <a:t> </a:t>
            </a:r>
            <a:r>
              <a:rPr sz="2200" spc="-5" dirty="0">
                <a:latin typeface="Calibri"/>
                <a:cs typeface="Calibri"/>
              </a:rPr>
              <a:t>along the channel </a:t>
            </a:r>
            <a:r>
              <a:rPr sz="2200" spc="-10" dirty="0">
                <a:latin typeface="Calibri"/>
                <a:cs typeface="Calibri"/>
              </a:rPr>
              <a:t>at </a:t>
            </a:r>
            <a:r>
              <a:rPr sz="2200" spc="-20" dirty="0">
                <a:latin typeface="Calibri"/>
                <a:cs typeface="Calibri"/>
              </a:rPr>
              <a:t>different</a:t>
            </a:r>
            <a:r>
              <a:rPr sz="2200" spc="-15" dirty="0">
                <a:latin typeface="Calibri"/>
                <a:cs typeface="Calibri"/>
              </a:rPr>
              <a:t> </a:t>
            </a:r>
            <a:r>
              <a:rPr sz="2200" spc="-10" dirty="0">
                <a:latin typeface="Calibri"/>
                <a:cs typeface="Calibri"/>
              </a:rPr>
              <a:t>group </a:t>
            </a:r>
            <a:r>
              <a:rPr sz="2200" spc="-5" dirty="0">
                <a:latin typeface="Calibri"/>
                <a:cs typeface="Calibri"/>
              </a:rPr>
              <a:t>velocities,</a:t>
            </a:r>
            <a:r>
              <a:rPr sz="220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pulse</a:t>
            </a:r>
            <a:r>
              <a:rPr sz="2200" spc="475" dirty="0">
                <a:latin typeface="Calibri"/>
                <a:cs typeface="Calibri"/>
              </a:rPr>
              <a:t> </a:t>
            </a:r>
            <a:r>
              <a:rPr sz="2200" spc="-5" dirty="0">
                <a:latin typeface="Calibri"/>
                <a:cs typeface="Calibri"/>
              </a:rPr>
              <a:t>width </a:t>
            </a:r>
            <a:r>
              <a:rPr sz="2200" spc="-25" dirty="0">
                <a:latin typeface="Calibri"/>
                <a:cs typeface="Calibri"/>
              </a:rPr>
              <a:t>at </a:t>
            </a:r>
            <a:r>
              <a:rPr sz="2200" spc="-20" dirty="0">
                <a:latin typeface="Calibri"/>
                <a:cs typeface="Calibri"/>
              </a:rPr>
              <a:t> </a:t>
            </a:r>
            <a:r>
              <a:rPr sz="2200" spc="-5" dirty="0">
                <a:latin typeface="Calibri"/>
                <a:cs typeface="Calibri"/>
              </a:rPr>
              <a:t>the </a:t>
            </a:r>
            <a:r>
              <a:rPr sz="2200" spc="-10" dirty="0">
                <a:latin typeface="Calibri"/>
                <a:cs typeface="Calibri"/>
              </a:rPr>
              <a:t>output </a:t>
            </a:r>
            <a:r>
              <a:rPr sz="2200" spc="-5" dirty="0">
                <a:latin typeface="Calibri"/>
                <a:cs typeface="Calibri"/>
              </a:rPr>
              <a:t>is dependent upon the </a:t>
            </a:r>
            <a:r>
              <a:rPr sz="2200" spc="-10" dirty="0">
                <a:latin typeface="Calibri"/>
                <a:cs typeface="Calibri"/>
              </a:rPr>
              <a:t>transmission </a:t>
            </a:r>
            <a:r>
              <a:rPr sz="2200" spc="-5" dirty="0">
                <a:latin typeface="Calibri"/>
                <a:cs typeface="Calibri"/>
              </a:rPr>
              <a:t>times </a:t>
            </a:r>
            <a:r>
              <a:rPr sz="2200" dirty="0">
                <a:latin typeface="Calibri"/>
                <a:cs typeface="Calibri"/>
              </a:rPr>
              <a:t>of </a:t>
            </a:r>
            <a:r>
              <a:rPr sz="2200" spc="-5" dirty="0">
                <a:latin typeface="Calibri"/>
                <a:cs typeface="Calibri"/>
              </a:rPr>
              <a:t>the </a:t>
            </a:r>
            <a:r>
              <a:rPr sz="2200" spc="-10" dirty="0">
                <a:latin typeface="Calibri"/>
                <a:cs typeface="Calibri"/>
              </a:rPr>
              <a:t>slowest </a:t>
            </a:r>
            <a:r>
              <a:rPr sz="2200" spc="-5" dirty="0">
                <a:latin typeface="Calibri"/>
                <a:cs typeface="Calibri"/>
              </a:rPr>
              <a:t>and </a:t>
            </a:r>
            <a:r>
              <a:rPr sz="2200" dirty="0">
                <a:latin typeface="Calibri"/>
                <a:cs typeface="Calibri"/>
              </a:rPr>
              <a:t> </a:t>
            </a:r>
            <a:r>
              <a:rPr sz="2200" spc="-20" dirty="0">
                <a:latin typeface="Calibri"/>
                <a:cs typeface="Calibri"/>
              </a:rPr>
              <a:t>fastest</a:t>
            </a:r>
            <a:r>
              <a:rPr sz="2200" dirty="0">
                <a:latin typeface="Calibri"/>
                <a:cs typeface="Calibri"/>
              </a:rPr>
              <a:t> </a:t>
            </a:r>
            <a:r>
              <a:rPr sz="2200" spc="-5" dirty="0">
                <a:latin typeface="Calibri"/>
                <a:cs typeface="Calibri"/>
              </a:rPr>
              <a:t>modes.</a:t>
            </a:r>
            <a:endParaRPr sz="2200">
              <a:latin typeface="Calibri"/>
              <a:cs typeface="Calibri"/>
            </a:endParaRPr>
          </a:p>
          <a:p>
            <a:pPr>
              <a:lnSpc>
                <a:spcPct val="100000"/>
              </a:lnSpc>
              <a:spcBef>
                <a:spcPts val="20"/>
              </a:spcBef>
            </a:pPr>
            <a:endParaRPr sz="2150">
              <a:latin typeface="Calibri"/>
              <a:cs typeface="Calibri"/>
            </a:endParaRPr>
          </a:p>
          <a:p>
            <a:pPr marL="12700" algn="just">
              <a:lnSpc>
                <a:spcPct val="100000"/>
              </a:lnSpc>
            </a:pPr>
            <a:r>
              <a:rPr sz="2200" spc="-5" dirty="0">
                <a:solidFill>
                  <a:srgbClr val="000066"/>
                </a:solidFill>
                <a:latin typeface="Calibri"/>
                <a:cs typeface="Calibri"/>
              </a:rPr>
              <a:t>Multimode</a:t>
            </a:r>
            <a:r>
              <a:rPr sz="2200" spc="894" dirty="0">
                <a:solidFill>
                  <a:srgbClr val="000066"/>
                </a:solidFill>
                <a:latin typeface="Calibri"/>
                <a:cs typeface="Calibri"/>
              </a:rPr>
              <a:t> </a:t>
            </a:r>
            <a:r>
              <a:rPr sz="2200" spc="-15" dirty="0">
                <a:solidFill>
                  <a:srgbClr val="000066"/>
                </a:solidFill>
                <a:latin typeface="Calibri"/>
                <a:cs typeface="Calibri"/>
              </a:rPr>
              <a:t>step</a:t>
            </a:r>
            <a:r>
              <a:rPr sz="2200" spc="894" dirty="0">
                <a:solidFill>
                  <a:srgbClr val="000066"/>
                </a:solidFill>
                <a:latin typeface="Calibri"/>
                <a:cs typeface="Calibri"/>
              </a:rPr>
              <a:t> </a:t>
            </a:r>
            <a:r>
              <a:rPr sz="2200" spc="-10" dirty="0">
                <a:solidFill>
                  <a:srgbClr val="000066"/>
                </a:solidFill>
                <a:latin typeface="Calibri"/>
                <a:cs typeface="Calibri"/>
              </a:rPr>
              <a:t>index</a:t>
            </a:r>
            <a:r>
              <a:rPr sz="2200" spc="894" dirty="0">
                <a:solidFill>
                  <a:srgbClr val="000066"/>
                </a:solidFill>
                <a:latin typeface="Calibri"/>
                <a:cs typeface="Calibri"/>
              </a:rPr>
              <a:t> </a:t>
            </a:r>
            <a:r>
              <a:rPr sz="2200" spc="-10" dirty="0">
                <a:solidFill>
                  <a:srgbClr val="000066"/>
                </a:solidFill>
                <a:latin typeface="Calibri"/>
                <a:cs typeface="Calibri"/>
              </a:rPr>
              <a:t>fibers</a:t>
            </a:r>
            <a:r>
              <a:rPr sz="2200" spc="900" dirty="0">
                <a:solidFill>
                  <a:srgbClr val="000066"/>
                </a:solidFill>
                <a:latin typeface="Calibri"/>
                <a:cs typeface="Calibri"/>
              </a:rPr>
              <a:t> </a:t>
            </a:r>
            <a:r>
              <a:rPr sz="2200" spc="-10" dirty="0">
                <a:solidFill>
                  <a:srgbClr val="001F5F"/>
                </a:solidFill>
                <a:latin typeface="Calibri"/>
                <a:cs typeface="Calibri"/>
              </a:rPr>
              <a:t>exhibit</a:t>
            </a:r>
            <a:r>
              <a:rPr sz="2200" spc="885" dirty="0">
                <a:solidFill>
                  <a:srgbClr val="001F5F"/>
                </a:solidFill>
                <a:latin typeface="Calibri"/>
                <a:cs typeface="Calibri"/>
              </a:rPr>
              <a:t> </a:t>
            </a:r>
            <a:r>
              <a:rPr sz="2200" spc="-5" dirty="0">
                <a:solidFill>
                  <a:srgbClr val="001F5F"/>
                </a:solidFill>
                <a:latin typeface="Calibri"/>
                <a:cs typeface="Calibri"/>
              </a:rPr>
              <a:t>a</a:t>
            </a:r>
            <a:r>
              <a:rPr sz="2200" spc="894" dirty="0">
                <a:solidFill>
                  <a:srgbClr val="001F5F"/>
                </a:solidFill>
                <a:latin typeface="Calibri"/>
                <a:cs typeface="Calibri"/>
              </a:rPr>
              <a:t> </a:t>
            </a:r>
            <a:r>
              <a:rPr sz="2200" spc="-15" dirty="0">
                <a:solidFill>
                  <a:srgbClr val="001F5F"/>
                </a:solidFill>
                <a:latin typeface="Calibri"/>
                <a:cs typeface="Calibri"/>
              </a:rPr>
              <a:t>large</a:t>
            </a:r>
            <a:r>
              <a:rPr sz="2200" spc="894" dirty="0">
                <a:solidFill>
                  <a:srgbClr val="001F5F"/>
                </a:solidFill>
                <a:latin typeface="Calibri"/>
                <a:cs typeface="Calibri"/>
              </a:rPr>
              <a:t> </a:t>
            </a:r>
            <a:r>
              <a:rPr sz="2200" spc="-5" dirty="0">
                <a:solidFill>
                  <a:srgbClr val="001F5F"/>
                </a:solidFill>
                <a:latin typeface="Calibri"/>
                <a:cs typeface="Calibri"/>
              </a:rPr>
              <a:t>amount</a:t>
            </a:r>
            <a:r>
              <a:rPr sz="2200" spc="894" dirty="0">
                <a:solidFill>
                  <a:srgbClr val="001F5F"/>
                </a:solidFill>
                <a:latin typeface="Calibri"/>
                <a:cs typeface="Calibri"/>
              </a:rPr>
              <a:t> </a:t>
            </a:r>
            <a:r>
              <a:rPr sz="2200" spc="-5" dirty="0">
                <a:solidFill>
                  <a:srgbClr val="001F5F"/>
                </a:solidFill>
                <a:latin typeface="Calibri"/>
                <a:cs typeface="Calibri"/>
              </a:rPr>
              <a:t>of</a:t>
            </a:r>
            <a:r>
              <a:rPr sz="2200" spc="900" dirty="0">
                <a:solidFill>
                  <a:srgbClr val="001F5F"/>
                </a:solidFill>
                <a:latin typeface="Calibri"/>
                <a:cs typeface="Calibri"/>
              </a:rPr>
              <a:t> </a:t>
            </a:r>
            <a:r>
              <a:rPr sz="2200" spc="-5" dirty="0">
                <a:solidFill>
                  <a:srgbClr val="001F5F"/>
                </a:solidFill>
                <a:latin typeface="Calibri"/>
                <a:cs typeface="Calibri"/>
              </a:rPr>
              <a:t>intermodal</a:t>
            </a:r>
            <a:endParaRPr sz="2200">
              <a:latin typeface="Calibri"/>
              <a:cs typeface="Calibri"/>
            </a:endParaRPr>
          </a:p>
          <a:p>
            <a:pPr marL="12700" algn="just">
              <a:lnSpc>
                <a:spcPct val="100000"/>
              </a:lnSpc>
            </a:pPr>
            <a:r>
              <a:rPr sz="2200" spc="-10" dirty="0">
                <a:solidFill>
                  <a:srgbClr val="001F5F"/>
                </a:solidFill>
                <a:latin typeface="Calibri"/>
                <a:cs typeface="Calibri"/>
              </a:rPr>
              <a:t>dispersion</a:t>
            </a:r>
            <a:r>
              <a:rPr sz="2200" spc="-25" dirty="0">
                <a:solidFill>
                  <a:srgbClr val="001F5F"/>
                </a:solidFill>
                <a:latin typeface="Calibri"/>
                <a:cs typeface="Calibri"/>
              </a:rPr>
              <a:t> </a:t>
            </a:r>
            <a:r>
              <a:rPr sz="2200" spc="-5" dirty="0">
                <a:solidFill>
                  <a:srgbClr val="001F5F"/>
                </a:solidFill>
                <a:latin typeface="Calibri"/>
                <a:cs typeface="Calibri"/>
              </a:rPr>
              <a:t>which</a:t>
            </a:r>
            <a:r>
              <a:rPr sz="2200" dirty="0">
                <a:solidFill>
                  <a:srgbClr val="001F5F"/>
                </a:solidFill>
                <a:latin typeface="Calibri"/>
                <a:cs typeface="Calibri"/>
              </a:rPr>
              <a:t> </a:t>
            </a:r>
            <a:r>
              <a:rPr sz="2200" spc="-10" dirty="0">
                <a:solidFill>
                  <a:srgbClr val="001F5F"/>
                </a:solidFill>
                <a:latin typeface="Calibri"/>
                <a:cs typeface="Calibri"/>
              </a:rPr>
              <a:t>gives</a:t>
            </a:r>
            <a:r>
              <a:rPr sz="2200" spc="5" dirty="0">
                <a:solidFill>
                  <a:srgbClr val="001F5F"/>
                </a:solidFill>
                <a:latin typeface="Calibri"/>
                <a:cs typeface="Calibri"/>
              </a:rPr>
              <a:t> </a:t>
            </a:r>
            <a:r>
              <a:rPr sz="2200" spc="-5" dirty="0">
                <a:solidFill>
                  <a:srgbClr val="001F5F"/>
                </a:solidFill>
                <a:latin typeface="Calibri"/>
                <a:cs typeface="Calibri"/>
              </a:rPr>
              <a:t>the</a:t>
            </a:r>
            <a:r>
              <a:rPr sz="2200" spc="15" dirty="0">
                <a:solidFill>
                  <a:srgbClr val="001F5F"/>
                </a:solidFill>
                <a:latin typeface="Calibri"/>
                <a:cs typeface="Calibri"/>
              </a:rPr>
              <a:t> </a:t>
            </a:r>
            <a:r>
              <a:rPr sz="2200" spc="-15" dirty="0">
                <a:solidFill>
                  <a:srgbClr val="001F5F"/>
                </a:solidFill>
                <a:latin typeface="Calibri"/>
                <a:cs typeface="Calibri"/>
              </a:rPr>
              <a:t>greatest</a:t>
            </a:r>
            <a:r>
              <a:rPr sz="2200" spc="15" dirty="0">
                <a:solidFill>
                  <a:srgbClr val="001F5F"/>
                </a:solidFill>
                <a:latin typeface="Calibri"/>
                <a:cs typeface="Calibri"/>
              </a:rPr>
              <a:t> </a:t>
            </a:r>
            <a:r>
              <a:rPr sz="2200" spc="-10" dirty="0">
                <a:solidFill>
                  <a:srgbClr val="001F5F"/>
                </a:solidFill>
                <a:latin typeface="Calibri"/>
                <a:cs typeface="Calibri"/>
              </a:rPr>
              <a:t>pulse</a:t>
            </a:r>
            <a:r>
              <a:rPr sz="2200" spc="15" dirty="0">
                <a:solidFill>
                  <a:srgbClr val="001F5F"/>
                </a:solidFill>
                <a:latin typeface="Calibri"/>
                <a:cs typeface="Calibri"/>
              </a:rPr>
              <a:t> </a:t>
            </a:r>
            <a:r>
              <a:rPr sz="2200" spc="-10" dirty="0">
                <a:solidFill>
                  <a:srgbClr val="001F5F"/>
                </a:solidFill>
                <a:latin typeface="Calibri"/>
                <a:cs typeface="Calibri"/>
              </a:rPr>
              <a:t>broadening.</a:t>
            </a:r>
            <a:endParaRPr sz="2200">
              <a:latin typeface="Calibri"/>
              <a:cs typeface="Calibri"/>
            </a:endParaRPr>
          </a:p>
          <a:p>
            <a:pPr>
              <a:lnSpc>
                <a:spcPct val="100000"/>
              </a:lnSpc>
              <a:spcBef>
                <a:spcPts val="15"/>
              </a:spcBef>
            </a:pPr>
            <a:endParaRPr sz="2150">
              <a:latin typeface="Calibri"/>
              <a:cs typeface="Calibri"/>
            </a:endParaRPr>
          </a:p>
          <a:p>
            <a:pPr marL="12700" marR="5715" algn="just">
              <a:lnSpc>
                <a:spcPct val="100000"/>
              </a:lnSpc>
            </a:pPr>
            <a:r>
              <a:rPr sz="2200" spc="-10" dirty="0">
                <a:latin typeface="Calibri"/>
                <a:cs typeface="Calibri"/>
              </a:rPr>
              <a:t>The </a:t>
            </a:r>
            <a:r>
              <a:rPr sz="2200" spc="-15" dirty="0">
                <a:latin typeface="Calibri"/>
                <a:cs typeface="Calibri"/>
              </a:rPr>
              <a:t>overall </a:t>
            </a:r>
            <a:r>
              <a:rPr sz="2200" spc="-10" dirty="0">
                <a:latin typeface="Calibri"/>
                <a:cs typeface="Calibri"/>
              </a:rPr>
              <a:t>pulse broadening </a:t>
            </a:r>
            <a:r>
              <a:rPr sz="2200" spc="-5" dirty="0">
                <a:latin typeface="Calibri"/>
                <a:cs typeface="Calibri"/>
              </a:rPr>
              <a:t>in multimode </a:t>
            </a:r>
            <a:r>
              <a:rPr sz="2200" spc="-15" dirty="0">
                <a:latin typeface="Calibri"/>
                <a:cs typeface="Calibri"/>
              </a:rPr>
              <a:t>graded index </a:t>
            </a:r>
            <a:r>
              <a:rPr sz="2200" spc="-10" dirty="0">
                <a:latin typeface="Calibri"/>
                <a:cs typeface="Calibri"/>
              </a:rPr>
              <a:t>fibers </a:t>
            </a:r>
            <a:r>
              <a:rPr sz="2200" spc="-5" dirty="0">
                <a:latin typeface="Calibri"/>
                <a:cs typeface="Calibri"/>
              </a:rPr>
              <a:t>is </a:t>
            </a:r>
            <a:r>
              <a:rPr sz="2200" spc="-20" dirty="0">
                <a:latin typeface="Calibri"/>
                <a:cs typeface="Calibri"/>
              </a:rPr>
              <a:t>far </a:t>
            </a:r>
            <a:r>
              <a:rPr sz="2200" spc="-5" dirty="0">
                <a:latin typeface="Calibri"/>
                <a:cs typeface="Calibri"/>
              </a:rPr>
              <a:t>less </a:t>
            </a:r>
            <a:r>
              <a:rPr sz="2200" dirty="0">
                <a:latin typeface="Calibri"/>
                <a:cs typeface="Calibri"/>
              </a:rPr>
              <a:t> </a:t>
            </a:r>
            <a:r>
              <a:rPr sz="2200" spc="-5" dirty="0">
                <a:latin typeface="Calibri"/>
                <a:cs typeface="Calibri"/>
              </a:rPr>
              <a:t>than </a:t>
            </a:r>
            <a:r>
              <a:rPr sz="2200" spc="-10" dirty="0">
                <a:latin typeface="Calibri"/>
                <a:cs typeface="Calibri"/>
              </a:rPr>
              <a:t>that obtained </a:t>
            </a:r>
            <a:r>
              <a:rPr sz="2200" spc="-5" dirty="0">
                <a:latin typeface="Calibri"/>
                <a:cs typeface="Calibri"/>
              </a:rPr>
              <a:t>in multimode </a:t>
            </a:r>
            <a:r>
              <a:rPr sz="2200" spc="-15" dirty="0">
                <a:latin typeface="Calibri"/>
                <a:cs typeface="Calibri"/>
              </a:rPr>
              <a:t>step index </a:t>
            </a:r>
            <a:r>
              <a:rPr sz="2200" spc="-10" dirty="0">
                <a:latin typeface="Calibri"/>
                <a:cs typeface="Calibri"/>
              </a:rPr>
              <a:t>fibers (typically </a:t>
            </a:r>
            <a:r>
              <a:rPr sz="2200" spc="-15" dirty="0">
                <a:latin typeface="Calibri"/>
                <a:cs typeface="Calibri"/>
              </a:rPr>
              <a:t>by </a:t>
            </a:r>
            <a:r>
              <a:rPr sz="2200" spc="-5" dirty="0">
                <a:latin typeface="Calibri"/>
                <a:cs typeface="Calibri"/>
              </a:rPr>
              <a:t>a </a:t>
            </a:r>
            <a:r>
              <a:rPr sz="2200" spc="-15" dirty="0">
                <a:latin typeface="Calibri"/>
                <a:cs typeface="Calibri"/>
              </a:rPr>
              <a:t>factor </a:t>
            </a:r>
            <a:r>
              <a:rPr sz="2200" spc="-5" dirty="0">
                <a:latin typeface="Calibri"/>
                <a:cs typeface="Calibri"/>
              </a:rPr>
              <a:t>of </a:t>
            </a:r>
            <a:r>
              <a:rPr sz="2200" dirty="0">
                <a:latin typeface="Calibri"/>
                <a:cs typeface="Calibri"/>
              </a:rPr>
              <a:t> </a:t>
            </a:r>
            <a:r>
              <a:rPr sz="2200" spc="-5" dirty="0">
                <a:latin typeface="Calibri"/>
                <a:cs typeface="Calibri"/>
              </a:rPr>
              <a:t>100).</a:t>
            </a:r>
            <a:r>
              <a:rPr sz="2200" dirty="0">
                <a:latin typeface="Calibri"/>
                <a:cs typeface="Calibri"/>
              </a:rPr>
              <a:t> </a:t>
            </a:r>
            <a:r>
              <a:rPr sz="2200" spc="-10" dirty="0">
                <a:latin typeface="Calibri"/>
                <a:cs typeface="Calibri"/>
              </a:rPr>
              <a:t>Thus</a:t>
            </a:r>
            <a:r>
              <a:rPr sz="2200" spc="-5" dirty="0">
                <a:latin typeface="Calibri"/>
                <a:cs typeface="Calibri"/>
              </a:rPr>
              <a:t> </a:t>
            </a:r>
            <a:r>
              <a:rPr sz="2200" spc="-10" dirty="0">
                <a:latin typeface="Calibri"/>
                <a:cs typeface="Calibri"/>
              </a:rPr>
              <a:t>graded</a:t>
            </a:r>
            <a:r>
              <a:rPr sz="2200" spc="-5" dirty="0">
                <a:latin typeface="Calibri"/>
                <a:cs typeface="Calibri"/>
              </a:rPr>
              <a:t> </a:t>
            </a:r>
            <a:r>
              <a:rPr sz="2200" spc="-10" dirty="0">
                <a:latin typeface="Calibri"/>
                <a:cs typeface="Calibri"/>
              </a:rPr>
              <a:t>index</a:t>
            </a:r>
            <a:r>
              <a:rPr sz="2200" spc="-5" dirty="0">
                <a:latin typeface="Calibri"/>
                <a:cs typeface="Calibri"/>
              </a:rPr>
              <a:t> </a:t>
            </a:r>
            <a:r>
              <a:rPr sz="2200" spc="-15" dirty="0">
                <a:latin typeface="Calibri"/>
                <a:cs typeface="Calibri"/>
              </a:rPr>
              <a:t>fibers</a:t>
            </a:r>
            <a:r>
              <a:rPr sz="2200" spc="-10" dirty="0">
                <a:latin typeface="Calibri"/>
                <a:cs typeface="Calibri"/>
              </a:rPr>
              <a:t> used</a:t>
            </a:r>
            <a:r>
              <a:rPr sz="2200" spc="-5" dirty="0">
                <a:latin typeface="Calibri"/>
                <a:cs typeface="Calibri"/>
              </a:rPr>
              <a:t> with</a:t>
            </a:r>
            <a:r>
              <a:rPr sz="2200" dirty="0">
                <a:latin typeface="Calibri"/>
                <a:cs typeface="Calibri"/>
              </a:rPr>
              <a:t> </a:t>
            </a:r>
            <a:r>
              <a:rPr sz="2200" spc="-5" dirty="0">
                <a:latin typeface="Calibri"/>
                <a:cs typeface="Calibri"/>
              </a:rPr>
              <a:t>a</a:t>
            </a:r>
            <a:r>
              <a:rPr sz="2200" dirty="0">
                <a:latin typeface="Calibri"/>
                <a:cs typeface="Calibri"/>
              </a:rPr>
              <a:t> </a:t>
            </a:r>
            <a:r>
              <a:rPr sz="2200" spc="-5" dirty="0">
                <a:latin typeface="Calibri"/>
                <a:cs typeface="Calibri"/>
              </a:rPr>
              <a:t>multimode</a:t>
            </a:r>
            <a:r>
              <a:rPr sz="2200" dirty="0">
                <a:latin typeface="Calibri"/>
                <a:cs typeface="Calibri"/>
              </a:rPr>
              <a:t> </a:t>
            </a:r>
            <a:r>
              <a:rPr sz="2200" spc="-10" dirty="0">
                <a:latin typeface="Calibri"/>
                <a:cs typeface="Calibri"/>
              </a:rPr>
              <a:t>source</a:t>
            </a:r>
            <a:r>
              <a:rPr sz="2200" spc="-5" dirty="0">
                <a:latin typeface="Calibri"/>
                <a:cs typeface="Calibri"/>
              </a:rPr>
              <a:t> </a:t>
            </a:r>
            <a:r>
              <a:rPr sz="2200" spc="-10" dirty="0">
                <a:latin typeface="Calibri"/>
                <a:cs typeface="Calibri"/>
              </a:rPr>
              <a:t>give</a:t>
            </a:r>
            <a:r>
              <a:rPr sz="2200" spc="-5" dirty="0">
                <a:latin typeface="Calibri"/>
                <a:cs typeface="Calibri"/>
              </a:rPr>
              <a:t> a </a:t>
            </a:r>
            <a:r>
              <a:rPr sz="2200" dirty="0">
                <a:latin typeface="Calibri"/>
                <a:cs typeface="Calibri"/>
              </a:rPr>
              <a:t> </a:t>
            </a:r>
            <a:r>
              <a:rPr sz="2200" spc="-10" dirty="0">
                <a:latin typeface="Calibri"/>
                <a:cs typeface="Calibri"/>
              </a:rPr>
              <a:t>tremendous</a:t>
            </a:r>
            <a:r>
              <a:rPr sz="2200" spc="15" dirty="0">
                <a:latin typeface="Calibri"/>
                <a:cs typeface="Calibri"/>
              </a:rPr>
              <a:t> </a:t>
            </a:r>
            <a:r>
              <a:rPr sz="2200" spc="-10" dirty="0">
                <a:latin typeface="Calibri"/>
                <a:cs typeface="Calibri"/>
              </a:rPr>
              <a:t>bandwidth</a:t>
            </a:r>
            <a:r>
              <a:rPr sz="2200" spc="-15" dirty="0">
                <a:latin typeface="Calibri"/>
                <a:cs typeface="Calibri"/>
              </a:rPr>
              <a:t> advantage</a:t>
            </a:r>
            <a:r>
              <a:rPr sz="2200" dirty="0">
                <a:latin typeface="Calibri"/>
                <a:cs typeface="Calibri"/>
              </a:rPr>
              <a:t> </a:t>
            </a:r>
            <a:r>
              <a:rPr sz="2200" spc="-15" dirty="0">
                <a:latin typeface="Calibri"/>
                <a:cs typeface="Calibri"/>
              </a:rPr>
              <a:t>over</a:t>
            </a:r>
            <a:r>
              <a:rPr sz="2200" spc="-5" dirty="0">
                <a:latin typeface="Calibri"/>
                <a:cs typeface="Calibri"/>
              </a:rPr>
              <a:t> multimode</a:t>
            </a:r>
            <a:r>
              <a:rPr sz="2200" spc="25" dirty="0">
                <a:latin typeface="Calibri"/>
                <a:cs typeface="Calibri"/>
              </a:rPr>
              <a:t> </a:t>
            </a:r>
            <a:r>
              <a:rPr sz="2200" spc="-15" dirty="0">
                <a:latin typeface="Calibri"/>
                <a:cs typeface="Calibri"/>
              </a:rPr>
              <a:t>step</a:t>
            </a:r>
            <a:r>
              <a:rPr sz="2200" spc="5" dirty="0">
                <a:latin typeface="Calibri"/>
                <a:cs typeface="Calibri"/>
              </a:rPr>
              <a:t> </a:t>
            </a:r>
            <a:r>
              <a:rPr sz="2200" spc="-10" dirty="0">
                <a:latin typeface="Calibri"/>
                <a:cs typeface="Calibri"/>
              </a:rPr>
              <a:t>index</a:t>
            </a:r>
            <a:r>
              <a:rPr sz="2200" dirty="0">
                <a:latin typeface="Calibri"/>
                <a:cs typeface="Calibri"/>
              </a:rPr>
              <a:t> </a:t>
            </a:r>
            <a:r>
              <a:rPr sz="2200" spc="-10" dirty="0">
                <a:latin typeface="Calibri"/>
                <a:cs typeface="Calibri"/>
              </a:rPr>
              <a:t>fibers.</a:t>
            </a:r>
            <a:endParaRPr sz="22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 y="321005"/>
            <a:ext cx="8658225" cy="1366520"/>
          </a:xfrm>
          <a:prstGeom prst="rect">
            <a:avLst/>
          </a:prstGeom>
        </p:spPr>
        <p:txBody>
          <a:bodyPr vert="horz" wrap="square" lIns="0" tIns="12065" rIns="0" bIns="0" rtlCol="0">
            <a:spAutoFit/>
          </a:bodyPr>
          <a:lstStyle/>
          <a:p>
            <a:pPr marL="38100" marR="30480" algn="just">
              <a:lnSpc>
                <a:spcPct val="100000"/>
              </a:lnSpc>
              <a:spcBef>
                <a:spcPts val="95"/>
              </a:spcBef>
            </a:pPr>
            <a:r>
              <a:rPr sz="2200" spc="-10" dirty="0">
                <a:latin typeface="Calibri"/>
                <a:cs typeface="Calibri"/>
              </a:rPr>
              <a:t>Using </a:t>
            </a:r>
            <a:r>
              <a:rPr sz="2200" spc="-5" dirty="0">
                <a:latin typeface="Calibri"/>
                <a:cs typeface="Calibri"/>
              </a:rPr>
              <a:t>the </a:t>
            </a:r>
            <a:r>
              <a:rPr sz="2200" spc="-30" dirty="0">
                <a:latin typeface="Calibri"/>
                <a:cs typeface="Calibri"/>
              </a:rPr>
              <a:t>ray </a:t>
            </a:r>
            <a:r>
              <a:rPr sz="2200" dirty="0">
                <a:latin typeface="Calibri"/>
                <a:cs typeface="Calibri"/>
              </a:rPr>
              <a:t>theory model, </a:t>
            </a:r>
            <a:r>
              <a:rPr sz="2200" spc="-5" dirty="0">
                <a:latin typeface="Calibri"/>
                <a:cs typeface="Calibri"/>
              </a:rPr>
              <a:t>the </a:t>
            </a:r>
            <a:r>
              <a:rPr sz="2200" spc="-15" dirty="0">
                <a:latin typeface="Calibri"/>
                <a:cs typeface="Calibri"/>
              </a:rPr>
              <a:t>fastest </a:t>
            </a:r>
            <a:r>
              <a:rPr sz="2200" spc="-5" dirty="0">
                <a:latin typeface="Calibri"/>
                <a:cs typeface="Calibri"/>
              </a:rPr>
              <a:t>and </a:t>
            </a:r>
            <a:r>
              <a:rPr sz="2200" spc="-10" dirty="0">
                <a:latin typeface="Calibri"/>
                <a:cs typeface="Calibri"/>
              </a:rPr>
              <a:t>slowest </a:t>
            </a:r>
            <a:r>
              <a:rPr sz="2200" spc="-5" dirty="0">
                <a:latin typeface="Calibri"/>
                <a:cs typeface="Calibri"/>
              </a:rPr>
              <a:t>modes </a:t>
            </a:r>
            <a:r>
              <a:rPr sz="2200" spc="-15" dirty="0">
                <a:latin typeface="Calibri"/>
                <a:cs typeface="Calibri"/>
              </a:rPr>
              <a:t>propagating </a:t>
            </a:r>
            <a:r>
              <a:rPr sz="2200" spc="-10" dirty="0">
                <a:latin typeface="Calibri"/>
                <a:cs typeface="Calibri"/>
              </a:rPr>
              <a:t>in </a:t>
            </a:r>
            <a:r>
              <a:rPr sz="2200" spc="-5" dirty="0">
                <a:latin typeface="Calibri"/>
                <a:cs typeface="Calibri"/>
              </a:rPr>
              <a:t> the </a:t>
            </a:r>
            <a:r>
              <a:rPr sz="2200" spc="-15" dirty="0">
                <a:latin typeface="Calibri"/>
                <a:cs typeface="Calibri"/>
              </a:rPr>
              <a:t>step </a:t>
            </a:r>
            <a:r>
              <a:rPr sz="2200" spc="-10" dirty="0">
                <a:latin typeface="Calibri"/>
                <a:cs typeface="Calibri"/>
              </a:rPr>
              <a:t>index fiber </a:t>
            </a:r>
            <a:r>
              <a:rPr sz="2200" spc="-15" dirty="0">
                <a:latin typeface="Calibri"/>
                <a:cs typeface="Calibri"/>
              </a:rPr>
              <a:t>may </a:t>
            </a:r>
            <a:r>
              <a:rPr sz="2200" dirty="0">
                <a:latin typeface="Calibri"/>
                <a:cs typeface="Calibri"/>
              </a:rPr>
              <a:t>be </a:t>
            </a:r>
            <a:r>
              <a:rPr sz="2200" spc="-10" dirty="0">
                <a:latin typeface="Calibri"/>
                <a:cs typeface="Calibri"/>
              </a:rPr>
              <a:t>represented by </a:t>
            </a:r>
            <a:r>
              <a:rPr sz="2200" spc="-5" dirty="0">
                <a:latin typeface="Calibri"/>
                <a:cs typeface="Calibri"/>
              </a:rPr>
              <a:t>the </a:t>
            </a:r>
            <a:r>
              <a:rPr sz="2200" spc="-10" dirty="0">
                <a:latin typeface="Calibri"/>
                <a:cs typeface="Calibri"/>
              </a:rPr>
              <a:t>axial </a:t>
            </a:r>
            <a:r>
              <a:rPr sz="2200" spc="-30" dirty="0">
                <a:latin typeface="Calibri"/>
                <a:cs typeface="Calibri"/>
              </a:rPr>
              <a:t>ray </a:t>
            </a:r>
            <a:r>
              <a:rPr sz="2200" spc="-5" dirty="0">
                <a:latin typeface="Calibri"/>
                <a:cs typeface="Calibri"/>
              </a:rPr>
              <a:t>and the </a:t>
            </a:r>
            <a:r>
              <a:rPr sz="2200" spc="-15" dirty="0">
                <a:latin typeface="Calibri"/>
                <a:cs typeface="Calibri"/>
              </a:rPr>
              <a:t>extreme </a:t>
            </a:r>
            <a:r>
              <a:rPr sz="2200" spc="-10" dirty="0">
                <a:latin typeface="Calibri"/>
                <a:cs typeface="Calibri"/>
              </a:rPr>
              <a:t> </a:t>
            </a:r>
            <a:r>
              <a:rPr sz="2200" spc="-5" dirty="0">
                <a:latin typeface="Calibri"/>
                <a:cs typeface="Calibri"/>
              </a:rPr>
              <a:t>meridional</a:t>
            </a:r>
            <a:r>
              <a:rPr sz="2200" dirty="0">
                <a:latin typeface="Calibri"/>
                <a:cs typeface="Calibri"/>
              </a:rPr>
              <a:t> </a:t>
            </a:r>
            <a:r>
              <a:rPr sz="2200" spc="-30" dirty="0">
                <a:latin typeface="Calibri"/>
                <a:cs typeface="Calibri"/>
              </a:rPr>
              <a:t>ray</a:t>
            </a:r>
            <a:r>
              <a:rPr sz="2200" spc="-25" dirty="0">
                <a:latin typeface="Calibri"/>
                <a:cs typeface="Calibri"/>
              </a:rPr>
              <a:t> </a:t>
            </a:r>
            <a:r>
              <a:rPr sz="2200" spc="-10" dirty="0">
                <a:latin typeface="Calibri"/>
                <a:cs typeface="Calibri"/>
              </a:rPr>
              <a:t>(which</a:t>
            </a:r>
            <a:r>
              <a:rPr sz="2200" spc="-5" dirty="0">
                <a:latin typeface="Calibri"/>
                <a:cs typeface="Calibri"/>
              </a:rPr>
              <a:t> is</a:t>
            </a:r>
            <a:r>
              <a:rPr sz="2200" dirty="0">
                <a:latin typeface="Calibri"/>
                <a:cs typeface="Calibri"/>
              </a:rPr>
              <a:t> </a:t>
            </a:r>
            <a:r>
              <a:rPr sz="2200" spc="-10" dirty="0">
                <a:latin typeface="Calibri"/>
                <a:cs typeface="Calibri"/>
              </a:rPr>
              <a:t>incident</a:t>
            </a:r>
            <a:r>
              <a:rPr sz="2200" spc="-5" dirty="0">
                <a:latin typeface="Calibri"/>
                <a:cs typeface="Calibri"/>
              </a:rPr>
              <a:t> </a:t>
            </a:r>
            <a:r>
              <a:rPr sz="2200" spc="-15" dirty="0">
                <a:latin typeface="Calibri"/>
                <a:cs typeface="Calibri"/>
              </a:rPr>
              <a:t>at</a:t>
            </a:r>
            <a:r>
              <a:rPr sz="2200" spc="-1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core–cladding</a:t>
            </a:r>
            <a:r>
              <a:rPr sz="2200" spc="-5" dirty="0">
                <a:latin typeface="Calibri"/>
                <a:cs typeface="Calibri"/>
              </a:rPr>
              <a:t> </a:t>
            </a:r>
            <a:r>
              <a:rPr sz="2200" spc="-15" dirty="0">
                <a:latin typeface="Calibri"/>
                <a:cs typeface="Calibri"/>
              </a:rPr>
              <a:t>interface</a:t>
            </a:r>
            <a:r>
              <a:rPr sz="2200" spc="-10" dirty="0">
                <a:latin typeface="Calibri"/>
                <a:cs typeface="Calibri"/>
              </a:rPr>
              <a:t> </a:t>
            </a:r>
            <a:r>
              <a:rPr sz="2200" spc="-15" dirty="0">
                <a:latin typeface="Calibri"/>
                <a:cs typeface="Calibri"/>
              </a:rPr>
              <a:t>at</a:t>
            </a:r>
            <a:r>
              <a:rPr sz="2200" spc="465" dirty="0">
                <a:latin typeface="Calibri"/>
                <a:cs typeface="Calibri"/>
              </a:rPr>
              <a:t> </a:t>
            </a:r>
            <a:r>
              <a:rPr sz="2200" spc="-5" dirty="0">
                <a:latin typeface="Calibri"/>
                <a:cs typeface="Calibri"/>
              </a:rPr>
              <a:t>the </a:t>
            </a:r>
            <a:r>
              <a:rPr sz="2200" dirty="0">
                <a:latin typeface="Calibri"/>
                <a:cs typeface="Calibri"/>
              </a:rPr>
              <a:t> </a:t>
            </a:r>
            <a:r>
              <a:rPr sz="2200" spc="-10" dirty="0">
                <a:latin typeface="Calibri"/>
                <a:cs typeface="Calibri"/>
              </a:rPr>
              <a:t>critical</a:t>
            </a:r>
            <a:r>
              <a:rPr sz="2200" spc="-15" dirty="0">
                <a:latin typeface="Calibri"/>
                <a:cs typeface="Calibri"/>
              </a:rPr>
              <a:t> </a:t>
            </a:r>
            <a:r>
              <a:rPr sz="2200" spc="-5" dirty="0">
                <a:latin typeface="Calibri"/>
                <a:cs typeface="Calibri"/>
              </a:rPr>
              <a:t>angle</a:t>
            </a:r>
            <a:r>
              <a:rPr sz="2200" spc="5" dirty="0">
                <a:latin typeface="Calibri"/>
                <a:cs typeface="Calibri"/>
              </a:rPr>
              <a:t> </a:t>
            </a:r>
            <a:r>
              <a:rPr sz="2200" spc="-5" dirty="0">
                <a:latin typeface="Calibri"/>
                <a:cs typeface="Calibri"/>
              </a:rPr>
              <a:t>φ</a:t>
            </a:r>
            <a:r>
              <a:rPr sz="2175" spc="-7" baseline="-21072" dirty="0">
                <a:latin typeface="Calibri"/>
                <a:cs typeface="Calibri"/>
              </a:rPr>
              <a:t>c</a:t>
            </a:r>
            <a:r>
              <a:rPr sz="2200" spc="-5" dirty="0">
                <a:latin typeface="Calibri"/>
                <a:cs typeface="Calibri"/>
              </a:rPr>
              <a:t>)</a:t>
            </a:r>
            <a:endParaRPr sz="2200">
              <a:latin typeface="Calibri"/>
              <a:cs typeface="Calibri"/>
            </a:endParaRPr>
          </a:p>
        </p:txBody>
      </p:sp>
      <p:pic>
        <p:nvPicPr>
          <p:cNvPr id="3" name="object 3"/>
          <p:cNvPicPr/>
          <p:nvPr/>
        </p:nvPicPr>
        <p:blipFill>
          <a:blip r:embed="rId2" cstate="print"/>
          <a:stretch>
            <a:fillRect/>
          </a:stretch>
        </p:blipFill>
        <p:spPr>
          <a:xfrm>
            <a:off x="2806211" y="4536420"/>
            <a:ext cx="2831123" cy="682056"/>
          </a:xfrm>
          <a:prstGeom prst="rect">
            <a:avLst/>
          </a:prstGeom>
        </p:spPr>
      </p:pic>
      <p:sp>
        <p:nvSpPr>
          <p:cNvPr id="4" name="object 4"/>
          <p:cNvSpPr txBox="1"/>
          <p:nvPr/>
        </p:nvSpPr>
        <p:spPr>
          <a:xfrm>
            <a:off x="167639" y="1998091"/>
            <a:ext cx="8732520" cy="4256405"/>
          </a:xfrm>
          <a:prstGeom prst="rect">
            <a:avLst/>
          </a:prstGeom>
        </p:spPr>
        <p:txBody>
          <a:bodyPr vert="horz" wrap="square" lIns="0" tIns="12065" rIns="0" bIns="0" rtlCol="0">
            <a:spAutoFit/>
          </a:bodyPr>
          <a:lstStyle/>
          <a:p>
            <a:pPr marL="76200" marR="71120" algn="just">
              <a:lnSpc>
                <a:spcPct val="100000"/>
              </a:lnSpc>
              <a:spcBef>
                <a:spcPts val="95"/>
              </a:spcBef>
            </a:pPr>
            <a:r>
              <a:rPr sz="2200" spc="-5" dirty="0">
                <a:latin typeface="Calibri"/>
                <a:cs typeface="Calibri"/>
              </a:rPr>
              <a:t>As</a:t>
            </a:r>
            <a:r>
              <a:rPr sz="2200" dirty="0">
                <a:latin typeface="Calibri"/>
                <a:cs typeface="Calibri"/>
              </a:rPr>
              <a:t> </a:t>
            </a:r>
            <a:r>
              <a:rPr sz="2200" spc="-10" dirty="0">
                <a:latin typeface="Calibri"/>
                <a:cs typeface="Calibri"/>
              </a:rPr>
              <a:t>both</a:t>
            </a:r>
            <a:r>
              <a:rPr sz="2200" spc="-5" dirty="0">
                <a:latin typeface="Calibri"/>
                <a:cs typeface="Calibri"/>
              </a:rPr>
              <a:t> </a:t>
            </a:r>
            <a:r>
              <a:rPr sz="2200" spc="-30" dirty="0">
                <a:latin typeface="Calibri"/>
                <a:cs typeface="Calibri"/>
              </a:rPr>
              <a:t>rays</a:t>
            </a:r>
            <a:r>
              <a:rPr sz="2200" spc="-25" dirty="0">
                <a:latin typeface="Calibri"/>
                <a:cs typeface="Calibri"/>
              </a:rPr>
              <a:t> </a:t>
            </a:r>
            <a:r>
              <a:rPr sz="2200" spc="-10" dirty="0">
                <a:latin typeface="Calibri"/>
                <a:cs typeface="Calibri"/>
              </a:rPr>
              <a:t>are</a:t>
            </a:r>
            <a:r>
              <a:rPr sz="2200" spc="-5" dirty="0">
                <a:latin typeface="Calibri"/>
                <a:cs typeface="Calibri"/>
              </a:rPr>
              <a:t> </a:t>
            </a:r>
            <a:r>
              <a:rPr sz="2200" spc="-15" dirty="0">
                <a:latin typeface="Calibri"/>
                <a:cs typeface="Calibri"/>
              </a:rPr>
              <a:t>travelling</a:t>
            </a:r>
            <a:r>
              <a:rPr sz="2200" spc="-10" dirty="0">
                <a:latin typeface="Calibri"/>
                <a:cs typeface="Calibri"/>
              </a:rPr>
              <a:t> </a:t>
            </a:r>
            <a:r>
              <a:rPr sz="2200" spc="-15" dirty="0">
                <a:latin typeface="Calibri"/>
                <a:cs typeface="Calibri"/>
              </a:rPr>
              <a:t>at</a:t>
            </a:r>
            <a:r>
              <a:rPr sz="2200" spc="-10" dirty="0">
                <a:latin typeface="Calibri"/>
                <a:cs typeface="Calibri"/>
              </a:rPr>
              <a:t> </a:t>
            </a:r>
            <a:r>
              <a:rPr sz="2200" spc="-5" dirty="0">
                <a:latin typeface="Calibri"/>
                <a:cs typeface="Calibri"/>
              </a:rPr>
              <a:t>the</a:t>
            </a:r>
            <a:r>
              <a:rPr sz="2200" dirty="0">
                <a:latin typeface="Calibri"/>
                <a:cs typeface="Calibri"/>
              </a:rPr>
              <a:t> </a:t>
            </a:r>
            <a:r>
              <a:rPr sz="2200" spc="-5" dirty="0">
                <a:latin typeface="Calibri"/>
                <a:cs typeface="Calibri"/>
              </a:rPr>
              <a:t>same</a:t>
            </a:r>
            <a:r>
              <a:rPr sz="2200" dirty="0">
                <a:latin typeface="Calibri"/>
                <a:cs typeface="Calibri"/>
              </a:rPr>
              <a:t> </a:t>
            </a:r>
            <a:r>
              <a:rPr sz="2200" spc="-5" dirty="0">
                <a:latin typeface="Calibri"/>
                <a:cs typeface="Calibri"/>
              </a:rPr>
              <a:t>velocity</a:t>
            </a:r>
            <a:r>
              <a:rPr sz="2200" dirty="0">
                <a:latin typeface="Calibri"/>
                <a:cs typeface="Calibri"/>
              </a:rPr>
              <a:t> </a:t>
            </a:r>
            <a:r>
              <a:rPr sz="2200" spc="-5" dirty="0">
                <a:latin typeface="Calibri"/>
                <a:cs typeface="Calibri"/>
              </a:rPr>
              <a:t>within</a:t>
            </a:r>
            <a:r>
              <a:rPr sz="2200" dirty="0">
                <a:latin typeface="Calibri"/>
                <a:cs typeface="Calibri"/>
              </a:rPr>
              <a:t> </a:t>
            </a:r>
            <a:r>
              <a:rPr sz="2200" spc="-5" dirty="0">
                <a:latin typeface="Calibri"/>
                <a:cs typeface="Calibri"/>
              </a:rPr>
              <a:t>the</a:t>
            </a:r>
            <a:r>
              <a:rPr sz="2200" spc="484" dirty="0">
                <a:latin typeface="Calibri"/>
                <a:cs typeface="Calibri"/>
              </a:rPr>
              <a:t> </a:t>
            </a:r>
            <a:r>
              <a:rPr sz="2200" spc="-20" dirty="0">
                <a:latin typeface="Calibri"/>
                <a:cs typeface="Calibri"/>
              </a:rPr>
              <a:t>constant </a:t>
            </a:r>
            <a:r>
              <a:rPr sz="2200" spc="-15" dirty="0">
                <a:latin typeface="Calibri"/>
                <a:cs typeface="Calibri"/>
              </a:rPr>
              <a:t> </a:t>
            </a:r>
            <a:r>
              <a:rPr sz="2200" spc="-20" dirty="0">
                <a:latin typeface="Calibri"/>
                <a:cs typeface="Calibri"/>
              </a:rPr>
              <a:t>refractive </a:t>
            </a:r>
            <a:r>
              <a:rPr sz="2200" spc="-10" dirty="0">
                <a:latin typeface="Calibri"/>
                <a:cs typeface="Calibri"/>
              </a:rPr>
              <a:t>index </a:t>
            </a:r>
            <a:r>
              <a:rPr sz="2200" spc="-5" dirty="0">
                <a:latin typeface="Calibri"/>
                <a:cs typeface="Calibri"/>
              </a:rPr>
              <a:t>fiber </a:t>
            </a:r>
            <a:r>
              <a:rPr sz="2200" spc="-15" dirty="0">
                <a:latin typeface="Calibri"/>
                <a:cs typeface="Calibri"/>
              </a:rPr>
              <a:t>core, </a:t>
            </a:r>
            <a:r>
              <a:rPr sz="2200" spc="-5" dirty="0">
                <a:latin typeface="Calibri"/>
                <a:cs typeface="Calibri"/>
              </a:rPr>
              <a:t>then the </a:t>
            </a:r>
            <a:r>
              <a:rPr sz="2200" spc="-10" dirty="0">
                <a:latin typeface="Calibri"/>
                <a:cs typeface="Calibri"/>
              </a:rPr>
              <a:t>delay </a:t>
            </a:r>
            <a:r>
              <a:rPr sz="2200" spc="-15" dirty="0">
                <a:latin typeface="Calibri"/>
                <a:cs typeface="Calibri"/>
              </a:rPr>
              <a:t>difference </a:t>
            </a:r>
            <a:r>
              <a:rPr sz="2200" spc="-5" dirty="0">
                <a:latin typeface="Calibri"/>
                <a:cs typeface="Calibri"/>
              </a:rPr>
              <a:t>is </a:t>
            </a:r>
            <a:r>
              <a:rPr sz="2200" spc="-10" dirty="0">
                <a:latin typeface="Calibri"/>
                <a:cs typeface="Calibri"/>
              </a:rPr>
              <a:t>directly </a:t>
            </a:r>
            <a:r>
              <a:rPr sz="2200" spc="-15" dirty="0">
                <a:latin typeface="Calibri"/>
                <a:cs typeface="Calibri"/>
              </a:rPr>
              <a:t>related </a:t>
            </a:r>
            <a:r>
              <a:rPr sz="2200" spc="-35" dirty="0">
                <a:latin typeface="Calibri"/>
                <a:cs typeface="Calibri"/>
              </a:rPr>
              <a:t>to </a:t>
            </a:r>
            <a:r>
              <a:rPr sz="2200" spc="-30" dirty="0">
                <a:latin typeface="Calibri"/>
                <a:cs typeface="Calibri"/>
              </a:rPr>
              <a:t> </a:t>
            </a:r>
            <a:r>
              <a:rPr sz="2200" spc="-5" dirty="0">
                <a:latin typeface="Calibri"/>
                <a:cs typeface="Calibri"/>
              </a:rPr>
              <a:t>their </a:t>
            </a:r>
            <a:r>
              <a:rPr sz="2200" spc="-10" dirty="0">
                <a:latin typeface="Calibri"/>
                <a:cs typeface="Calibri"/>
              </a:rPr>
              <a:t>respective</a:t>
            </a:r>
            <a:r>
              <a:rPr sz="2200" dirty="0">
                <a:latin typeface="Calibri"/>
                <a:cs typeface="Calibri"/>
              </a:rPr>
              <a:t> </a:t>
            </a:r>
            <a:r>
              <a:rPr sz="2200" spc="-10" dirty="0">
                <a:latin typeface="Calibri"/>
                <a:cs typeface="Calibri"/>
              </a:rPr>
              <a:t>path</a:t>
            </a:r>
            <a:r>
              <a:rPr sz="2200" dirty="0">
                <a:latin typeface="Calibri"/>
                <a:cs typeface="Calibri"/>
              </a:rPr>
              <a:t> </a:t>
            </a:r>
            <a:r>
              <a:rPr sz="2200" spc="-10" dirty="0">
                <a:latin typeface="Calibri"/>
                <a:cs typeface="Calibri"/>
              </a:rPr>
              <a:t>lengths</a:t>
            </a:r>
            <a:r>
              <a:rPr sz="2200" spc="5" dirty="0">
                <a:latin typeface="Calibri"/>
                <a:cs typeface="Calibri"/>
              </a:rPr>
              <a:t> </a:t>
            </a:r>
            <a:r>
              <a:rPr sz="2200" spc="-5" dirty="0">
                <a:latin typeface="Calibri"/>
                <a:cs typeface="Calibri"/>
              </a:rPr>
              <a:t>within</a:t>
            </a:r>
            <a:r>
              <a:rPr sz="2200" dirty="0">
                <a:latin typeface="Calibri"/>
                <a:cs typeface="Calibri"/>
              </a:rPr>
              <a:t> </a:t>
            </a:r>
            <a:r>
              <a:rPr sz="2200" spc="-5" dirty="0">
                <a:latin typeface="Calibri"/>
                <a:cs typeface="Calibri"/>
              </a:rPr>
              <a:t>the</a:t>
            </a:r>
            <a:r>
              <a:rPr sz="2200" dirty="0">
                <a:latin typeface="Calibri"/>
                <a:cs typeface="Calibri"/>
              </a:rPr>
              <a:t> </a:t>
            </a:r>
            <a:r>
              <a:rPr sz="2200" spc="-45" dirty="0">
                <a:latin typeface="Calibri"/>
                <a:cs typeface="Calibri"/>
              </a:rPr>
              <a:t>fiber.</a:t>
            </a:r>
            <a:endParaRPr sz="2200">
              <a:latin typeface="Calibri"/>
              <a:cs typeface="Calibri"/>
            </a:endParaRPr>
          </a:p>
          <a:p>
            <a:pPr>
              <a:lnSpc>
                <a:spcPct val="100000"/>
              </a:lnSpc>
              <a:spcBef>
                <a:spcPts val="15"/>
              </a:spcBef>
            </a:pPr>
            <a:endParaRPr sz="2150">
              <a:latin typeface="Calibri"/>
              <a:cs typeface="Calibri"/>
            </a:endParaRPr>
          </a:p>
          <a:p>
            <a:pPr marL="76200" marR="68580" algn="just">
              <a:lnSpc>
                <a:spcPct val="100000"/>
              </a:lnSpc>
            </a:pPr>
            <a:r>
              <a:rPr sz="2200" spc="-10" dirty="0">
                <a:latin typeface="Calibri"/>
                <a:cs typeface="Calibri"/>
              </a:rPr>
              <a:t>Hence </a:t>
            </a:r>
            <a:r>
              <a:rPr sz="2200" spc="-5" dirty="0">
                <a:latin typeface="Calibri"/>
                <a:cs typeface="Calibri"/>
              </a:rPr>
              <a:t>the time </a:t>
            </a:r>
            <a:r>
              <a:rPr sz="2200" spc="-20" dirty="0">
                <a:latin typeface="Calibri"/>
                <a:cs typeface="Calibri"/>
              </a:rPr>
              <a:t>taken for</a:t>
            </a:r>
            <a:r>
              <a:rPr sz="2200" spc="455" dirty="0">
                <a:latin typeface="Calibri"/>
                <a:cs typeface="Calibri"/>
              </a:rPr>
              <a:t> </a:t>
            </a:r>
            <a:r>
              <a:rPr sz="2200" spc="-5" dirty="0">
                <a:latin typeface="Calibri"/>
                <a:cs typeface="Calibri"/>
              </a:rPr>
              <a:t>the </a:t>
            </a:r>
            <a:r>
              <a:rPr sz="2200" spc="-10" dirty="0">
                <a:latin typeface="Calibri"/>
                <a:cs typeface="Calibri"/>
              </a:rPr>
              <a:t>axial </a:t>
            </a:r>
            <a:r>
              <a:rPr sz="2200" spc="-30" dirty="0">
                <a:latin typeface="Calibri"/>
                <a:cs typeface="Calibri"/>
              </a:rPr>
              <a:t>ray </a:t>
            </a:r>
            <a:r>
              <a:rPr sz="2200" spc="-20" dirty="0">
                <a:latin typeface="Calibri"/>
                <a:cs typeface="Calibri"/>
              </a:rPr>
              <a:t>to</a:t>
            </a:r>
            <a:r>
              <a:rPr sz="2200" spc="455" dirty="0">
                <a:latin typeface="Calibri"/>
                <a:cs typeface="Calibri"/>
              </a:rPr>
              <a:t> </a:t>
            </a:r>
            <a:r>
              <a:rPr sz="2200" spc="-20" dirty="0">
                <a:latin typeface="Calibri"/>
                <a:cs typeface="Calibri"/>
              </a:rPr>
              <a:t>travel </a:t>
            </a:r>
            <a:r>
              <a:rPr sz="2200" spc="-5" dirty="0">
                <a:latin typeface="Calibri"/>
                <a:cs typeface="Calibri"/>
              </a:rPr>
              <a:t>along a </a:t>
            </a:r>
            <a:r>
              <a:rPr sz="2200" spc="-10" dirty="0">
                <a:latin typeface="Calibri"/>
                <a:cs typeface="Calibri"/>
              </a:rPr>
              <a:t>fiber </a:t>
            </a:r>
            <a:r>
              <a:rPr sz="2200" dirty="0">
                <a:latin typeface="Calibri"/>
                <a:cs typeface="Calibri"/>
              </a:rPr>
              <a:t>of </a:t>
            </a:r>
            <a:r>
              <a:rPr sz="2200" spc="-10" dirty="0">
                <a:latin typeface="Calibri"/>
                <a:cs typeface="Calibri"/>
              </a:rPr>
              <a:t>length </a:t>
            </a:r>
            <a:r>
              <a:rPr sz="2200" spc="-5" dirty="0">
                <a:latin typeface="Calibri"/>
                <a:cs typeface="Calibri"/>
              </a:rPr>
              <a:t>L </a:t>
            </a:r>
            <a:r>
              <a:rPr sz="2200" dirty="0">
                <a:latin typeface="Calibri"/>
                <a:cs typeface="Calibri"/>
              </a:rPr>
              <a:t> </a:t>
            </a:r>
            <a:r>
              <a:rPr sz="2200" spc="-10" dirty="0">
                <a:latin typeface="Calibri"/>
                <a:cs typeface="Calibri"/>
              </a:rPr>
              <a:t>gives </a:t>
            </a:r>
            <a:r>
              <a:rPr sz="2200" spc="-5" dirty="0">
                <a:latin typeface="Calibri"/>
                <a:cs typeface="Calibri"/>
              </a:rPr>
              <a:t>the</a:t>
            </a:r>
            <a:r>
              <a:rPr sz="2200" dirty="0">
                <a:latin typeface="Calibri"/>
                <a:cs typeface="Calibri"/>
              </a:rPr>
              <a:t> </a:t>
            </a:r>
            <a:r>
              <a:rPr sz="2200" spc="-5" dirty="0">
                <a:latin typeface="Calibri"/>
                <a:cs typeface="Calibri"/>
              </a:rPr>
              <a:t>minimum</a:t>
            </a:r>
            <a:r>
              <a:rPr sz="2200" spc="25" dirty="0">
                <a:latin typeface="Calibri"/>
                <a:cs typeface="Calibri"/>
              </a:rPr>
              <a:t> </a:t>
            </a:r>
            <a:r>
              <a:rPr sz="2200" spc="-15" dirty="0">
                <a:latin typeface="Calibri"/>
                <a:cs typeface="Calibri"/>
              </a:rPr>
              <a:t>delay</a:t>
            </a:r>
            <a:r>
              <a:rPr sz="2200" dirty="0">
                <a:latin typeface="Calibri"/>
                <a:cs typeface="Calibri"/>
              </a:rPr>
              <a:t> </a:t>
            </a:r>
            <a:r>
              <a:rPr sz="2200" spc="-5" dirty="0">
                <a:latin typeface="Calibri"/>
                <a:cs typeface="Calibri"/>
              </a:rPr>
              <a:t>time</a:t>
            </a:r>
            <a:r>
              <a:rPr sz="2200" spc="15" dirty="0">
                <a:latin typeface="Calibri"/>
                <a:cs typeface="Calibri"/>
              </a:rPr>
              <a:t> </a:t>
            </a:r>
            <a:r>
              <a:rPr sz="2200" dirty="0">
                <a:latin typeface="Calibri"/>
                <a:cs typeface="Calibri"/>
              </a:rPr>
              <a:t>T</a:t>
            </a:r>
            <a:r>
              <a:rPr sz="2175" baseline="-21072" dirty="0">
                <a:latin typeface="Calibri"/>
                <a:cs typeface="Calibri"/>
              </a:rPr>
              <a:t>Min</a:t>
            </a:r>
            <a:r>
              <a:rPr sz="2175" spc="277" baseline="-21072" dirty="0">
                <a:latin typeface="Calibri"/>
                <a:cs typeface="Calibri"/>
              </a:rPr>
              <a:t> </a:t>
            </a:r>
            <a:r>
              <a:rPr sz="2200" spc="-5" dirty="0">
                <a:latin typeface="Calibri"/>
                <a:cs typeface="Calibri"/>
              </a:rPr>
              <a:t>and:</a:t>
            </a:r>
            <a:endParaRPr sz="2200">
              <a:latin typeface="Calibri"/>
              <a:cs typeface="Calibri"/>
            </a:endParaRPr>
          </a:p>
          <a:p>
            <a:pPr>
              <a:lnSpc>
                <a:spcPct val="100000"/>
              </a:lnSpc>
            </a:pPr>
            <a:endParaRPr sz="2500">
              <a:latin typeface="Calibri"/>
              <a:cs typeface="Calibri"/>
            </a:endParaRPr>
          </a:p>
          <a:p>
            <a:pPr marR="1128395" algn="r">
              <a:lnSpc>
                <a:spcPct val="100000"/>
              </a:lnSpc>
              <a:spcBef>
                <a:spcPts val="2130"/>
              </a:spcBef>
              <a:tabLst>
                <a:tab pos="1169035" algn="l"/>
              </a:tabLst>
            </a:pPr>
            <a:r>
              <a:rPr sz="1800" u="heavy" dirty="0">
                <a:uFill>
                  <a:solidFill>
                    <a:srgbClr val="000000"/>
                  </a:solidFill>
                </a:uFill>
                <a:latin typeface="Calibri"/>
                <a:cs typeface="Calibri"/>
              </a:rPr>
              <a:t> 	</a:t>
            </a:r>
            <a:r>
              <a:rPr sz="1800" spc="-5" dirty="0">
                <a:latin typeface="Calibri"/>
                <a:cs typeface="Calibri"/>
              </a:rPr>
              <a:t>(1)</a:t>
            </a:r>
            <a:endParaRPr sz="1800">
              <a:latin typeface="Calibri"/>
              <a:cs typeface="Calibri"/>
            </a:endParaRPr>
          </a:p>
          <a:p>
            <a:pPr>
              <a:lnSpc>
                <a:spcPct val="100000"/>
              </a:lnSpc>
            </a:pPr>
            <a:endParaRPr sz="1800">
              <a:latin typeface="Calibri"/>
              <a:cs typeface="Calibri"/>
            </a:endParaRPr>
          </a:p>
          <a:p>
            <a:pPr>
              <a:lnSpc>
                <a:spcPct val="100000"/>
              </a:lnSpc>
              <a:spcBef>
                <a:spcPts val="30"/>
              </a:spcBef>
            </a:pPr>
            <a:endParaRPr sz="2150">
              <a:latin typeface="Calibri"/>
              <a:cs typeface="Calibri"/>
            </a:endParaRPr>
          </a:p>
          <a:p>
            <a:pPr marL="242570" marR="250825">
              <a:lnSpc>
                <a:spcPct val="100000"/>
              </a:lnSpc>
              <a:spcBef>
                <a:spcPts val="5"/>
              </a:spcBef>
            </a:pPr>
            <a:r>
              <a:rPr sz="2200" spc="-10" dirty="0">
                <a:latin typeface="Calibri"/>
                <a:cs typeface="Calibri"/>
              </a:rPr>
              <a:t>where</a:t>
            </a:r>
            <a:r>
              <a:rPr sz="2200" spc="-5" dirty="0">
                <a:latin typeface="Calibri"/>
                <a:cs typeface="Calibri"/>
              </a:rPr>
              <a:t> </a:t>
            </a:r>
            <a:r>
              <a:rPr sz="2200" i="1" dirty="0">
                <a:latin typeface="Calibri"/>
                <a:cs typeface="Calibri"/>
              </a:rPr>
              <a:t>n</a:t>
            </a:r>
            <a:r>
              <a:rPr sz="2175" baseline="-21072" dirty="0">
                <a:latin typeface="Calibri"/>
                <a:cs typeface="Calibri"/>
              </a:rPr>
              <a:t>1</a:t>
            </a:r>
            <a:r>
              <a:rPr sz="2175" spc="254" baseline="-21072" dirty="0">
                <a:latin typeface="Calibri"/>
                <a:cs typeface="Calibri"/>
              </a:rPr>
              <a:t> </a:t>
            </a:r>
            <a:r>
              <a:rPr sz="2200" spc="-5" dirty="0">
                <a:latin typeface="Calibri"/>
                <a:cs typeface="Calibri"/>
              </a:rPr>
              <a:t>is</a:t>
            </a:r>
            <a:r>
              <a:rPr sz="2200" spc="5" dirty="0">
                <a:latin typeface="Calibri"/>
                <a:cs typeface="Calibri"/>
              </a:rPr>
              <a:t> </a:t>
            </a:r>
            <a:r>
              <a:rPr sz="2200" spc="-5" dirty="0">
                <a:latin typeface="Calibri"/>
                <a:cs typeface="Calibri"/>
              </a:rPr>
              <a:t>the</a:t>
            </a:r>
            <a:r>
              <a:rPr sz="2200" spc="15" dirty="0">
                <a:latin typeface="Calibri"/>
                <a:cs typeface="Calibri"/>
              </a:rPr>
              <a:t> </a:t>
            </a:r>
            <a:r>
              <a:rPr sz="2200" spc="-20" dirty="0">
                <a:latin typeface="Calibri"/>
                <a:cs typeface="Calibri"/>
              </a:rPr>
              <a:t>refractive</a:t>
            </a:r>
            <a:r>
              <a:rPr sz="2200" spc="5" dirty="0">
                <a:latin typeface="Calibri"/>
                <a:cs typeface="Calibri"/>
              </a:rPr>
              <a:t> </a:t>
            </a:r>
            <a:r>
              <a:rPr sz="2200" spc="-10" dirty="0">
                <a:latin typeface="Calibri"/>
                <a:cs typeface="Calibri"/>
              </a:rPr>
              <a:t>index</a:t>
            </a:r>
            <a:r>
              <a:rPr sz="2200" dirty="0">
                <a:latin typeface="Calibri"/>
                <a:cs typeface="Calibri"/>
              </a:rPr>
              <a:t> of</a:t>
            </a:r>
            <a:r>
              <a:rPr sz="2200" spc="5" dirty="0">
                <a:latin typeface="Calibri"/>
                <a:cs typeface="Calibri"/>
              </a:rPr>
              <a:t> </a:t>
            </a:r>
            <a:r>
              <a:rPr sz="2200" spc="-5" dirty="0">
                <a:latin typeface="Calibri"/>
                <a:cs typeface="Calibri"/>
              </a:rPr>
              <a:t>the</a:t>
            </a:r>
            <a:r>
              <a:rPr sz="2200" dirty="0">
                <a:latin typeface="Calibri"/>
                <a:cs typeface="Calibri"/>
              </a:rPr>
              <a:t> </a:t>
            </a:r>
            <a:r>
              <a:rPr sz="2200" spc="-20" dirty="0">
                <a:latin typeface="Calibri"/>
                <a:cs typeface="Calibri"/>
              </a:rPr>
              <a:t>core</a:t>
            </a:r>
            <a:r>
              <a:rPr sz="2200" spc="5" dirty="0">
                <a:latin typeface="Calibri"/>
                <a:cs typeface="Calibri"/>
              </a:rPr>
              <a:t> </a:t>
            </a:r>
            <a:r>
              <a:rPr sz="2200" spc="-5" dirty="0">
                <a:latin typeface="Calibri"/>
                <a:cs typeface="Calibri"/>
              </a:rPr>
              <a:t>and</a:t>
            </a:r>
            <a:r>
              <a:rPr sz="2200" spc="5" dirty="0">
                <a:latin typeface="Calibri"/>
                <a:cs typeface="Calibri"/>
              </a:rPr>
              <a:t> </a:t>
            </a:r>
            <a:r>
              <a:rPr sz="2200" i="1" spc="-5" dirty="0">
                <a:latin typeface="Calibri"/>
                <a:cs typeface="Calibri"/>
              </a:rPr>
              <a:t>c</a:t>
            </a:r>
            <a:r>
              <a:rPr sz="2200" i="1" spc="10" dirty="0">
                <a:latin typeface="Calibri"/>
                <a:cs typeface="Calibri"/>
              </a:rPr>
              <a:t> </a:t>
            </a:r>
            <a:r>
              <a:rPr sz="2200" spc="-5" dirty="0">
                <a:latin typeface="Calibri"/>
                <a:cs typeface="Calibri"/>
              </a:rPr>
              <a:t>is</a:t>
            </a:r>
            <a:r>
              <a:rPr sz="2200" spc="5" dirty="0">
                <a:latin typeface="Calibri"/>
                <a:cs typeface="Calibri"/>
              </a:rPr>
              <a:t> </a:t>
            </a:r>
            <a:r>
              <a:rPr sz="2200" spc="-5" dirty="0">
                <a:latin typeface="Calibri"/>
                <a:cs typeface="Calibri"/>
              </a:rPr>
              <a:t>the</a:t>
            </a:r>
            <a:r>
              <a:rPr sz="2200" dirty="0">
                <a:latin typeface="Calibri"/>
                <a:cs typeface="Calibri"/>
              </a:rPr>
              <a:t> </a:t>
            </a:r>
            <a:r>
              <a:rPr sz="2200" spc="-5" dirty="0">
                <a:latin typeface="Calibri"/>
                <a:cs typeface="Calibri"/>
              </a:rPr>
              <a:t>velocity</a:t>
            </a:r>
            <a:r>
              <a:rPr sz="2200" spc="5" dirty="0">
                <a:latin typeface="Calibri"/>
                <a:cs typeface="Calibri"/>
              </a:rPr>
              <a:t> </a:t>
            </a:r>
            <a:r>
              <a:rPr sz="2200" dirty="0">
                <a:latin typeface="Calibri"/>
                <a:cs typeface="Calibri"/>
              </a:rPr>
              <a:t>of</a:t>
            </a:r>
            <a:r>
              <a:rPr sz="2200" spc="10" dirty="0">
                <a:latin typeface="Calibri"/>
                <a:cs typeface="Calibri"/>
              </a:rPr>
              <a:t> </a:t>
            </a:r>
            <a:r>
              <a:rPr sz="2200" spc="-10" dirty="0">
                <a:latin typeface="Calibri"/>
                <a:cs typeface="Calibri"/>
              </a:rPr>
              <a:t>light</a:t>
            </a:r>
            <a:r>
              <a:rPr sz="2200" dirty="0">
                <a:latin typeface="Calibri"/>
                <a:cs typeface="Calibri"/>
              </a:rPr>
              <a:t> </a:t>
            </a:r>
            <a:r>
              <a:rPr sz="2200" spc="-5" dirty="0">
                <a:latin typeface="Calibri"/>
                <a:cs typeface="Calibri"/>
              </a:rPr>
              <a:t>in </a:t>
            </a:r>
            <a:r>
              <a:rPr sz="2200" spc="-484" dirty="0">
                <a:latin typeface="Calibri"/>
                <a:cs typeface="Calibri"/>
              </a:rPr>
              <a:t> </a:t>
            </a:r>
            <a:r>
              <a:rPr sz="2200" spc="-5" dirty="0">
                <a:latin typeface="Calibri"/>
                <a:cs typeface="Calibri"/>
              </a:rPr>
              <a:t>a</a:t>
            </a:r>
            <a:r>
              <a:rPr sz="2200" spc="-20" dirty="0">
                <a:latin typeface="Calibri"/>
                <a:cs typeface="Calibri"/>
              </a:rPr>
              <a:t> </a:t>
            </a:r>
            <a:r>
              <a:rPr sz="2200" spc="-10" dirty="0">
                <a:latin typeface="Calibri"/>
                <a:cs typeface="Calibri"/>
              </a:rPr>
              <a:t>vacuum.</a:t>
            </a:r>
            <a:endParaRPr sz="22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5285" y="514027"/>
            <a:ext cx="7590336" cy="2987298"/>
          </a:xfrm>
          <a:prstGeom prst="rect">
            <a:avLst/>
          </a:prstGeom>
        </p:spPr>
      </p:pic>
      <p:pic>
        <p:nvPicPr>
          <p:cNvPr id="3" name="object 3"/>
          <p:cNvPicPr/>
          <p:nvPr/>
        </p:nvPicPr>
        <p:blipFill>
          <a:blip r:embed="rId3" cstate="print"/>
          <a:stretch>
            <a:fillRect/>
          </a:stretch>
        </p:blipFill>
        <p:spPr>
          <a:xfrm>
            <a:off x="3044312" y="4608896"/>
            <a:ext cx="2136058" cy="527254"/>
          </a:xfrm>
          <a:prstGeom prst="rect">
            <a:avLst/>
          </a:prstGeom>
        </p:spPr>
      </p:pic>
      <p:pic>
        <p:nvPicPr>
          <p:cNvPr id="4" name="object 4"/>
          <p:cNvPicPr/>
          <p:nvPr/>
        </p:nvPicPr>
        <p:blipFill>
          <a:blip r:embed="rId4" cstate="print"/>
          <a:stretch>
            <a:fillRect/>
          </a:stretch>
        </p:blipFill>
        <p:spPr>
          <a:xfrm>
            <a:off x="3306508" y="6031609"/>
            <a:ext cx="2112264" cy="586730"/>
          </a:xfrm>
          <a:prstGeom prst="rect">
            <a:avLst/>
          </a:prstGeom>
        </p:spPr>
      </p:pic>
      <p:sp>
        <p:nvSpPr>
          <p:cNvPr id="5" name="object 5"/>
          <p:cNvSpPr txBox="1"/>
          <p:nvPr/>
        </p:nvSpPr>
        <p:spPr>
          <a:xfrm>
            <a:off x="243840" y="3979545"/>
            <a:ext cx="8498205" cy="2435860"/>
          </a:xfrm>
          <a:prstGeom prst="rect">
            <a:avLst/>
          </a:prstGeom>
        </p:spPr>
        <p:txBody>
          <a:bodyPr vert="horz" wrap="square" lIns="0" tIns="12065" rIns="0" bIns="0" rtlCol="0">
            <a:spAutoFit/>
          </a:bodyPr>
          <a:lstStyle/>
          <a:p>
            <a:pPr marL="76200">
              <a:lnSpc>
                <a:spcPct val="100000"/>
              </a:lnSpc>
              <a:spcBef>
                <a:spcPts val="95"/>
              </a:spcBef>
            </a:pPr>
            <a:r>
              <a:rPr sz="2200" spc="-10" dirty="0">
                <a:latin typeface="Calibri"/>
                <a:cs typeface="Calibri"/>
              </a:rPr>
              <a:t>The</a:t>
            </a:r>
            <a:r>
              <a:rPr sz="2200" dirty="0">
                <a:latin typeface="Calibri"/>
                <a:cs typeface="Calibri"/>
              </a:rPr>
              <a:t> </a:t>
            </a:r>
            <a:r>
              <a:rPr sz="2200" spc="-15" dirty="0">
                <a:latin typeface="Calibri"/>
                <a:cs typeface="Calibri"/>
              </a:rPr>
              <a:t>extreme</a:t>
            </a:r>
            <a:r>
              <a:rPr sz="2200" spc="30" dirty="0">
                <a:latin typeface="Calibri"/>
                <a:cs typeface="Calibri"/>
              </a:rPr>
              <a:t> </a:t>
            </a:r>
            <a:r>
              <a:rPr sz="2200" spc="-5" dirty="0">
                <a:latin typeface="Calibri"/>
                <a:cs typeface="Calibri"/>
              </a:rPr>
              <a:t>meridional</a:t>
            </a:r>
            <a:r>
              <a:rPr sz="2200" spc="5" dirty="0">
                <a:latin typeface="Calibri"/>
                <a:cs typeface="Calibri"/>
              </a:rPr>
              <a:t> </a:t>
            </a:r>
            <a:r>
              <a:rPr sz="2200" spc="-30" dirty="0">
                <a:latin typeface="Calibri"/>
                <a:cs typeface="Calibri"/>
              </a:rPr>
              <a:t>ray</a:t>
            </a:r>
            <a:r>
              <a:rPr sz="2200" spc="-10" dirty="0">
                <a:latin typeface="Calibri"/>
                <a:cs typeface="Calibri"/>
              </a:rPr>
              <a:t> </a:t>
            </a:r>
            <a:r>
              <a:rPr sz="2200" spc="-15" dirty="0">
                <a:latin typeface="Calibri"/>
                <a:cs typeface="Calibri"/>
              </a:rPr>
              <a:t>exhibits</a:t>
            </a:r>
            <a:r>
              <a:rPr sz="2200" spc="20" dirty="0">
                <a:latin typeface="Calibri"/>
                <a:cs typeface="Calibri"/>
              </a:rPr>
              <a:t> </a:t>
            </a:r>
            <a:r>
              <a:rPr sz="2200" spc="-5" dirty="0">
                <a:latin typeface="Calibri"/>
                <a:cs typeface="Calibri"/>
              </a:rPr>
              <a:t>the</a:t>
            </a:r>
            <a:r>
              <a:rPr sz="2200" spc="5" dirty="0">
                <a:latin typeface="Calibri"/>
                <a:cs typeface="Calibri"/>
              </a:rPr>
              <a:t> </a:t>
            </a:r>
            <a:r>
              <a:rPr sz="2200" spc="-10" dirty="0">
                <a:latin typeface="Calibri"/>
                <a:cs typeface="Calibri"/>
              </a:rPr>
              <a:t>maximum</a:t>
            </a:r>
            <a:r>
              <a:rPr sz="2200" spc="30" dirty="0">
                <a:latin typeface="Calibri"/>
                <a:cs typeface="Calibri"/>
              </a:rPr>
              <a:t> </a:t>
            </a:r>
            <a:r>
              <a:rPr sz="2200" spc="-15" dirty="0">
                <a:latin typeface="Calibri"/>
                <a:cs typeface="Calibri"/>
              </a:rPr>
              <a:t>delay</a:t>
            </a:r>
            <a:r>
              <a:rPr sz="2200" spc="5" dirty="0">
                <a:latin typeface="Calibri"/>
                <a:cs typeface="Calibri"/>
              </a:rPr>
              <a:t> </a:t>
            </a:r>
            <a:r>
              <a:rPr sz="2200" spc="-5" dirty="0">
                <a:latin typeface="Calibri"/>
                <a:cs typeface="Calibri"/>
              </a:rPr>
              <a:t>time</a:t>
            </a:r>
            <a:r>
              <a:rPr sz="2200" spc="40" dirty="0">
                <a:latin typeface="Calibri"/>
                <a:cs typeface="Calibri"/>
              </a:rPr>
              <a:t> </a:t>
            </a:r>
            <a:r>
              <a:rPr sz="2200" i="1" spc="-5" dirty="0">
                <a:latin typeface="Calibri"/>
                <a:cs typeface="Calibri"/>
              </a:rPr>
              <a:t>T</a:t>
            </a:r>
            <a:r>
              <a:rPr sz="2175" spc="-7" baseline="-21072" dirty="0">
                <a:latin typeface="Calibri"/>
                <a:cs typeface="Calibri"/>
              </a:rPr>
              <a:t>Max</a:t>
            </a:r>
            <a:r>
              <a:rPr sz="2175" spc="292" baseline="-21072" dirty="0">
                <a:latin typeface="Calibri"/>
                <a:cs typeface="Calibri"/>
              </a:rPr>
              <a:t> </a:t>
            </a:r>
            <a:r>
              <a:rPr sz="2200" spc="-10" dirty="0">
                <a:latin typeface="Calibri"/>
                <a:cs typeface="Calibri"/>
              </a:rPr>
              <a:t>where:</a:t>
            </a:r>
            <a:endParaRPr sz="2200">
              <a:latin typeface="Calibri"/>
              <a:cs typeface="Calibri"/>
            </a:endParaRPr>
          </a:p>
          <a:p>
            <a:pPr>
              <a:lnSpc>
                <a:spcPct val="100000"/>
              </a:lnSpc>
              <a:spcBef>
                <a:spcPts val="30"/>
              </a:spcBef>
            </a:pPr>
            <a:endParaRPr sz="2250">
              <a:latin typeface="Calibri"/>
              <a:cs typeface="Calibri"/>
            </a:endParaRPr>
          </a:p>
          <a:p>
            <a:pPr marR="1275080" algn="r">
              <a:lnSpc>
                <a:spcPct val="100000"/>
              </a:lnSpc>
              <a:tabLst>
                <a:tab pos="1169035" algn="l"/>
              </a:tabLst>
            </a:pPr>
            <a:r>
              <a:rPr sz="1800" u="heavy" dirty="0">
                <a:uFill>
                  <a:solidFill>
                    <a:srgbClr val="000000"/>
                  </a:solidFill>
                </a:uFill>
                <a:latin typeface="Calibri"/>
                <a:cs typeface="Calibri"/>
              </a:rPr>
              <a:t> 	</a:t>
            </a:r>
            <a:r>
              <a:rPr sz="1800" spc="-5" dirty="0">
                <a:latin typeface="Calibri"/>
                <a:cs typeface="Calibri"/>
              </a:rPr>
              <a:t>(2)</a:t>
            </a:r>
            <a:endParaRPr sz="1800">
              <a:latin typeface="Calibri"/>
              <a:cs typeface="Calibri"/>
            </a:endParaRPr>
          </a:p>
          <a:p>
            <a:pPr>
              <a:lnSpc>
                <a:spcPct val="100000"/>
              </a:lnSpc>
            </a:pPr>
            <a:endParaRPr sz="1800">
              <a:latin typeface="Calibri"/>
              <a:cs typeface="Calibri"/>
            </a:endParaRPr>
          </a:p>
          <a:p>
            <a:pPr>
              <a:lnSpc>
                <a:spcPct val="100000"/>
              </a:lnSpc>
              <a:spcBef>
                <a:spcPts val="5"/>
              </a:spcBef>
            </a:pPr>
            <a:endParaRPr sz="1500">
              <a:latin typeface="Calibri"/>
              <a:cs typeface="Calibri"/>
            </a:endParaRPr>
          </a:p>
          <a:p>
            <a:pPr marL="304800">
              <a:lnSpc>
                <a:spcPct val="100000"/>
              </a:lnSpc>
            </a:pPr>
            <a:r>
              <a:rPr sz="2200" spc="-5" dirty="0">
                <a:latin typeface="Calibri"/>
                <a:cs typeface="Calibri"/>
              </a:rPr>
              <a:t>Using</a:t>
            </a:r>
            <a:r>
              <a:rPr sz="2200" spc="-15" dirty="0">
                <a:latin typeface="Calibri"/>
                <a:cs typeface="Calibri"/>
              </a:rPr>
              <a:t> </a:t>
            </a:r>
            <a:r>
              <a:rPr sz="2200" spc="-25" dirty="0">
                <a:latin typeface="Calibri"/>
                <a:cs typeface="Calibri"/>
              </a:rPr>
              <a:t>Snell’s</a:t>
            </a:r>
            <a:r>
              <a:rPr sz="2200" spc="5" dirty="0">
                <a:latin typeface="Calibri"/>
                <a:cs typeface="Calibri"/>
              </a:rPr>
              <a:t> </a:t>
            </a:r>
            <a:r>
              <a:rPr sz="2200" spc="-10" dirty="0">
                <a:latin typeface="Calibri"/>
                <a:cs typeface="Calibri"/>
              </a:rPr>
              <a:t>law</a:t>
            </a:r>
            <a:r>
              <a:rPr sz="2200" spc="-20" dirty="0">
                <a:latin typeface="Calibri"/>
                <a:cs typeface="Calibri"/>
              </a:rPr>
              <a:t> </a:t>
            </a:r>
            <a:r>
              <a:rPr sz="2200" spc="-5" dirty="0">
                <a:latin typeface="Calibri"/>
                <a:cs typeface="Calibri"/>
              </a:rPr>
              <a:t>of</a:t>
            </a:r>
            <a:r>
              <a:rPr sz="2200" spc="5" dirty="0">
                <a:latin typeface="Calibri"/>
                <a:cs typeface="Calibri"/>
              </a:rPr>
              <a:t> </a:t>
            </a:r>
            <a:r>
              <a:rPr sz="2200" spc="-15" dirty="0">
                <a:latin typeface="Calibri"/>
                <a:cs typeface="Calibri"/>
              </a:rPr>
              <a:t>refraction</a:t>
            </a:r>
            <a:r>
              <a:rPr sz="2200" spc="5" dirty="0">
                <a:latin typeface="Calibri"/>
                <a:cs typeface="Calibri"/>
              </a:rPr>
              <a:t> </a:t>
            </a:r>
            <a:r>
              <a:rPr sz="2200" spc="-15" dirty="0">
                <a:latin typeface="Calibri"/>
                <a:cs typeface="Calibri"/>
              </a:rPr>
              <a:t>at</a:t>
            </a:r>
            <a:r>
              <a:rPr sz="2200" spc="-10" dirty="0">
                <a:latin typeface="Calibri"/>
                <a:cs typeface="Calibri"/>
              </a:rPr>
              <a:t> </a:t>
            </a:r>
            <a:r>
              <a:rPr sz="2200" spc="-5" dirty="0">
                <a:latin typeface="Calibri"/>
                <a:cs typeface="Calibri"/>
              </a:rPr>
              <a:t>the</a:t>
            </a:r>
            <a:r>
              <a:rPr sz="2200" spc="10" dirty="0">
                <a:latin typeface="Calibri"/>
                <a:cs typeface="Calibri"/>
              </a:rPr>
              <a:t> </a:t>
            </a:r>
            <a:r>
              <a:rPr sz="2200" spc="-5" dirty="0">
                <a:latin typeface="Calibri"/>
                <a:cs typeface="Calibri"/>
              </a:rPr>
              <a:t>core–cladding</a:t>
            </a:r>
            <a:r>
              <a:rPr sz="2200" spc="-10" dirty="0">
                <a:latin typeface="Calibri"/>
                <a:cs typeface="Calibri"/>
              </a:rPr>
              <a:t> </a:t>
            </a:r>
            <a:r>
              <a:rPr sz="2200" spc="-15" dirty="0">
                <a:latin typeface="Calibri"/>
                <a:cs typeface="Calibri"/>
              </a:rPr>
              <a:t>interface</a:t>
            </a:r>
            <a:endParaRPr sz="2200">
              <a:latin typeface="Calibri"/>
              <a:cs typeface="Calibri"/>
            </a:endParaRPr>
          </a:p>
          <a:p>
            <a:pPr>
              <a:lnSpc>
                <a:spcPct val="100000"/>
              </a:lnSpc>
              <a:spcBef>
                <a:spcPts val="5"/>
              </a:spcBef>
            </a:pPr>
            <a:endParaRPr sz="2100">
              <a:latin typeface="Calibri"/>
              <a:cs typeface="Calibri"/>
            </a:endParaRPr>
          </a:p>
          <a:p>
            <a:pPr marR="1046480" algn="r">
              <a:lnSpc>
                <a:spcPct val="100000"/>
              </a:lnSpc>
              <a:tabLst>
                <a:tab pos="1169035" algn="l"/>
              </a:tabLst>
            </a:pPr>
            <a:r>
              <a:rPr sz="1800" u="heavy" dirty="0">
                <a:uFill>
                  <a:solidFill>
                    <a:srgbClr val="000000"/>
                  </a:solidFill>
                </a:uFill>
                <a:latin typeface="Calibri"/>
                <a:cs typeface="Calibri"/>
              </a:rPr>
              <a:t> 	</a:t>
            </a:r>
            <a:r>
              <a:rPr sz="1800" spc="-5" dirty="0">
                <a:latin typeface="Calibri"/>
                <a:cs typeface="Calibri"/>
              </a:rPr>
              <a:t>(3)</a:t>
            </a:r>
            <a:endParaRPr sz="18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 y="321005"/>
            <a:ext cx="8579485" cy="695960"/>
          </a:xfrm>
          <a:prstGeom prst="rect">
            <a:avLst/>
          </a:prstGeom>
        </p:spPr>
        <p:txBody>
          <a:bodyPr vert="horz" wrap="square" lIns="0" tIns="12065" rIns="0" bIns="0" rtlCol="0">
            <a:spAutoFit/>
          </a:bodyPr>
          <a:lstStyle/>
          <a:p>
            <a:pPr marL="38100">
              <a:lnSpc>
                <a:spcPct val="100000"/>
              </a:lnSpc>
              <a:spcBef>
                <a:spcPts val="95"/>
              </a:spcBef>
            </a:pPr>
            <a:r>
              <a:rPr sz="2200" spc="-10" dirty="0">
                <a:latin typeface="Calibri"/>
                <a:cs typeface="Calibri"/>
              </a:rPr>
              <a:t>where</a:t>
            </a:r>
            <a:r>
              <a:rPr sz="2200" spc="145" dirty="0">
                <a:latin typeface="Calibri"/>
                <a:cs typeface="Calibri"/>
              </a:rPr>
              <a:t> </a:t>
            </a:r>
            <a:r>
              <a:rPr sz="2200" i="1" dirty="0">
                <a:latin typeface="Calibri"/>
                <a:cs typeface="Calibri"/>
              </a:rPr>
              <a:t>n</a:t>
            </a:r>
            <a:r>
              <a:rPr sz="2175" baseline="-21072" dirty="0">
                <a:latin typeface="Calibri"/>
                <a:cs typeface="Calibri"/>
              </a:rPr>
              <a:t>2</a:t>
            </a:r>
            <a:r>
              <a:rPr sz="2175" spc="472" baseline="-21072" dirty="0">
                <a:latin typeface="Calibri"/>
                <a:cs typeface="Calibri"/>
              </a:rPr>
              <a:t> </a:t>
            </a:r>
            <a:r>
              <a:rPr sz="2200" spc="-5" dirty="0">
                <a:latin typeface="Calibri"/>
                <a:cs typeface="Calibri"/>
              </a:rPr>
              <a:t>is</a:t>
            </a:r>
            <a:r>
              <a:rPr sz="2200" spc="155" dirty="0">
                <a:latin typeface="Calibri"/>
                <a:cs typeface="Calibri"/>
              </a:rPr>
              <a:t> </a:t>
            </a:r>
            <a:r>
              <a:rPr sz="2200" spc="-5" dirty="0">
                <a:latin typeface="Calibri"/>
                <a:cs typeface="Calibri"/>
              </a:rPr>
              <a:t>the</a:t>
            </a:r>
            <a:r>
              <a:rPr sz="2200" spc="145" dirty="0">
                <a:latin typeface="Calibri"/>
                <a:cs typeface="Calibri"/>
              </a:rPr>
              <a:t> </a:t>
            </a:r>
            <a:r>
              <a:rPr sz="2200" spc="-20" dirty="0">
                <a:latin typeface="Calibri"/>
                <a:cs typeface="Calibri"/>
              </a:rPr>
              <a:t>refractive</a:t>
            </a:r>
            <a:r>
              <a:rPr sz="2200" spc="160" dirty="0">
                <a:latin typeface="Calibri"/>
                <a:cs typeface="Calibri"/>
              </a:rPr>
              <a:t> </a:t>
            </a:r>
            <a:r>
              <a:rPr sz="2200" spc="-10" dirty="0">
                <a:latin typeface="Calibri"/>
                <a:cs typeface="Calibri"/>
              </a:rPr>
              <a:t>index</a:t>
            </a:r>
            <a:r>
              <a:rPr sz="2200" spc="135" dirty="0">
                <a:latin typeface="Calibri"/>
                <a:cs typeface="Calibri"/>
              </a:rPr>
              <a:t> </a:t>
            </a:r>
            <a:r>
              <a:rPr sz="2200" spc="-5" dirty="0">
                <a:latin typeface="Calibri"/>
                <a:cs typeface="Calibri"/>
              </a:rPr>
              <a:t>of</a:t>
            </a:r>
            <a:r>
              <a:rPr sz="2200" spc="160" dirty="0">
                <a:latin typeface="Calibri"/>
                <a:cs typeface="Calibri"/>
              </a:rPr>
              <a:t> </a:t>
            </a:r>
            <a:r>
              <a:rPr sz="2200" spc="-5" dirty="0">
                <a:latin typeface="Calibri"/>
                <a:cs typeface="Calibri"/>
              </a:rPr>
              <a:t>the</a:t>
            </a:r>
            <a:r>
              <a:rPr sz="2200" spc="175" dirty="0">
                <a:latin typeface="Calibri"/>
                <a:cs typeface="Calibri"/>
              </a:rPr>
              <a:t> </a:t>
            </a:r>
            <a:r>
              <a:rPr sz="2200" spc="-10" dirty="0">
                <a:latin typeface="Calibri"/>
                <a:cs typeface="Calibri"/>
              </a:rPr>
              <a:t>cladding.</a:t>
            </a:r>
            <a:r>
              <a:rPr sz="2200" spc="145" dirty="0">
                <a:latin typeface="Calibri"/>
                <a:cs typeface="Calibri"/>
              </a:rPr>
              <a:t> </a:t>
            </a:r>
            <a:r>
              <a:rPr sz="2200" spc="-10" dirty="0">
                <a:latin typeface="Calibri"/>
                <a:cs typeface="Calibri"/>
              </a:rPr>
              <a:t>Furthermore,</a:t>
            </a:r>
            <a:r>
              <a:rPr sz="2200" spc="160" dirty="0">
                <a:latin typeface="Calibri"/>
                <a:cs typeface="Calibri"/>
              </a:rPr>
              <a:t> </a:t>
            </a:r>
            <a:r>
              <a:rPr sz="2200" spc="-10" dirty="0">
                <a:latin typeface="Calibri"/>
                <a:cs typeface="Calibri"/>
              </a:rPr>
              <a:t>substituting</a:t>
            </a:r>
            <a:endParaRPr sz="2200">
              <a:latin typeface="Calibri"/>
              <a:cs typeface="Calibri"/>
            </a:endParaRPr>
          </a:p>
          <a:p>
            <a:pPr marL="38100">
              <a:lnSpc>
                <a:spcPct val="100000"/>
              </a:lnSpc>
            </a:pPr>
            <a:r>
              <a:rPr sz="2200" spc="-20" dirty="0">
                <a:latin typeface="Calibri"/>
                <a:cs typeface="Calibri"/>
              </a:rPr>
              <a:t>Eq.</a:t>
            </a:r>
            <a:r>
              <a:rPr sz="2200" spc="-15" dirty="0">
                <a:latin typeface="Calibri"/>
                <a:cs typeface="Calibri"/>
              </a:rPr>
              <a:t> </a:t>
            </a:r>
            <a:r>
              <a:rPr sz="2200" spc="-5" dirty="0">
                <a:latin typeface="Calibri"/>
                <a:cs typeface="Calibri"/>
              </a:rPr>
              <a:t>3</a:t>
            </a:r>
            <a:r>
              <a:rPr sz="2200" spc="5" dirty="0">
                <a:latin typeface="Calibri"/>
                <a:cs typeface="Calibri"/>
              </a:rPr>
              <a:t> </a:t>
            </a:r>
            <a:r>
              <a:rPr sz="2200" spc="-20" dirty="0">
                <a:latin typeface="Calibri"/>
                <a:cs typeface="Calibri"/>
              </a:rPr>
              <a:t>into</a:t>
            </a:r>
            <a:r>
              <a:rPr sz="2200" spc="10" dirty="0">
                <a:latin typeface="Calibri"/>
                <a:cs typeface="Calibri"/>
              </a:rPr>
              <a:t> </a:t>
            </a:r>
            <a:r>
              <a:rPr sz="2200" spc="-20" dirty="0">
                <a:latin typeface="Calibri"/>
                <a:cs typeface="Calibri"/>
              </a:rPr>
              <a:t>Eq.</a:t>
            </a:r>
            <a:r>
              <a:rPr sz="2200" spc="-5" dirty="0">
                <a:latin typeface="Calibri"/>
                <a:cs typeface="Calibri"/>
              </a:rPr>
              <a:t> 2</a:t>
            </a:r>
            <a:r>
              <a:rPr sz="2200" spc="-10" dirty="0">
                <a:latin typeface="Calibri"/>
                <a:cs typeface="Calibri"/>
              </a:rPr>
              <a:t> </a:t>
            </a:r>
            <a:r>
              <a:rPr sz="2200" spc="-20" dirty="0">
                <a:latin typeface="Calibri"/>
                <a:cs typeface="Calibri"/>
              </a:rPr>
              <a:t>for</a:t>
            </a:r>
            <a:r>
              <a:rPr sz="2200" spc="10" dirty="0">
                <a:latin typeface="Calibri"/>
                <a:cs typeface="Calibri"/>
              </a:rPr>
              <a:t> </a:t>
            </a:r>
            <a:r>
              <a:rPr sz="2200" spc="-10" dirty="0">
                <a:latin typeface="Calibri"/>
                <a:cs typeface="Calibri"/>
              </a:rPr>
              <a:t>cosθ</a:t>
            </a:r>
            <a:r>
              <a:rPr sz="2200" spc="5" dirty="0">
                <a:latin typeface="Calibri"/>
                <a:cs typeface="Calibri"/>
              </a:rPr>
              <a:t> </a:t>
            </a:r>
            <a:r>
              <a:rPr sz="2200" spc="-10" dirty="0">
                <a:latin typeface="Calibri"/>
                <a:cs typeface="Calibri"/>
              </a:rPr>
              <a:t>gives:</a:t>
            </a:r>
            <a:endParaRPr sz="2200">
              <a:latin typeface="Calibri"/>
              <a:cs typeface="Calibri"/>
            </a:endParaRPr>
          </a:p>
        </p:txBody>
      </p:sp>
      <p:pic>
        <p:nvPicPr>
          <p:cNvPr id="3" name="object 3"/>
          <p:cNvPicPr/>
          <p:nvPr/>
        </p:nvPicPr>
        <p:blipFill>
          <a:blip r:embed="rId2" cstate="print"/>
          <a:stretch>
            <a:fillRect/>
          </a:stretch>
        </p:blipFill>
        <p:spPr>
          <a:xfrm>
            <a:off x="2904722" y="1306718"/>
            <a:ext cx="963403" cy="563024"/>
          </a:xfrm>
          <a:prstGeom prst="rect">
            <a:avLst/>
          </a:prstGeom>
        </p:spPr>
      </p:pic>
      <p:sp>
        <p:nvSpPr>
          <p:cNvPr id="4" name="object 4"/>
          <p:cNvSpPr txBox="1"/>
          <p:nvPr/>
        </p:nvSpPr>
        <p:spPr>
          <a:xfrm>
            <a:off x="307340" y="1389634"/>
            <a:ext cx="8483600" cy="1304290"/>
          </a:xfrm>
          <a:prstGeom prst="rect">
            <a:avLst/>
          </a:prstGeom>
        </p:spPr>
        <p:txBody>
          <a:bodyPr vert="horz" wrap="square" lIns="0" tIns="12700" rIns="0" bIns="0" rtlCol="0">
            <a:spAutoFit/>
          </a:bodyPr>
          <a:lstStyle/>
          <a:p>
            <a:pPr marR="1171575" algn="r">
              <a:lnSpc>
                <a:spcPct val="100000"/>
              </a:lnSpc>
              <a:spcBef>
                <a:spcPts val="100"/>
              </a:spcBef>
              <a:tabLst>
                <a:tab pos="1169035" algn="l"/>
              </a:tabLst>
            </a:pPr>
            <a:r>
              <a:rPr sz="1800" u="heavy" dirty="0">
                <a:uFill>
                  <a:solidFill>
                    <a:srgbClr val="000000"/>
                  </a:solidFill>
                </a:uFill>
                <a:latin typeface="Calibri"/>
                <a:cs typeface="Calibri"/>
              </a:rPr>
              <a:t> 	</a:t>
            </a:r>
            <a:r>
              <a:rPr sz="1800" spc="-5" dirty="0">
                <a:latin typeface="Calibri"/>
                <a:cs typeface="Calibri"/>
              </a:rPr>
              <a:t>(4)</a:t>
            </a:r>
            <a:endParaRPr sz="1800">
              <a:latin typeface="Calibri"/>
              <a:cs typeface="Calibri"/>
            </a:endParaRPr>
          </a:p>
          <a:p>
            <a:pPr>
              <a:lnSpc>
                <a:spcPct val="100000"/>
              </a:lnSpc>
            </a:pPr>
            <a:endParaRPr sz="2150">
              <a:latin typeface="Calibri"/>
              <a:cs typeface="Calibri"/>
            </a:endParaRPr>
          </a:p>
          <a:p>
            <a:pPr marL="12700" marR="5080">
              <a:lnSpc>
                <a:spcPct val="100000"/>
              </a:lnSpc>
            </a:pPr>
            <a:r>
              <a:rPr sz="2200" spc="-10" dirty="0">
                <a:latin typeface="Calibri"/>
                <a:cs typeface="Calibri"/>
              </a:rPr>
              <a:t>The</a:t>
            </a:r>
            <a:r>
              <a:rPr sz="2200" dirty="0">
                <a:latin typeface="Calibri"/>
                <a:cs typeface="Calibri"/>
              </a:rPr>
              <a:t> </a:t>
            </a:r>
            <a:r>
              <a:rPr sz="2200" spc="-15" dirty="0">
                <a:latin typeface="Calibri"/>
                <a:cs typeface="Calibri"/>
              </a:rPr>
              <a:t>delay</a:t>
            </a:r>
            <a:r>
              <a:rPr sz="2200" spc="5" dirty="0">
                <a:latin typeface="Calibri"/>
                <a:cs typeface="Calibri"/>
              </a:rPr>
              <a:t> </a:t>
            </a:r>
            <a:r>
              <a:rPr sz="2200" spc="-20" dirty="0">
                <a:latin typeface="Calibri"/>
                <a:cs typeface="Calibri"/>
              </a:rPr>
              <a:t>difference</a:t>
            </a:r>
            <a:r>
              <a:rPr sz="2200" spc="30" dirty="0">
                <a:latin typeface="Calibri"/>
                <a:cs typeface="Calibri"/>
              </a:rPr>
              <a:t> </a:t>
            </a:r>
            <a:r>
              <a:rPr sz="2200" spc="-60" dirty="0">
                <a:latin typeface="Calibri"/>
                <a:cs typeface="Calibri"/>
              </a:rPr>
              <a:t>δTs</a:t>
            </a:r>
            <a:r>
              <a:rPr sz="2200" spc="25" dirty="0">
                <a:latin typeface="Calibri"/>
                <a:cs typeface="Calibri"/>
              </a:rPr>
              <a:t> </a:t>
            </a:r>
            <a:r>
              <a:rPr sz="2200" spc="-10" dirty="0">
                <a:latin typeface="Calibri"/>
                <a:cs typeface="Calibri"/>
              </a:rPr>
              <a:t>between</a:t>
            </a:r>
            <a:r>
              <a:rPr sz="2200" spc="30" dirty="0">
                <a:latin typeface="Calibri"/>
                <a:cs typeface="Calibri"/>
              </a:rPr>
              <a:t> </a:t>
            </a:r>
            <a:r>
              <a:rPr sz="2200" spc="-5" dirty="0">
                <a:latin typeface="Calibri"/>
                <a:cs typeface="Calibri"/>
              </a:rPr>
              <a:t>the</a:t>
            </a:r>
            <a:r>
              <a:rPr sz="2200" spc="20" dirty="0">
                <a:latin typeface="Calibri"/>
                <a:cs typeface="Calibri"/>
              </a:rPr>
              <a:t> </a:t>
            </a:r>
            <a:r>
              <a:rPr sz="2200" spc="-15" dirty="0">
                <a:latin typeface="Calibri"/>
                <a:cs typeface="Calibri"/>
              </a:rPr>
              <a:t>extreme</a:t>
            </a:r>
            <a:r>
              <a:rPr sz="2200" spc="30" dirty="0">
                <a:latin typeface="Calibri"/>
                <a:cs typeface="Calibri"/>
              </a:rPr>
              <a:t> </a:t>
            </a:r>
            <a:r>
              <a:rPr sz="2200" spc="-5" dirty="0">
                <a:latin typeface="Calibri"/>
                <a:cs typeface="Calibri"/>
              </a:rPr>
              <a:t>meridional </a:t>
            </a:r>
            <a:r>
              <a:rPr sz="2200" spc="-30" dirty="0">
                <a:latin typeface="Calibri"/>
                <a:cs typeface="Calibri"/>
              </a:rPr>
              <a:t>ray</a:t>
            </a:r>
            <a:r>
              <a:rPr sz="2200" spc="5" dirty="0">
                <a:latin typeface="Calibri"/>
                <a:cs typeface="Calibri"/>
              </a:rPr>
              <a:t> </a:t>
            </a:r>
            <a:r>
              <a:rPr sz="2200" spc="-5" dirty="0">
                <a:latin typeface="Calibri"/>
                <a:cs typeface="Calibri"/>
              </a:rPr>
              <a:t>and</a:t>
            </a:r>
            <a:r>
              <a:rPr sz="2200" dirty="0">
                <a:latin typeface="Calibri"/>
                <a:cs typeface="Calibri"/>
              </a:rPr>
              <a:t> </a:t>
            </a:r>
            <a:r>
              <a:rPr sz="2200" spc="-10" dirty="0">
                <a:latin typeface="Calibri"/>
                <a:cs typeface="Calibri"/>
              </a:rPr>
              <a:t>the</a:t>
            </a:r>
            <a:r>
              <a:rPr sz="2200" spc="20" dirty="0">
                <a:latin typeface="Calibri"/>
                <a:cs typeface="Calibri"/>
              </a:rPr>
              <a:t> </a:t>
            </a:r>
            <a:r>
              <a:rPr sz="2200" spc="-10" dirty="0">
                <a:latin typeface="Calibri"/>
                <a:cs typeface="Calibri"/>
              </a:rPr>
              <a:t>axial </a:t>
            </a:r>
            <a:r>
              <a:rPr sz="2200" spc="-484" dirty="0">
                <a:latin typeface="Calibri"/>
                <a:cs typeface="Calibri"/>
              </a:rPr>
              <a:t> </a:t>
            </a:r>
            <a:r>
              <a:rPr sz="2200" spc="-30" dirty="0">
                <a:latin typeface="Calibri"/>
                <a:cs typeface="Calibri"/>
              </a:rPr>
              <a:t>ray</a:t>
            </a:r>
            <a:r>
              <a:rPr sz="2200" spc="-20" dirty="0">
                <a:latin typeface="Calibri"/>
                <a:cs typeface="Calibri"/>
              </a:rPr>
              <a:t> </a:t>
            </a:r>
            <a:r>
              <a:rPr sz="2200" spc="-15" dirty="0">
                <a:latin typeface="Calibri"/>
                <a:cs typeface="Calibri"/>
              </a:rPr>
              <a:t>may</a:t>
            </a:r>
            <a:r>
              <a:rPr sz="2200" spc="5" dirty="0">
                <a:latin typeface="Calibri"/>
                <a:cs typeface="Calibri"/>
              </a:rPr>
              <a:t> </a:t>
            </a:r>
            <a:r>
              <a:rPr sz="2200" spc="-5" dirty="0">
                <a:latin typeface="Calibri"/>
                <a:cs typeface="Calibri"/>
              </a:rPr>
              <a:t>be </a:t>
            </a:r>
            <a:r>
              <a:rPr sz="2200" spc="-10" dirty="0">
                <a:latin typeface="Calibri"/>
                <a:cs typeface="Calibri"/>
              </a:rPr>
              <a:t>obtained</a:t>
            </a:r>
            <a:r>
              <a:rPr sz="2200" spc="-5" dirty="0">
                <a:latin typeface="Calibri"/>
                <a:cs typeface="Calibri"/>
              </a:rPr>
              <a:t> </a:t>
            </a:r>
            <a:r>
              <a:rPr sz="2200" spc="-10" dirty="0">
                <a:latin typeface="Calibri"/>
                <a:cs typeface="Calibri"/>
              </a:rPr>
              <a:t>by:</a:t>
            </a:r>
            <a:endParaRPr sz="2200">
              <a:latin typeface="Calibri"/>
              <a:cs typeface="Calibri"/>
            </a:endParaRPr>
          </a:p>
        </p:txBody>
      </p:sp>
      <p:pic>
        <p:nvPicPr>
          <p:cNvPr id="5" name="object 5"/>
          <p:cNvPicPr/>
          <p:nvPr/>
        </p:nvPicPr>
        <p:blipFill>
          <a:blip r:embed="rId3" cstate="print"/>
          <a:stretch>
            <a:fillRect/>
          </a:stretch>
        </p:blipFill>
        <p:spPr>
          <a:xfrm>
            <a:off x="1601544" y="3301092"/>
            <a:ext cx="4185258" cy="2500539"/>
          </a:xfrm>
          <a:prstGeom prst="rect">
            <a:avLst/>
          </a:prstGeom>
        </p:spPr>
      </p:pic>
      <p:sp>
        <p:nvSpPr>
          <p:cNvPr id="6" name="object 6"/>
          <p:cNvSpPr txBox="1"/>
          <p:nvPr/>
        </p:nvSpPr>
        <p:spPr>
          <a:xfrm>
            <a:off x="6557009" y="4374007"/>
            <a:ext cx="1448435" cy="1138555"/>
          </a:xfrm>
          <a:prstGeom prst="rect">
            <a:avLst/>
          </a:prstGeom>
        </p:spPr>
        <p:txBody>
          <a:bodyPr vert="horz" wrap="square" lIns="0" tIns="12700" rIns="0" bIns="0" rtlCol="0">
            <a:spAutoFit/>
          </a:bodyPr>
          <a:lstStyle/>
          <a:p>
            <a:pPr marL="12700">
              <a:lnSpc>
                <a:spcPct val="100000"/>
              </a:lnSpc>
              <a:spcBef>
                <a:spcPts val="100"/>
              </a:spcBef>
              <a:tabLst>
                <a:tab pos="1181100" algn="l"/>
              </a:tabLst>
            </a:pPr>
            <a:r>
              <a:rPr sz="1800" u="heavy" dirty="0">
                <a:uFill>
                  <a:solidFill>
                    <a:srgbClr val="000000"/>
                  </a:solidFill>
                </a:uFill>
                <a:latin typeface="Calibri"/>
                <a:cs typeface="Calibri"/>
              </a:rPr>
              <a:t> 	</a:t>
            </a:r>
            <a:r>
              <a:rPr sz="1800" spc="-5" dirty="0">
                <a:latin typeface="Calibri"/>
                <a:cs typeface="Calibri"/>
              </a:rPr>
              <a:t>(</a:t>
            </a:r>
            <a:r>
              <a:rPr sz="1800" spc="-10" dirty="0">
                <a:latin typeface="Calibri"/>
                <a:cs typeface="Calibri"/>
              </a:rPr>
              <a:t>5</a:t>
            </a:r>
            <a:r>
              <a:rPr sz="1800" dirty="0">
                <a:latin typeface="Calibri"/>
                <a:cs typeface="Calibri"/>
              </a:rPr>
              <a:t>)</a:t>
            </a:r>
            <a:endParaRPr sz="1800">
              <a:latin typeface="Calibri"/>
              <a:cs typeface="Calibri"/>
            </a:endParaRPr>
          </a:p>
          <a:p>
            <a:pPr>
              <a:lnSpc>
                <a:spcPct val="100000"/>
              </a:lnSpc>
            </a:pPr>
            <a:endParaRPr sz="1800">
              <a:latin typeface="Calibri"/>
              <a:cs typeface="Calibri"/>
            </a:endParaRPr>
          </a:p>
          <a:p>
            <a:pPr>
              <a:lnSpc>
                <a:spcPct val="100000"/>
              </a:lnSpc>
              <a:spcBef>
                <a:spcPts val="45"/>
              </a:spcBef>
            </a:pPr>
            <a:endParaRPr sz="1800">
              <a:latin typeface="Calibri"/>
              <a:cs typeface="Calibri"/>
            </a:endParaRPr>
          </a:p>
          <a:p>
            <a:pPr marL="12700">
              <a:lnSpc>
                <a:spcPct val="100000"/>
              </a:lnSpc>
              <a:tabLst>
                <a:tab pos="1181100" algn="l"/>
              </a:tabLst>
            </a:pPr>
            <a:r>
              <a:rPr sz="1800" u="heavy" dirty="0">
                <a:uFill>
                  <a:solidFill>
                    <a:srgbClr val="000000"/>
                  </a:solidFill>
                </a:uFill>
                <a:latin typeface="Calibri"/>
                <a:cs typeface="Calibri"/>
              </a:rPr>
              <a:t> 	</a:t>
            </a:r>
            <a:r>
              <a:rPr sz="1800" spc="-5" dirty="0">
                <a:latin typeface="Calibri"/>
                <a:cs typeface="Calibri"/>
              </a:rPr>
              <a:t>(</a:t>
            </a:r>
            <a:r>
              <a:rPr sz="1800" spc="-10" dirty="0">
                <a:latin typeface="Calibri"/>
                <a:cs typeface="Calibri"/>
              </a:rPr>
              <a:t>6</a:t>
            </a:r>
            <a:r>
              <a:rPr sz="1800" dirty="0">
                <a:latin typeface="Calibri"/>
                <a:cs typeface="Calibri"/>
              </a:rPr>
              <a:t>)</a:t>
            </a:r>
            <a:endParaRPr sz="18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09800" y="457200"/>
            <a:ext cx="3838019" cy="3591098"/>
          </a:xfrm>
          <a:prstGeom prst="rect">
            <a:avLst/>
          </a:prstGeom>
        </p:spPr>
      </p:pic>
      <p:sp>
        <p:nvSpPr>
          <p:cNvPr id="3" name="object 3"/>
          <p:cNvSpPr txBox="1"/>
          <p:nvPr/>
        </p:nvSpPr>
        <p:spPr>
          <a:xfrm>
            <a:off x="764540" y="4665726"/>
            <a:ext cx="5542280" cy="360680"/>
          </a:xfrm>
          <a:prstGeom prst="rect">
            <a:avLst/>
          </a:prstGeom>
        </p:spPr>
        <p:txBody>
          <a:bodyPr vert="horz" wrap="square" lIns="0" tIns="12065" rIns="0" bIns="0" rtlCol="0">
            <a:spAutoFit/>
          </a:bodyPr>
          <a:lstStyle/>
          <a:p>
            <a:pPr marL="12700">
              <a:lnSpc>
                <a:spcPct val="100000"/>
              </a:lnSpc>
              <a:spcBef>
                <a:spcPts val="95"/>
              </a:spcBef>
            </a:pPr>
            <a:r>
              <a:rPr sz="2200" spc="-10" dirty="0">
                <a:latin typeface="Calibri"/>
                <a:cs typeface="Calibri"/>
              </a:rPr>
              <a:t>where</a:t>
            </a:r>
            <a:r>
              <a:rPr sz="2200" spc="-15" dirty="0">
                <a:latin typeface="Calibri"/>
                <a:cs typeface="Calibri"/>
              </a:rPr>
              <a:t> </a:t>
            </a:r>
            <a:r>
              <a:rPr sz="2200" i="1" spc="-5" dirty="0">
                <a:latin typeface="Calibri"/>
                <a:cs typeface="Calibri"/>
              </a:rPr>
              <a:t>NA</a:t>
            </a:r>
            <a:r>
              <a:rPr sz="2200" i="1" spc="10"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the</a:t>
            </a:r>
            <a:r>
              <a:rPr sz="2200" spc="15" dirty="0">
                <a:latin typeface="Calibri"/>
                <a:cs typeface="Calibri"/>
              </a:rPr>
              <a:t> </a:t>
            </a:r>
            <a:r>
              <a:rPr sz="2200" spc="-10" dirty="0">
                <a:latin typeface="Calibri"/>
                <a:cs typeface="Calibri"/>
              </a:rPr>
              <a:t>numerical</a:t>
            </a:r>
            <a:r>
              <a:rPr sz="2200" dirty="0">
                <a:latin typeface="Calibri"/>
                <a:cs typeface="Calibri"/>
              </a:rPr>
              <a:t> </a:t>
            </a:r>
            <a:r>
              <a:rPr sz="2200" spc="-10" dirty="0">
                <a:latin typeface="Calibri"/>
                <a:cs typeface="Calibri"/>
              </a:rPr>
              <a:t>aperture</a:t>
            </a:r>
            <a:r>
              <a:rPr sz="2200" spc="5" dirty="0">
                <a:latin typeface="Calibri"/>
                <a:cs typeface="Calibri"/>
              </a:rPr>
              <a:t> </a:t>
            </a:r>
            <a:r>
              <a:rPr sz="2200" spc="-20" dirty="0">
                <a:latin typeface="Calibri"/>
                <a:cs typeface="Calibri"/>
              </a:rPr>
              <a:t>for</a:t>
            </a:r>
            <a:r>
              <a:rPr sz="2200" spc="5" dirty="0">
                <a:latin typeface="Calibri"/>
                <a:cs typeface="Calibri"/>
              </a:rPr>
              <a:t> </a:t>
            </a:r>
            <a:r>
              <a:rPr sz="2200" spc="-5" dirty="0">
                <a:latin typeface="Calibri"/>
                <a:cs typeface="Calibri"/>
              </a:rPr>
              <a:t>the</a:t>
            </a:r>
            <a:r>
              <a:rPr sz="2200" spc="15" dirty="0">
                <a:latin typeface="Calibri"/>
                <a:cs typeface="Calibri"/>
              </a:rPr>
              <a:t> </a:t>
            </a:r>
            <a:r>
              <a:rPr sz="2200" spc="-45" dirty="0">
                <a:latin typeface="Calibri"/>
                <a:cs typeface="Calibri"/>
              </a:rPr>
              <a:t>fiber.</a:t>
            </a:r>
            <a:endParaRPr sz="22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9774" y="273327"/>
            <a:ext cx="3711093" cy="293502"/>
          </a:xfrm>
          <a:prstGeom prst="rect">
            <a:avLst/>
          </a:prstGeom>
        </p:spPr>
      </p:pic>
      <p:sp>
        <p:nvSpPr>
          <p:cNvPr id="3" name="object 3"/>
          <p:cNvSpPr txBox="1">
            <a:spLocks noGrp="1"/>
          </p:cNvSpPr>
          <p:nvPr>
            <p:ph type="title"/>
          </p:nvPr>
        </p:nvSpPr>
        <p:spPr>
          <a:xfrm>
            <a:off x="307340" y="165608"/>
            <a:ext cx="374396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06FC0"/>
                </a:solidFill>
                <a:latin typeface="Calibri"/>
                <a:cs typeface="Calibri"/>
              </a:rPr>
              <a:t>Polarization</a:t>
            </a:r>
            <a:r>
              <a:rPr sz="2400" b="1" spc="-65" dirty="0">
                <a:solidFill>
                  <a:srgbClr val="006FC0"/>
                </a:solidFill>
                <a:latin typeface="Calibri"/>
                <a:cs typeface="Calibri"/>
              </a:rPr>
              <a:t> </a:t>
            </a:r>
            <a:r>
              <a:rPr sz="2400" b="1" spc="-5" dirty="0">
                <a:solidFill>
                  <a:srgbClr val="006FC0"/>
                </a:solidFill>
                <a:latin typeface="Calibri"/>
                <a:cs typeface="Calibri"/>
              </a:rPr>
              <a:t>Mode</a:t>
            </a:r>
            <a:r>
              <a:rPr sz="2400" b="1" spc="-45" dirty="0">
                <a:solidFill>
                  <a:srgbClr val="006FC0"/>
                </a:solidFill>
                <a:latin typeface="Calibri"/>
                <a:cs typeface="Calibri"/>
              </a:rPr>
              <a:t> </a:t>
            </a:r>
            <a:r>
              <a:rPr sz="2400" b="1" spc="-5" dirty="0">
                <a:solidFill>
                  <a:srgbClr val="006FC0"/>
                </a:solidFill>
                <a:latin typeface="Calibri"/>
                <a:cs typeface="Calibri"/>
              </a:rPr>
              <a:t>Dispersion</a:t>
            </a:r>
            <a:endParaRPr sz="2400">
              <a:latin typeface="Calibri"/>
              <a:cs typeface="Calibri"/>
            </a:endParaRPr>
          </a:p>
        </p:txBody>
      </p:sp>
      <p:sp>
        <p:nvSpPr>
          <p:cNvPr id="4" name="object 4"/>
          <p:cNvSpPr txBox="1"/>
          <p:nvPr/>
        </p:nvSpPr>
        <p:spPr>
          <a:xfrm>
            <a:off x="307340" y="4513326"/>
            <a:ext cx="8504555" cy="2037080"/>
          </a:xfrm>
          <a:prstGeom prst="rect">
            <a:avLst/>
          </a:prstGeom>
        </p:spPr>
        <p:txBody>
          <a:bodyPr vert="horz" wrap="square" lIns="0" tIns="12065" rIns="0" bIns="0" rtlCol="0">
            <a:spAutoFit/>
          </a:bodyPr>
          <a:lstStyle/>
          <a:p>
            <a:pPr marL="88900" marR="54610" algn="just">
              <a:lnSpc>
                <a:spcPct val="100000"/>
              </a:lnSpc>
              <a:spcBef>
                <a:spcPts val="95"/>
              </a:spcBef>
            </a:pPr>
            <a:r>
              <a:rPr sz="2200" spc="-5" dirty="0">
                <a:latin typeface="Calibri"/>
                <a:cs typeface="Calibri"/>
              </a:rPr>
              <a:t>Suppose</a:t>
            </a:r>
            <a:r>
              <a:rPr sz="2200" dirty="0">
                <a:latin typeface="Calibri"/>
                <a:cs typeface="Calibri"/>
              </a:rPr>
              <a:t> </a:t>
            </a:r>
            <a:r>
              <a:rPr sz="2200" spc="-10" dirty="0">
                <a:latin typeface="Calibri"/>
                <a:cs typeface="Calibri"/>
              </a:rPr>
              <a:t>that</a:t>
            </a:r>
            <a:r>
              <a:rPr sz="2200" spc="-5" dirty="0">
                <a:latin typeface="Calibri"/>
                <a:cs typeface="Calibri"/>
              </a:rPr>
              <a:t> the</a:t>
            </a:r>
            <a:r>
              <a:rPr sz="2200" dirty="0">
                <a:latin typeface="Calibri"/>
                <a:cs typeface="Calibri"/>
              </a:rPr>
              <a:t> </a:t>
            </a:r>
            <a:r>
              <a:rPr sz="2200" spc="-20" dirty="0">
                <a:latin typeface="Calibri"/>
                <a:cs typeface="Calibri"/>
              </a:rPr>
              <a:t>core</a:t>
            </a:r>
            <a:r>
              <a:rPr sz="2200" spc="-15" dirty="0">
                <a:latin typeface="Calibri"/>
                <a:cs typeface="Calibri"/>
              </a:rPr>
              <a:t> refractive</a:t>
            </a:r>
            <a:r>
              <a:rPr sz="2200" spc="-10" dirty="0">
                <a:latin typeface="Calibri"/>
                <a:cs typeface="Calibri"/>
              </a:rPr>
              <a:t> index</a:t>
            </a:r>
            <a:r>
              <a:rPr sz="2200" spc="-5" dirty="0">
                <a:latin typeface="Calibri"/>
                <a:cs typeface="Calibri"/>
              </a:rPr>
              <a:t> </a:t>
            </a:r>
            <a:r>
              <a:rPr sz="2200" spc="-10" dirty="0">
                <a:latin typeface="Calibri"/>
                <a:cs typeface="Calibri"/>
              </a:rPr>
              <a:t>has</a:t>
            </a:r>
            <a:r>
              <a:rPr sz="2200" spc="-5" dirty="0">
                <a:latin typeface="Calibri"/>
                <a:cs typeface="Calibri"/>
              </a:rPr>
              <a:t> </a:t>
            </a:r>
            <a:r>
              <a:rPr sz="2200" spc="-20" dirty="0">
                <a:latin typeface="Calibri"/>
                <a:cs typeface="Calibri"/>
              </a:rPr>
              <a:t>different</a:t>
            </a:r>
            <a:r>
              <a:rPr sz="2200" spc="-15" dirty="0">
                <a:latin typeface="Calibri"/>
                <a:cs typeface="Calibri"/>
              </a:rPr>
              <a:t> </a:t>
            </a:r>
            <a:r>
              <a:rPr sz="2200" spc="-10" dirty="0">
                <a:latin typeface="Calibri"/>
                <a:cs typeface="Calibri"/>
              </a:rPr>
              <a:t>values</a:t>
            </a:r>
            <a:r>
              <a:rPr sz="2200" spc="-5" dirty="0">
                <a:latin typeface="Calibri"/>
                <a:cs typeface="Calibri"/>
              </a:rPr>
              <a:t> along</a:t>
            </a:r>
            <a:r>
              <a:rPr sz="2200" dirty="0">
                <a:latin typeface="Calibri"/>
                <a:cs typeface="Calibri"/>
              </a:rPr>
              <a:t> </a:t>
            </a:r>
            <a:r>
              <a:rPr sz="2200" spc="-15" dirty="0">
                <a:latin typeface="Calibri"/>
                <a:cs typeface="Calibri"/>
              </a:rPr>
              <a:t>two </a:t>
            </a:r>
            <a:r>
              <a:rPr sz="2200" spc="-490" dirty="0">
                <a:latin typeface="Calibri"/>
                <a:cs typeface="Calibri"/>
              </a:rPr>
              <a:t> </a:t>
            </a:r>
            <a:r>
              <a:rPr sz="2200" spc="-5" dirty="0">
                <a:latin typeface="Calibri"/>
                <a:cs typeface="Calibri"/>
              </a:rPr>
              <a:t>orthogonal </a:t>
            </a:r>
            <a:r>
              <a:rPr sz="2200" spc="-10" dirty="0">
                <a:latin typeface="Calibri"/>
                <a:cs typeface="Calibri"/>
              </a:rPr>
              <a:t>directions corresponding </a:t>
            </a:r>
            <a:r>
              <a:rPr sz="2200" spc="-20" dirty="0">
                <a:latin typeface="Calibri"/>
                <a:cs typeface="Calibri"/>
              </a:rPr>
              <a:t>to </a:t>
            </a:r>
            <a:r>
              <a:rPr sz="2200" spc="-5" dirty="0">
                <a:latin typeface="Calibri"/>
                <a:cs typeface="Calibri"/>
              </a:rPr>
              <a:t>electric </a:t>
            </a:r>
            <a:r>
              <a:rPr sz="2200" spc="-10" dirty="0">
                <a:latin typeface="Calibri"/>
                <a:cs typeface="Calibri"/>
              </a:rPr>
              <a:t>field oscillation direction </a:t>
            </a:r>
            <a:r>
              <a:rPr sz="2200" spc="-5" dirty="0">
                <a:latin typeface="Calibri"/>
                <a:cs typeface="Calibri"/>
              </a:rPr>
              <a:t> </a:t>
            </a:r>
            <a:r>
              <a:rPr sz="2200" spc="-10" dirty="0">
                <a:latin typeface="Calibri"/>
                <a:cs typeface="Calibri"/>
              </a:rPr>
              <a:t>(polarizations). </a:t>
            </a:r>
            <a:r>
              <a:rPr sz="2200" spc="-40" dirty="0">
                <a:latin typeface="Calibri"/>
                <a:cs typeface="Calibri"/>
              </a:rPr>
              <a:t>We </a:t>
            </a:r>
            <a:r>
              <a:rPr sz="2200" spc="-15" dirty="0">
                <a:latin typeface="Calibri"/>
                <a:cs typeface="Calibri"/>
              </a:rPr>
              <a:t>can </a:t>
            </a:r>
            <a:r>
              <a:rPr sz="2200" spc="-25" dirty="0">
                <a:latin typeface="Calibri"/>
                <a:cs typeface="Calibri"/>
              </a:rPr>
              <a:t>take </a:t>
            </a:r>
            <a:r>
              <a:rPr sz="2200" spc="-5" dirty="0">
                <a:latin typeface="Calibri"/>
                <a:cs typeface="Calibri"/>
              </a:rPr>
              <a:t>x and y </a:t>
            </a:r>
            <a:r>
              <a:rPr sz="2200" spc="-20" dirty="0">
                <a:latin typeface="Calibri"/>
                <a:cs typeface="Calibri"/>
              </a:rPr>
              <a:t>axes </a:t>
            </a:r>
            <a:r>
              <a:rPr sz="2200" spc="-5" dirty="0">
                <a:latin typeface="Calibri"/>
                <a:cs typeface="Calibri"/>
              </a:rPr>
              <a:t>along these directions. </a:t>
            </a:r>
            <a:r>
              <a:rPr sz="2200" dirty="0">
                <a:latin typeface="Calibri"/>
                <a:cs typeface="Calibri"/>
              </a:rPr>
              <a:t>An </a:t>
            </a:r>
            <a:r>
              <a:rPr sz="2200" spc="-5" dirty="0">
                <a:latin typeface="Calibri"/>
                <a:cs typeface="Calibri"/>
              </a:rPr>
              <a:t>input </a:t>
            </a:r>
            <a:r>
              <a:rPr sz="2200" dirty="0">
                <a:latin typeface="Calibri"/>
                <a:cs typeface="Calibri"/>
              </a:rPr>
              <a:t> </a:t>
            </a:r>
            <a:r>
              <a:rPr sz="2200" spc="-10" dirty="0">
                <a:latin typeface="Calibri"/>
                <a:cs typeface="Calibri"/>
              </a:rPr>
              <a:t>light</a:t>
            </a:r>
            <a:r>
              <a:rPr sz="2200" spc="-5" dirty="0">
                <a:latin typeface="Calibri"/>
                <a:cs typeface="Calibri"/>
              </a:rPr>
              <a:t> will</a:t>
            </a:r>
            <a:r>
              <a:rPr sz="2200" dirty="0">
                <a:latin typeface="Calibri"/>
                <a:cs typeface="Calibri"/>
              </a:rPr>
              <a:t> </a:t>
            </a:r>
            <a:r>
              <a:rPr sz="2200" spc="-20" dirty="0">
                <a:latin typeface="Calibri"/>
                <a:cs typeface="Calibri"/>
              </a:rPr>
              <a:t>travel</a:t>
            </a:r>
            <a:r>
              <a:rPr sz="2200" spc="-15" dirty="0">
                <a:latin typeface="Calibri"/>
                <a:cs typeface="Calibri"/>
              </a:rPr>
              <a:t> </a:t>
            </a:r>
            <a:r>
              <a:rPr sz="2200" spc="-5" dirty="0">
                <a:latin typeface="Calibri"/>
                <a:cs typeface="Calibri"/>
              </a:rPr>
              <a:t>along</a:t>
            </a:r>
            <a:r>
              <a:rPr sz="2200" dirty="0">
                <a:latin typeface="Calibri"/>
                <a:cs typeface="Calibri"/>
              </a:rPr>
              <a:t> </a:t>
            </a:r>
            <a:r>
              <a:rPr sz="2200" spc="-5" dirty="0">
                <a:latin typeface="Calibri"/>
                <a:cs typeface="Calibri"/>
              </a:rPr>
              <a:t>the</a:t>
            </a:r>
            <a:r>
              <a:rPr sz="2200" dirty="0">
                <a:latin typeface="Calibri"/>
                <a:cs typeface="Calibri"/>
              </a:rPr>
              <a:t> </a:t>
            </a:r>
            <a:r>
              <a:rPr sz="2200" spc="-5" dirty="0">
                <a:latin typeface="Calibri"/>
                <a:cs typeface="Calibri"/>
              </a:rPr>
              <a:t>fiber</a:t>
            </a:r>
            <a:r>
              <a:rPr sz="2200" dirty="0">
                <a:latin typeface="Calibri"/>
                <a:cs typeface="Calibri"/>
              </a:rPr>
              <a:t> </a:t>
            </a:r>
            <a:r>
              <a:rPr sz="2200" spc="-5" dirty="0">
                <a:latin typeface="Calibri"/>
                <a:cs typeface="Calibri"/>
              </a:rPr>
              <a:t>with</a:t>
            </a:r>
            <a:r>
              <a:rPr sz="2200" dirty="0">
                <a:latin typeface="Calibri"/>
                <a:cs typeface="Calibri"/>
              </a:rPr>
              <a:t> </a:t>
            </a:r>
            <a:r>
              <a:rPr sz="2200" spc="5" dirty="0">
                <a:latin typeface="Calibri"/>
                <a:cs typeface="Calibri"/>
              </a:rPr>
              <a:t>E</a:t>
            </a:r>
            <a:r>
              <a:rPr sz="2175" spc="7" baseline="-21072" dirty="0">
                <a:latin typeface="Calibri"/>
                <a:cs typeface="Calibri"/>
              </a:rPr>
              <a:t>x</a:t>
            </a:r>
            <a:r>
              <a:rPr sz="2175" spc="509" baseline="-21072" dirty="0">
                <a:latin typeface="Calibri"/>
                <a:cs typeface="Calibri"/>
              </a:rPr>
              <a:t> </a:t>
            </a:r>
            <a:r>
              <a:rPr sz="2200" spc="-5" dirty="0">
                <a:latin typeface="Calibri"/>
                <a:cs typeface="Calibri"/>
              </a:rPr>
              <a:t>and</a:t>
            </a:r>
            <a:r>
              <a:rPr sz="2200" spc="484" dirty="0">
                <a:latin typeface="Calibri"/>
                <a:cs typeface="Calibri"/>
              </a:rPr>
              <a:t> </a:t>
            </a:r>
            <a:r>
              <a:rPr sz="2200" spc="-25" dirty="0">
                <a:latin typeface="Calibri"/>
                <a:cs typeface="Calibri"/>
              </a:rPr>
              <a:t>E</a:t>
            </a:r>
            <a:r>
              <a:rPr sz="2175" spc="-37" baseline="-21072" dirty="0">
                <a:latin typeface="Calibri"/>
                <a:cs typeface="Calibri"/>
              </a:rPr>
              <a:t>y</a:t>
            </a:r>
            <a:r>
              <a:rPr sz="2175" spc="419" baseline="-21072" dirty="0">
                <a:latin typeface="Calibri"/>
                <a:cs typeface="Calibri"/>
              </a:rPr>
              <a:t> </a:t>
            </a:r>
            <a:r>
              <a:rPr sz="2200" spc="-10" dirty="0">
                <a:latin typeface="Calibri"/>
                <a:cs typeface="Calibri"/>
              </a:rPr>
              <a:t>polarizations</a:t>
            </a:r>
            <a:r>
              <a:rPr sz="2200" spc="475" dirty="0">
                <a:latin typeface="Calibri"/>
                <a:cs typeface="Calibri"/>
              </a:rPr>
              <a:t> </a:t>
            </a:r>
            <a:r>
              <a:rPr sz="2200" spc="-10" dirty="0">
                <a:latin typeface="Calibri"/>
                <a:cs typeface="Calibri"/>
              </a:rPr>
              <a:t>having </a:t>
            </a:r>
            <a:r>
              <a:rPr sz="2200" spc="-5" dirty="0">
                <a:latin typeface="Calibri"/>
                <a:cs typeface="Calibri"/>
              </a:rPr>
              <a:t> </a:t>
            </a:r>
            <a:r>
              <a:rPr sz="2200" spc="-20" dirty="0">
                <a:latin typeface="Calibri"/>
                <a:cs typeface="Calibri"/>
              </a:rPr>
              <a:t>different</a:t>
            </a:r>
            <a:r>
              <a:rPr sz="2200" spc="-15" dirty="0">
                <a:latin typeface="Calibri"/>
                <a:cs typeface="Calibri"/>
              </a:rPr>
              <a:t> </a:t>
            </a:r>
            <a:r>
              <a:rPr sz="2200" spc="-10" dirty="0">
                <a:latin typeface="Calibri"/>
                <a:cs typeface="Calibri"/>
              </a:rPr>
              <a:t>group</a:t>
            </a:r>
            <a:r>
              <a:rPr sz="2200" spc="-5" dirty="0">
                <a:latin typeface="Calibri"/>
                <a:cs typeface="Calibri"/>
              </a:rPr>
              <a:t> velocities</a:t>
            </a:r>
            <a:r>
              <a:rPr sz="2200" dirty="0">
                <a:latin typeface="Calibri"/>
                <a:cs typeface="Calibri"/>
              </a:rPr>
              <a:t> </a:t>
            </a:r>
            <a:r>
              <a:rPr sz="2200" spc="-5" dirty="0">
                <a:latin typeface="Calibri"/>
                <a:cs typeface="Calibri"/>
              </a:rPr>
              <a:t>and</a:t>
            </a:r>
            <a:r>
              <a:rPr sz="2200" dirty="0">
                <a:latin typeface="Calibri"/>
                <a:cs typeface="Calibri"/>
              </a:rPr>
              <a:t> </a:t>
            </a:r>
            <a:r>
              <a:rPr sz="2200" spc="-5" dirty="0">
                <a:latin typeface="Calibri"/>
                <a:cs typeface="Calibri"/>
              </a:rPr>
              <a:t>hence</a:t>
            </a:r>
            <a:r>
              <a:rPr sz="2200" dirty="0">
                <a:latin typeface="Calibri"/>
                <a:cs typeface="Calibri"/>
              </a:rPr>
              <a:t> </a:t>
            </a:r>
            <a:r>
              <a:rPr sz="2200" spc="-10" dirty="0">
                <a:latin typeface="Calibri"/>
                <a:cs typeface="Calibri"/>
              </a:rPr>
              <a:t>arrive</a:t>
            </a:r>
            <a:r>
              <a:rPr sz="2200" spc="-5" dirty="0">
                <a:latin typeface="Calibri"/>
                <a:cs typeface="Calibri"/>
              </a:rPr>
              <a:t> </a:t>
            </a:r>
            <a:r>
              <a:rPr sz="2200" spc="-15" dirty="0">
                <a:latin typeface="Calibri"/>
                <a:cs typeface="Calibri"/>
              </a:rPr>
              <a:t>at</a:t>
            </a:r>
            <a:r>
              <a:rPr sz="2200" spc="-1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output</a:t>
            </a:r>
            <a:r>
              <a:rPr sz="2200" spc="-5" dirty="0">
                <a:latin typeface="Calibri"/>
                <a:cs typeface="Calibri"/>
              </a:rPr>
              <a:t> </a:t>
            </a:r>
            <a:r>
              <a:rPr sz="2200" spc="-10" dirty="0">
                <a:latin typeface="Calibri"/>
                <a:cs typeface="Calibri"/>
              </a:rPr>
              <a:t>at</a:t>
            </a:r>
            <a:r>
              <a:rPr sz="2200" spc="475" dirty="0">
                <a:latin typeface="Calibri"/>
                <a:cs typeface="Calibri"/>
              </a:rPr>
              <a:t> </a:t>
            </a:r>
            <a:r>
              <a:rPr sz="2200" spc="-20" dirty="0">
                <a:latin typeface="Calibri"/>
                <a:cs typeface="Calibri"/>
              </a:rPr>
              <a:t>different </a:t>
            </a:r>
            <a:r>
              <a:rPr sz="2200" spc="-15" dirty="0">
                <a:latin typeface="Calibri"/>
                <a:cs typeface="Calibri"/>
              </a:rPr>
              <a:t> </a:t>
            </a:r>
            <a:r>
              <a:rPr sz="2200" spc="-5" dirty="0">
                <a:latin typeface="Calibri"/>
                <a:cs typeface="Calibri"/>
              </a:rPr>
              <a:t>times.</a:t>
            </a:r>
            <a:endParaRPr sz="2200">
              <a:latin typeface="Calibri"/>
              <a:cs typeface="Calibri"/>
            </a:endParaRPr>
          </a:p>
        </p:txBody>
      </p:sp>
      <p:pic>
        <p:nvPicPr>
          <p:cNvPr id="5" name="object 5"/>
          <p:cNvPicPr/>
          <p:nvPr/>
        </p:nvPicPr>
        <p:blipFill>
          <a:blip r:embed="rId3" cstate="print"/>
          <a:stretch>
            <a:fillRect/>
          </a:stretch>
        </p:blipFill>
        <p:spPr>
          <a:xfrm>
            <a:off x="1092823" y="781140"/>
            <a:ext cx="7759713" cy="351025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9240" y="321005"/>
            <a:ext cx="8529320" cy="3378835"/>
          </a:xfrm>
          <a:prstGeom prst="rect">
            <a:avLst/>
          </a:prstGeom>
        </p:spPr>
        <p:txBody>
          <a:bodyPr vert="horz" wrap="square" lIns="0" tIns="12065" rIns="0" bIns="0" rtlCol="0">
            <a:spAutoFit/>
          </a:bodyPr>
          <a:lstStyle/>
          <a:p>
            <a:pPr marL="50800">
              <a:lnSpc>
                <a:spcPct val="100000"/>
              </a:lnSpc>
              <a:spcBef>
                <a:spcPts val="95"/>
              </a:spcBef>
            </a:pPr>
            <a:r>
              <a:rPr sz="2200" spc="-5" dirty="0">
                <a:latin typeface="Calibri"/>
                <a:cs typeface="Calibri"/>
              </a:rPr>
              <a:t>The </a:t>
            </a:r>
            <a:r>
              <a:rPr sz="2200" spc="-20" dirty="0">
                <a:latin typeface="Calibri"/>
                <a:cs typeface="Calibri"/>
              </a:rPr>
              <a:t>effects</a:t>
            </a:r>
            <a:r>
              <a:rPr sz="2200" spc="40" dirty="0">
                <a:latin typeface="Calibri"/>
                <a:cs typeface="Calibri"/>
              </a:rPr>
              <a:t> </a:t>
            </a:r>
            <a:r>
              <a:rPr sz="2200" spc="-5" dirty="0">
                <a:latin typeface="Calibri"/>
                <a:cs typeface="Calibri"/>
              </a:rPr>
              <a:t>of</a:t>
            </a:r>
            <a:r>
              <a:rPr sz="2200" spc="5" dirty="0">
                <a:latin typeface="Calibri"/>
                <a:cs typeface="Calibri"/>
              </a:rPr>
              <a:t> </a:t>
            </a:r>
            <a:r>
              <a:rPr sz="2200" spc="-10" dirty="0">
                <a:latin typeface="Calibri"/>
                <a:cs typeface="Calibri"/>
              </a:rPr>
              <a:t>fiber-birefringence</a:t>
            </a:r>
            <a:r>
              <a:rPr sz="2200" spc="10" dirty="0">
                <a:latin typeface="Calibri"/>
                <a:cs typeface="Calibri"/>
              </a:rPr>
              <a:t> </a:t>
            </a:r>
            <a:r>
              <a:rPr sz="2200" spc="-5" dirty="0">
                <a:latin typeface="Calibri"/>
                <a:cs typeface="Calibri"/>
              </a:rPr>
              <a:t>on</a:t>
            </a:r>
            <a:r>
              <a:rPr sz="2200" spc="5" dirty="0">
                <a:latin typeface="Calibri"/>
                <a:cs typeface="Calibri"/>
              </a:rPr>
              <a:t> </a:t>
            </a:r>
            <a:r>
              <a:rPr sz="2200" spc="-5" dirty="0">
                <a:latin typeface="Calibri"/>
                <a:cs typeface="Calibri"/>
              </a:rPr>
              <a:t>the</a:t>
            </a:r>
            <a:r>
              <a:rPr sz="2200" spc="5" dirty="0">
                <a:latin typeface="Calibri"/>
                <a:cs typeface="Calibri"/>
              </a:rPr>
              <a:t> </a:t>
            </a:r>
            <a:r>
              <a:rPr sz="2200" spc="-10" dirty="0">
                <a:latin typeface="Calibri"/>
                <a:cs typeface="Calibri"/>
              </a:rPr>
              <a:t>polarization </a:t>
            </a:r>
            <a:r>
              <a:rPr sz="2200" spc="-20" dirty="0">
                <a:latin typeface="Calibri"/>
                <a:cs typeface="Calibri"/>
              </a:rPr>
              <a:t>states</a:t>
            </a:r>
            <a:r>
              <a:rPr sz="2200" spc="10" dirty="0">
                <a:latin typeface="Calibri"/>
                <a:cs typeface="Calibri"/>
              </a:rPr>
              <a:t> </a:t>
            </a:r>
            <a:r>
              <a:rPr sz="2200" spc="-5" dirty="0">
                <a:latin typeface="Calibri"/>
                <a:cs typeface="Calibri"/>
              </a:rPr>
              <a:t>of</a:t>
            </a:r>
            <a:r>
              <a:rPr sz="2200" spc="5" dirty="0">
                <a:latin typeface="Calibri"/>
                <a:cs typeface="Calibri"/>
              </a:rPr>
              <a:t> </a:t>
            </a:r>
            <a:r>
              <a:rPr sz="2200" spc="-5" dirty="0">
                <a:latin typeface="Calibri"/>
                <a:cs typeface="Calibri"/>
              </a:rPr>
              <a:t>an </a:t>
            </a:r>
            <a:r>
              <a:rPr sz="2200" spc="-10" dirty="0">
                <a:latin typeface="Calibri"/>
                <a:cs typeface="Calibri"/>
              </a:rPr>
              <a:t>optical</a:t>
            </a:r>
            <a:endParaRPr sz="2200">
              <a:latin typeface="Calibri"/>
              <a:cs typeface="Calibri"/>
            </a:endParaRPr>
          </a:p>
          <a:p>
            <a:pPr marL="50800">
              <a:lnSpc>
                <a:spcPct val="100000"/>
              </a:lnSpc>
            </a:pPr>
            <a:r>
              <a:rPr sz="2200" spc="-10" dirty="0">
                <a:latin typeface="Calibri"/>
                <a:cs typeface="Calibri"/>
              </a:rPr>
              <a:t>are</a:t>
            </a:r>
            <a:r>
              <a:rPr sz="2200" spc="-20" dirty="0">
                <a:latin typeface="Calibri"/>
                <a:cs typeface="Calibri"/>
              </a:rPr>
              <a:t> </a:t>
            </a:r>
            <a:r>
              <a:rPr sz="2200" spc="-5" dirty="0">
                <a:latin typeface="Calibri"/>
                <a:cs typeface="Calibri"/>
              </a:rPr>
              <a:t>another</a:t>
            </a:r>
            <a:r>
              <a:rPr sz="2200" spc="-10" dirty="0">
                <a:latin typeface="Calibri"/>
                <a:cs typeface="Calibri"/>
              </a:rPr>
              <a:t> source</a:t>
            </a:r>
            <a:r>
              <a:rPr sz="2200" spc="-5" dirty="0">
                <a:latin typeface="Calibri"/>
                <a:cs typeface="Calibri"/>
              </a:rPr>
              <a:t> </a:t>
            </a:r>
            <a:r>
              <a:rPr sz="2200" dirty="0">
                <a:latin typeface="Calibri"/>
                <a:cs typeface="Calibri"/>
              </a:rPr>
              <a:t>of</a:t>
            </a:r>
            <a:r>
              <a:rPr sz="2200" spc="5" dirty="0">
                <a:latin typeface="Calibri"/>
                <a:cs typeface="Calibri"/>
              </a:rPr>
              <a:t> </a:t>
            </a:r>
            <a:r>
              <a:rPr sz="2200" spc="-10" dirty="0">
                <a:latin typeface="Calibri"/>
                <a:cs typeface="Calibri"/>
              </a:rPr>
              <a:t>pulse</a:t>
            </a:r>
            <a:r>
              <a:rPr sz="2200" dirty="0">
                <a:latin typeface="Calibri"/>
                <a:cs typeface="Calibri"/>
              </a:rPr>
              <a:t> </a:t>
            </a:r>
            <a:r>
              <a:rPr sz="2200" spc="-10" dirty="0">
                <a:latin typeface="Calibri"/>
                <a:cs typeface="Calibri"/>
              </a:rPr>
              <a:t>broadening.</a:t>
            </a:r>
            <a:endParaRPr sz="2200">
              <a:latin typeface="Calibri"/>
              <a:cs typeface="Calibri"/>
            </a:endParaRPr>
          </a:p>
          <a:p>
            <a:pPr>
              <a:lnSpc>
                <a:spcPct val="100000"/>
              </a:lnSpc>
              <a:spcBef>
                <a:spcPts val="15"/>
              </a:spcBef>
            </a:pPr>
            <a:endParaRPr sz="2150">
              <a:latin typeface="Calibri"/>
              <a:cs typeface="Calibri"/>
            </a:endParaRPr>
          </a:p>
          <a:p>
            <a:pPr marL="50800" marR="40005" algn="just">
              <a:lnSpc>
                <a:spcPct val="100000"/>
              </a:lnSpc>
            </a:pPr>
            <a:r>
              <a:rPr sz="2200" b="1" spc="-10" dirty="0">
                <a:latin typeface="Calibri"/>
                <a:cs typeface="Calibri"/>
              </a:rPr>
              <a:t>Polarization mode </a:t>
            </a:r>
            <a:r>
              <a:rPr sz="2200" b="1" spc="-5" dirty="0">
                <a:latin typeface="Calibri"/>
                <a:cs typeface="Calibri"/>
              </a:rPr>
              <a:t>dispersion (PMD) </a:t>
            </a:r>
            <a:r>
              <a:rPr sz="2200" b="1" dirty="0">
                <a:latin typeface="Calibri"/>
                <a:cs typeface="Calibri"/>
              </a:rPr>
              <a:t>is </a:t>
            </a:r>
            <a:r>
              <a:rPr sz="2200" spc="-10" dirty="0">
                <a:latin typeface="Calibri"/>
                <a:cs typeface="Calibri"/>
              </a:rPr>
              <a:t>due </a:t>
            </a:r>
            <a:r>
              <a:rPr sz="2200" spc="-20" dirty="0">
                <a:latin typeface="Calibri"/>
                <a:cs typeface="Calibri"/>
              </a:rPr>
              <a:t>to</a:t>
            </a:r>
            <a:r>
              <a:rPr sz="2200" spc="455" dirty="0">
                <a:latin typeface="Calibri"/>
                <a:cs typeface="Calibri"/>
              </a:rPr>
              <a:t> </a:t>
            </a:r>
            <a:r>
              <a:rPr sz="2200" spc="-10" dirty="0">
                <a:latin typeface="Calibri"/>
                <a:cs typeface="Calibri"/>
              </a:rPr>
              <a:t>slightly </a:t>
            </a:r>
            <a:r>
              <a:rPr sz="2200" spc="-20" dirty="0">
                <a:latin typeface="Calibri"/>
                <a:cs typeface="Calibri"/>
              </a:rPr>
              <a:t>different</a:t>
            </a:r>
            <a:r>
              <a:rPr sz="2200" spc="455" dirty="0">
                <a:latin typeface="Calibri"/>
                <a:cs typeface="Calibri"/>
              </a:rPr>
              <a:t> </a:t>
            </a:r>
            <a:r>
              <a:rPr sz="2200" spc="-5" dirty="0">
                <a:latin typeface="Calibri"/>
                <a:cs typeface="Calibri"/>
              </a:rPr>
              <a:t>velocity </a:t>
            </a:r>
            <a:r>
              <a:rPr sz="2200" dirty="0">
                <a:latin typeface="Calibri"/>
                <a:cs typeface="Calibri"/>
              </a:rPr>
              <a:t> </a:t>
            </a:r>
            <a:r>
              <a:rPr sz="2200" spc="-20" dirty="0">
                <a:latin typeface="Calibri"/>
                <a:cs typeface="Calibri"/>
              </a:rPr>
              <a:t>for </a:t>
            </a:r>
            <a:r>
              <a:rPr sz="2200" spc="-5" dirty="0">
                <a:latin typeface="Calibri"/>
                <a:cs typeface="Calibri"/>
              </a:rPr>
              <a:t>each </a:t>
            </a:r>
            <a:r>
              <a:rPr sz="2200" spc="-10" dirty="0">
                <a:latin typeface="Calibri"/>
                <a:cs typeface="Calibri"/>
              </a:rPr>
              <a:t>polarization </a:t>
            </a:r>
            <a:r>
              <a:rPr sz="2200" dirty="0">
                <a:latin typeface="Calibri"/>
                <a:cs typeface="Calibri"/>
              </a:rPr>
              <a:t>mode </a:t>
            </a:r>
            <a:r>
              <a:rPr sz="2200" spc="-10" dirty="0">
                <a:latin typeface="Calibri"/>
                <a:cs typeface="Calibri"/>
              </a:rPr>
              <a:t>because </a:t>
            </a:r>
            <a:r>
              <a:rPr sz="2200" spc="-5" dirty="0">
                <a:latin typeface="Calibri"/>
                <a:cs typeface="Calibri"/>
              </a:rPr>
              <a:t>of the lack of </a:t>
            </a:r>
            <a:r>
              <a:rPr sz="2200" spc="-10" dirty="0">
                <a:latin typeface="Calibri"/>
                <a:cs typeface="Calibri"/>
              </a:rPr>
              <a:t>perfectly symmetric </a:t>
            </a:r>
            <a:r>
              <a:rPr sz="2200" spc="-5" dirty="0">
                <a:latin typeface="Calibri"/>
                <a:cs typeface="Calibri"/>
              </a:rPr>
              <a:t>&amp; </a:t>
            </a:r>
            <a:r>
              <a:rPr sz="2200" dirty="0">
                <a:latin typeface="Calibri"/>
                <a:cs typeface="Calibri"/>
              </a:rPr>
              <a:t> </a:t>
            </a:r>
            <a:r>
              <a:rPr sz="2200" spc="-10" dirty="0">
                <a:latin typeface="Calibri"/>
                <a:cs typeface="Calibri"/>
              </a:rPr>
              <a:t>anisotropicity</a:t>
            </a:r>
            <a:r>
              <a:rPr sz="2200" spc="-30" dirty="0">
                <a:latin typeface="Calibri"/>
                <a:cs typeface="Calibri"/>
              </a:rPr>
              <a:t> </a:t>
            </a:r>
            <a:r>
              <a:rPr sz="2200" dirty="0">
                <a:latin typeface="Calibri"/>
                <a:cs typeface="Calibri"/>
              </a:rPr>
              <a:t>of</a:t>
            </a:r>
            <a:r>
              <a:rPr sz="2200" spc="5" dirty="0">
                <a:latin typeface="Calibri"/>
                <a:cs typeface="Calibri"/>
              </a:rPr>
              <a:t> </a:t>
            </a:r>
            <a:r>
              <a:rPr sz="2200" spc="-5" dirty="0">
                <a:latin typeface="Calibri"/>
                <a:cs typeface="Calibri"/>
              </a:rPr>
              <a:t>the</a:t>
            </a:r>
            <a:r>
              <a:rPr sz="2200" spc="10" dirty="0">
                <a:latin typeface="Calibri"/>
                <a:cs typeface="Calibri"/>
              </a:rPr>
              <a:t> </a:t>
            </a:r>
            <a:r>
              <a:rPr sz="2200" spc="-40" dirty="0">
                <a:latin typeface="Calibri"/>
                <a:cs typeface="Calibri"/>
              </a:rPr>
              <a:t>fiber.</a:t>
            </a:r>
            <a:endParaRPr sz="2200">
              <a:latin typeface="Calibri"/>
              <a:cs typeface="Calibri"/>
            </a:endParaRPr>
          </a:p>
          <a:p>
            <a:pPr>
              <a:lnSpc>
                <a:spcPct val="100000"/>
              </a:lnSpc>
              <a:spcBef>
                <a:spcPts val="20"/>
              </a:spcBef>
            </a:pPr>
            <a:endParaRPr sz="2150">
              <a:latin typeface="Calibri"/>
              <a:cs typeface="Calibri"/>
            </a:endParaRPr>
          </a:p>
          <a:p>
            <a:pPr marL="50800" marR="43180" algn="just">
              <a:lnSpc>
                <a:spcPct val="100000"/>
              </a:lnSpc>
            </a:pPr>
            <a:r>
              <a:rPr sz="2200" spc="-5" dirty="0">
                <a:latin typeface="Calibri"/>
                <a:cs typeface="Calibri"/>
              </a:rPr>
              <a:t>If the </a:t>
            </a:r>
            <a:r>
              <a:rPr sz="2200" spc="-15" dirty="0">
                <a:latin typeface="Calibri"/>
                <a:cs typeface="Calibri"/>
              </a:rPr>
              <a:t>group </a:t>
            </a:r>
            <a:r>
              <a:rPr sz="2200" spc="-5" dirty="0">
                <a:latin typeface="Calibri"/>
                <a:cs typeface="Calibri"/>
              </a:rPr>
              <a:t>velocities </a:t>
            </a:r>
            <a:r>
              <a:rPr sz="2200" dirty="0">
                <a:latin typeface="Calibri"/>
                <a:cs typeface="Calibri"/>
              </a:rPr>
              <a:t>of </a:t>
            </a:r>
            <a:r>
              <a:rPr sz="2200" spc="-10" dirty="0">
                <a:latin typeface="Calibri"/>
                <a:cs typeface="Calibri"/>
              </a:rPr>
              <a:t>two </a:t>
            </a:r>
            <a:r>
              <a:rPr sz="2200" spc="-5" dirty="0">
                <a:latin typeface="Calibri"/>
                <a:cs typeface="Calibri"/>
              </a:rPr>
              <a:t>orthogonal </a:t>
            </a:r>
            <a:r>
              <a:rPr sz="2200" spc="-10" dirty="0">
                <a:latin typeface="Calibri"/>
                <a:cs typeface="Calibri"/>
              </a:rPr>
              <a:t>polarization </a:t>
            </a:r>
            <a:r>
              <a:rPr sz="2200" spc="-5" dirty="0">
                <a:latin typeface="Calibri"/>
                <a:cs typeface="Calibri"/>
              </a:rPr>
              <a:t>modes </a:t>
            </a:r>
            <a:r>
              <a:rPr sz="2200" spc="-10" dirty="0">
                <a:latin typeface="Calibri"/>
                <a:cs typeface="Calibri"/>
              </a:rPr>
              <a:t>are v</a:t>
            </a:r>
            <a:r>
              <a:rPr sz="2175" spc="-15" baseline="-21072" dirty="0">
                <a:latin typeface="Calibri"/>
                <a:cs typeface="Calibri"/>
              </a:rPr>
              <a:t>gx </a:t>
            </a:r>
            <a:r>
              <a:rPr sz="2200" spc="-5" dirty="0">
                <a:latin typeface="Calibri"/>
                <a:cs typeface="Calibri"/>
              </a:rPr>
              <a:t>and </a:t>
            </a:r>
            <a:r>
              <a:rPr sz="2200" spc="-20" dirty="0">
                <a:latin typeface="Calibri"/>
                <a:cs typeface="Calibri"/>
              </a:rPr>
              <a:t>v</a:t>
            </a:r>
            <a:r>
              <a:rPr sz="2175" spc="-30" baseline="-21072" dirty="0">
                <a:latin typeface="Calibri"/>
                <a:cs typeface="Calibri"/>
              </a:rPr>
              <a:t>gy </a:t>
            </a:r>
            <a:r>
              <a:rPr sz="2175" spc="-22" baseline="-21072" dirty="0">
                <a:latin typeface="Calibri"/>
                <a:cs typeface="Calibri"/>
              </a:rPr>
              <a:t> </a:t>
            </a:r>
            <a:r>
              <a:rPr sz="2200" spc="-5" dirty="0">
                <a:latin typeface="Calibri"/>
                <a:cs typeface="Calibri"/>
              </a:rPr>
              <a:t>then the </a:t>
            </a:r>
            <a:r>
              <a:rPr sz="2200" spc="-15" dirty="0">
                <a:latin typeface="Calibri"/>
                <a:cs typeface="Calibri"/>
              </a:rPr>
              <a:t>differential </a:t>
            </a:r>
            <a:r>
              <a:rPr sz="2200" spc="-5" dirty="0">
                <a:latin typeface="Calibri"/>
                <a:cs typeface="Calibri"/>
              </a:rPr>
              <a:t>time </a:t>
            </a:r>
            <a:r>
              <a:rPr sz="2200" spc="-15" dirty="0">
                <a:latin typeface="Calibri"/>
                <a:cs typeface="Calibri"/>
              </a:rPr>
              <a:t>delay </a:t>
            </a:r>
            <a:r>
              <a:rPr sz="2200" spc="-10" dirty="0">
                <a:latin typeface="Calibri"/>
                <a:cs typeface="Calibri"/>
              </a:rPr>
              <a:t>between </a:t>
            </a:r>
            <a:r>
              <a:rPr sz="2200" spc="-5" dirty="0">
                <a:latin typeface="Calibri"/>
                <a:cs typeface="Calibri"/>
              </a:rPr>
              <a:t>these </a:t>
            </a:r>
            <a:r>
              <a:rPr sz="2200" spc="-10" dirty="0">
                <a:latin typeface="Calibri"/>
                <a:cs typeface="Calibri"/>
              </a:rPr>
              <a:t>two polarization over </a:t>
            </a:r>
            <a:r>
              <a:rPr sz="2200" spc="-5" dirty="0">
                <a:latin typeface="Calibri"/>
                <a:cs typeface="Calibri"/>
              </a:rPr>
              <a:t>a </a:t>
            </a:r>
            <a:r>
              <a:rPr sz="2200" dirty="0">
                <a:latin typeface="Calibri"/>
                <a:cs typeface="Calibri"/>
              </a:rPr>
              <a:t> </a:t>
            </a:r>
            <a:r>
              <a:rPr sz="2200" spc="-10" dirty="0">
                <a:latin typeface="Calibri"/>
                <a:cs typeface="Calibri"/>
              </a:rPr>
              <a:t>distance</a:t>
            </a:r>
            <a:r>
              <a:rPr sz="2200" spc="-25" dirty="0">
                <a:latin typeface="Calibri"/>
                <a:cs typeface="Calibri"/>
              </a:rPr>
              <a:t> </a:t>
            </a:r>
            <a:r>
              <a:rPr sz="2200" i="1" spc="-5" dirty="0">
                <a:latin typeface="Calibri"/>
                <a:cs typeface="Calibri"/>
              </a:rPr>
              <a:t>L</a:t>
            </a:r>
            <a:r>
              <a:rPr sz="2200" i="1" spc="5" dirty="0">
                <a:latin typeface="Calibri"/>
                <a:cs typeface="Calibri"/>
              </a:rPr>
              <a:t> </a:t>
            </a:r>
            <a:r>
              <a:rPr sz="2200" i="1" spc="-5" dirty="0">
                <a:latin typeface="Calibri"/>
                <a:cs typeface="Calibri"/>
              </a:rPr>
              <a:t>is</a:t>
            </a:r>
            <a:endParaRPr sz="2200">
              <a:latin typeface="Calibri"/>
              <a:cs typeface="Calibri"/>
            </a:endParaRPr>
          </a:p>
        </p:txBody>
      </p:sp>
      <p:pic>
        <p:nvPicPr>
          <p:cNvPr id="3" name="object 3"/>
          <p:cNvPicPr/>
          <p:nvPr/>
        </p:nvPicPr>
        <p:blipFill>
          <a:blip r:embed="rId2" cstate="print"/>
          <a:stretch>
            <a:fillRect/>
          </a:stretch>
        </p:blipFill>
        <p:spPr>
          <a:xfrm>
            <a:off x="2895600" y="3680694"/>
            <a:ext cx="2194011" cy="954589"/>
          </a:xfrm>
          <a:prstGeom prst="rect">
            <a:avLst/>
          </a:prstGeom>
        </p:spPr>
      </p:pic>
      <p:pic>
        <p:nvPicPr>
          <p:cNvPr id="4" name="object 4"/>
          <p:cNvPicPr/>
          <p:nvPr/>
        </p:nvPicPr>
        <p:blipFill>
          <a:blip r:embed="rId3" cstate="print"/>
          <a:stretch>
            <a:fillRect/>
          </a:stretch>
        </p:blipFill>
        <p:spPr>
          <a:xfrm>
            <a:off x="2912435" y="4868221"/>
            <a:ext cx="2833353" cy="575131"/>
          </a:xfrm>
          <a:prstGeom prst="rect">
            <a:avLst/>
          </a:prstGeom>
        </p:spPr>
      </p:pic>
      <p:sp>
        <p:nvSpPr>
          <p:cNvPr id="5" name="object 5"/>
          <p:cNvSpPr txBox="1"/>
          <p:nvPr/>
        </p:nvSpPr>
        <p:spPr>
          <a:xfrm>
            <a:off x="307340" y="5885179"/>
            <a:ext cx="8376284" cy="695960"/>
          </a:xfrm>
          <a:prstGeom prst="rect">
            <a:avLst/>
          </a:prstGeom>
        </p:spPr>
        <p:txBody>
          <a:bodyPr vert="horz" wrap="square" lIns="0" tIns="12065" rIns="0" bIns="0" rtlCol="0">
            <a:spAutoFit/>
          </a:bodyPr>
          <a:lstStyle/>
          <a:p>
            <a:pPr marL="12700" marR="5080">
              <a:lnSpc>
                <a:spcPct val="100000"/>
              </a:lnSpc>
              <a:spcBef>
                <a:spcPts val="95"/>
              </a:spcBef>
            </a:pPr>
            <a:r>
              <a:rPr sz="2200" spc="-5" dirty="0">
                <a:latin typeface="Calibri"/>
                <a:cs typeface="Calibri"/>
              </a:rPr>
              <a:t>PMD</a:t>
            </a:r>
            <a:r>
              <a:rPr sz="2200" spc="130" dirty="0">
                <a:latin typeface="Calibri"/>
                <a:cs typeface="Calibri"/>
              </a:rPr>
              <a:t> </a:t>
            </a:r>
            <a:r>
              <a:rPr sz="2200" spc="-5" dirty="0">
                <a:latin typeface="Calibri"/>
                <a:cs typeface="Calibri"/>
              </a:rPr>
              <a:t>is</a:t>
            </a:r>
            <a:r>
              <a:rPr sz="2200" spc="135" dirty="0">
                <a:latin typeface="Calibri"/>
                <a:cs typeface="Calibri"/>
              </a:rPr>
              <a:t> </a:t>
            </a:r>
            <a:r>
              <a:rPr sz="2200" spc="-5" dirty="0">
                <a:latin typeface="Calibri"/>
                <a:cs typeface="Calibri"/>
              </a:rPr>
              <a:t>the</a:t>
            </a:r>
            <a:r>
              <a:rPr sz="2200" spc="120" dirty="0">
                <a:latin typeface="Calibri"/>
                <a:cs typeface="Calibri"/>
              </a:rPr>
              <a:t> </a:t>
            </a:r>
            <a:r>
              <a:rPr sz="2200" spc="-5" dirty="0">
                <a:latin typeface="Calibri"/>
                <a:cs typeface="Calibri"/>
              </a:rPr>
              <a:t>limiting</a:t>
            </a:r>
            <a:r>
              <a:rPr sz="2200" spc="135" dirty="0">
                <a:latin typeface="Calibri"/>
                <a:cs typeface="Calibri"/>
              </a:rPr>
              <a:t> </a:t>
            </a:r>
            <a:r>
              <a:rPr sz="2200" spc="-15" dirty="0">
                <a:latin typeface="Calibri"/>
                <a:cs typeface="Calibri"/>
              </a:rPr>
              <a:t>factor</a:t>
            </a:r>
            <a:r>
              <a:rPr sz="2200" spc="150" dirty="0">
                <a:latin typeface="Calibri"/>
                <a:cs typeface="Calibri"/>
              </a:rPr>
              <a:t> </a:t>
            </a:r>
            <a:r>
              <a:rPr sz="2200" spc="-20" dirty="0">
                <a:latin typeface="Calibri"/>
                <a:cs typeface="Calibri"/>
              </a:rPr>
              <a:t>for</a:t>
            </a:r>
            <a:r>
              <a:rPr sz="2200" spc="135" dirty="0">
                <a:latin typeface="Calibri"/>
                <a:cs typeface="Calibri"/>
              </a:rPr>
              <a:t> </a:t>
            </a:r>
            <a:r>
              <a:rPr sz="2200" spc="-10" dirty="0">
                <a:latin typeface="Calibri"/>
                <a:cs typeface="Calibri"/>
              </a:rPr>
              <a:t>optical</a:t>
            </a:r>
            <a:r>
              <a:rPr sz="2200" spc="130" dirty="0">
                <a:latin typeface="Calibri"/>
                <a:cs typeface="Calibri"/>
              </a:rPr>
              <a:t> </a:t>
            </a:r>
            <a:r>
              <a:rPr sz="2200" spc="-10" dirty="0">
                <a:latin typeface="Calibri"/>
                <a:cs typeface="Calibri"/>
              </a:rPr>
              <a:t>communication</a:t>
            </a:r>
            <a:r>
              <a:rPr sz="2200" spc="135" dirty="0">
                <a:latin typeface="Calibri"/>
                <a:cs typeface="Calibri"/>
              </a:rPr>
              <a:t> </a:t>
            </a:r>
            <a:r>
              <a:rPr sz="2200" spc="-20" dirty="0">
                <a:latin typeface="Calibri"/>
                <a:cs typeface="Calibri"/>
              </a:rPr>
              <a:t>system</a:t>
            </a:r>
            <a:r>
              <a:rPr sz="2200" spc="135" dirty="0">
                <a:latin typeface="Calibri"/>
                <a:cs typeface="Calibri"/>
              </a:rPr>
              <a:t> </a:t>
            </a:r>
            <a:r>
              <a:rPr sz="2200" spc="-15" dirty="0">
                <a:latin typeface="Calibri"/>
                <a:cs typeface="Calibri"/>
              </a:rPr>
              <a:t>at</a:t>
            </a:r>
            <a:r>
              <a:rPr sz="2200" spc="125" dirty="0">
                <a:latin typeface="Calibri"/>
                <a:cs typeface="Calibri"/>
              </a:rPr>
              <a:t> </a:t>
            </a:r>
            <a:r>
              <a:rPr sz="2200" spc="-5" dirty="0">
                <a:latin typeface="Calibri"/>
                <a:cs typeface="Calibri"/>
              </a:rPr>
              <a:t>high</a:t>
            </a:r>
            <a:r>
              <a:rPr sz="2200" spc="130" dirty="0">
                <a:latin typeface="Calibri"/>
                <a:cs typeface="Calibri"/>
              </a:rPr>
              <a:t> </a:t>
            </a:r>
            <a:r>
              <a:rPr sz="2200" spc="-20" dirty="0">
                <a:latin typeface="Calibri"/>
                <a:cs typeface="Calibri"/>
              </a:rPr>
              <a:t>data </a:t>
            </a:r>
            <a:r>
              <a:rPr sz="2200" spc="-484" dirty="0">
                <a:latin typeface="Calibri"/>
                <a:cs typeface="Calibri"/>
              </a:rPr>
              <a:t> </a:t>
            </a:r>
            <a:r>
              <a:rPr sz="2200" spc="-20" dirty="0">
                <a:latin typeface="Calibri"/>
                <a:cs typeface="Calibri"/>
              </a:rPr>
              <a:t>rates.</a:t>
            </a:r>
            <a:r>
              <a:rPr sz="2200" spc="-15" dirty="0">
                <a:latin typeface="Calibri"/>
                <a:cs typeface="Calibri"/>
              </a:rPr>
              <a:t> </a:t>
            </a:r>
            <a:r>
              <a:rPr sz="2200" spc="-10" dirty="0">
                <a:latin typeface="Calibri"/>
                <a:cs typeface="Calibri"/>
              </a:rPr>
              <a:t>The</a:t>
            </a:r>
            <a:r>
              <a:rPr sz="2200" spc="15" dirty="0">
                <a:latin typeface="Calibri"/>
                <a:cs typeface="Calibri"/>
              </a:rPr>
              <a:t> </a:t>
            </a:r>
            <a:r>
              <a:rPr sz="2200" spc="-20" dirty="0">
                <a:latin typeface="Calibri"/>
                <a:cs typeface="Calibri"/>
              </a:rPr>
              <a:t>effects</a:t>
            </a:r>
            <a:r>
              <a:rPr sz="2200" spc="45" dirty="0">
                <a:latin typeface="Calibri"/>
                <a:cs typeface="Calibri"/>
              </a:rPr>
              <a:t> </a:t>
            </a:r>
            <a:r>
              <a:rPr sz="2200" dirty="0">
                <a:latin typeface="Calibri"/>
                <a:cs typeface="Calibri"/>
              </a:rPr>
              <a:t>of</a:t>
            </a:r>
            <a:r>
              <a:rPr sz="2200" spc="5" dirty="0">
                <a:latin typeface="Calibri"/>
                <a:cs typeface="Calibri"/>
              </a:rPr>
              <a:t> </a:t>
            </a:r>
            <a:r>
              <a:rPr sz="2200" spc="-5" dirty="0">
                <a:latin typeface="Calibri"/>
                <a:cs typeface="Calibri"/>
              </a:rPr>
              <a:t>PMD</a:t>
            </a:r>
            <a:r>
              <a:rPr sz="2200" dirty="0">
                <a:latin typeface="Calibri"/>
                <a:cs typeface="Calibri"/>
              </a:rPr>
              <a:t> </a:t>
            </a:r>
            <a:r>
              <a:rPr sz="2200" spc="-10" dirty="0">
                <a:latin typeface="Calibri"/>
                <a:cs typeface="Calibri"/>
              </a:rPr>
              <a:t>must</a:t>
            </a:r>
            <a:r>
              <a:rPr sz="2200" dirty="0">
                <a:latin typeface="Calibri"/>
                <a:cs typeface="Calibri"/>
              </a:rPr>
              <a:t> </a:t>
            </a:r>
            <a:r>
              <a:rPr sz="2200" spc="-5" dirty="0">
                <a:latin typeface="Calibri"/>
                <a:cs typeface="Calibri"/>
              </a:rPr>
              <a:t>be</a:t>
            </a:r>
            <a:r>
              <a:rPr sz="2200" spc="10" dirty="0">
                <a:latin typeface="Calibri"/>
                <a:cs typeface="Calibri"/>
              </a:rPr>
              <a:t> </a:t>
            </a:r>
            <a:r>
              <a:rPr sz="2200" spc="-10" dirty="0">
                <a:latin typeface="Calibri"/>
                <a:cs typeface="Calibri"/>
              </a:rPr>
              <a:t>compensated.</a:t>
            </a:r>
            <a:endParaRPr sz="22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39610" y="1607568"/>
            <a:ext cx="6182084" cy="258633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3573" y="197127"/>
            <a:ext cx="3674515" cy="293502"/>
          </a:xfrm>
          <a:prstGeom prst="rect">
            <a:avLst/>
          </a:prstGeom>
        </p:spPr>
      </p:pic>
      <p:sp>
        <p:nvSpPr>
          <p:cNvPr id="3" name="object 3"/>
          <p:cNvSpPr txBox="1">
            <a:spLocks noGrp="1"/>
          </p:cNvSpPr>
          <p:nvPr>
            <p:ph type="title"/>
          </p:nvPr>
        </p:nvSpPr>
        <p:spPr>
          <a:xfrm>
            <a:off x="231140" y="89408"/>
            <a:ext cx="369951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0000"/>
                </a:solidFill>
                <a:latin typeface="Calibri"/>
                <a:cs typeface="Calibri"/>
              </a:rPr>
              <a:t>Pulse</a:t>
            </a:r>
            <a:r>
              <a:rPr sz="2400" b="1" spc="-20" dirty="0">
                <a:solidFill>
                  <a:srgbClr val="FF0000"/>
                </a:solidFill>
                <a:latin typeface="Calibri"/>
                <a:cs typeface="Calibri"/>
              </a:rPr>
              <a:t> </a:t>
            </a:r>
            <a:r>
              <a:rPr sz="2400" b="1" spc="-5" dirty="0">
                <a:solidFill>
                  <a:srgbClr val="FF0000"/>
                </a:solidFill>
                <a:latin typeface="Calibri"/>
                <a:cs typeface="Calibri"/>
              </a:rPr>
              <a:t>Broadening</a:t>
            </a:r>
            <a:r>
              <a:rPr sz="2400" b="1" spc="-35" dirty="0">
                <a:solidFill>
                  <a:srgbClr val="FF0000"/>
                </a:solidFill>
                <a:latin typeface="Calibri"/>
                <a:cs typeface="Calibri"/>
              </a:rPr>
              <a:t> </a:t>
            </a:r>
            <a:r>
              <a:rPr sz="2400" b="1" dirty="0">
                <a:solidFill>
                  <a:srgbClr val="FF0000"/>
                </a:solidFill>
                <a:latin typeface="Calibri"/>
                <a:cs typeface="Calibri"/>
              </a:rPr>
              <a:t>in</a:t>
            </a:r>
            <a:r>
              <a:rPr sz="2400" b="1" spc="-25" dirty="0">
                <a:solidFill>
                  <a:srgbClr val="FF0000"/>
                </a:solidFill>
                <a:latin typeface="Calibri"/>
                <a:cs typeface="Calibri"/>
              </a:rPr>
              <a:t> </a:t>
            </a:r>
            <a:r>
              <a:rPr sz="2400" b="1" spc="-5" dirty="0">
                <a:solidFill>
                  <a:srgbClr val="FF0000"/>
                </a:solidFill>
                <a:latin typeface="Calibri"/>
                <a:cs typeface="Calibri"/>
              </a:rPr>
              <a:t>GI</a:t>
            </a:r>
            <a:r>
              <a:rPr sz="2400" b="1" spc="-35" dirty="0">
                <a:solidFill>
                  <a:srgbClr val="FF0000"/>
                </a:solidFill>
                <a:latin typeface="Calibri"/>
                <a:cs typeface="Calibri"/>
              </a:rPr>
              <a:t> </a:t>
            </a:r>
            <a:r>
              <a:rPr sz="2400" b="1" spc="-5" dirty="0">
                <a:solidFill>
                  <a:srgbClr val="FF0000"/>
                </a:solidFill>
                <a:latin typeface="Calibri"/>
                <a:cs typeface="Calibri"/>
              </a:rPr>
              <a:t>Fibers</a:t>
            </a:r>
            <a:endParaRPr sz="2400">
              <a:latin typeface="Calibri"/>
              <a:cs typeface="Calibri"/>
            </a:endParaRPr>
          </a:p>
        </p:txBody>
      </p:sp>
      <p:sp>
        <p:nvSpPr>
          <p:cNvPr id="4" name="object 4"/>
          <p:cNvSpPr txBox="1"/>
          <p:nvPr/>
        </p:nvSpPr>
        <p:spPr>
          <a:xfrm>
            <a:off x="307340" y="778510"/>
            <a:ext cx="8531225" cy="3043555"/>
          </a:xfrm>
          <a:prstGeom prst="rect">
            <a:avLst/>
          </a:prstGeom>
        </p:spPr>
        <p:txBody>
          <a:bodyPr vert="horz" wrap="square" lIns="0" tIns="12065" rIns="0" bIns="0" rtlCol="0">
            <a:spAutoFit/>
          </a:bodyPr>
          <a:lstStyle/>
          <a:p>
            <a:pPr marL="12700" marR="5715" algn="just">
              <a:lnSpc>
                <a:spcPct val="100000"/>
              </a:lnSpc>
              <a:spcBef>
                <a:spcPts val="95"/>
              </a:spcBef>
            </a:pPr>
            <a:r>
              <a:rPr sz="2200" spc="-10" dirty="0">
                <a:latin typeface="Calibri"/>
                <a:cs typeface="Calibri"/>
              </a:rPr>
              <a:t>The</a:t>
            </a:r>
            <a:r>
              <a:rPr sz="2200" spc="-5" dirty="0">
                <a:latin typeface="Calibri"/>
                <a:cs typeface="Calibri"/>
              </a:rPr>
              <a:t> </a:t>
            </a:r>
            <a:r>
              <a:rPr sz="2200" spc="-20" dirty="0">
                <a:latin typeface="Calibri"/>
                <a:cs typeface="Calibri"/>
              </a:rPr>
              <a:t>core</a:t>
            </a:r>
            <a:r>
              <a:rPr sz="2200" spc="-15" dirty="0">
                <a:latin typeface="Calibri"/>
                <a:cs typeface="Calibri"/>
              </a:rPr>
              <a:t> refractive</a:t>
            </a:r>
            <a:r>
              <a:rPr sz="2200" spc="-10" dirty="0">
                <a:latin typeface="Calibri"/>
                <a:cs typeface="Calibri"/>
              </a:rPr>
              <a:t> index</a:t>
            </a:r>
            <a:r>
              <a:rPr sz="2200" spc="-5" dirty="0">
                <a:latin typeface="Calibri"/>
                <a:cs typeface="Calibri"/>
              </a:rPr>
              <a:t> </a:t>
            </a:r>
            <a:r>
              <a:rPr sz="2200" spc="-10" dirty="0">
                <a:latin typeface="Calibri"/>
                <a:cs typeface="Calibri"/>
              </a:rPr>
              <a:t>varies</a:t>
            </a:r>
            <a:r>
              <a:rPr sz="2200" spc="-5" dirty="0">
                <a:latin typeface="Calibri"/>
                <a:cs typeface="Calibri"/>
              </a:rPr>
              <a:t> </a:t>
            </a:r>
            <a:r>
              <a:rPr sz="2200" spc="-15" dirty="0">
                <a:latin typeface="Calibri"/>
                <a:cs typeface="Calibri"/>
              </a:rPr>
              <a:t>radially</a:t>
            </a:r>
            <a:r>
              <a:rPr sz="2200" spc="-10" dirty="0">
                <a:latin typeface="Calibri"/>
                <a:cs typeface="Calibri"/>
              </a:rPr>
              <a:t> </a:t>
            </a:r>
            <a:r>
              <a:rPr sz="2200" spc="-5" dirty="0">
                <a:latin typeface="Calibri"/>
                <a:cs typeface="Calibri"/>
              </a:rPr>
              <a:t>in</a:t>
            </a:r>
            <a:r>
              <a:rPr sz="2200" dirty="0">
                <a:latin typeface="Calibri"/>
                <a:cs typeface="Calibri"/>
              </a:rPr>
              <a:t> </a:t>
            </a:r>
            <a:r>
              <a:rPr sz="2200" spc="-10" dirty="0">
                <a:latin typeface="Calibri"/>
                <a:cs typeface="Calibri"/>
              </a:rPr>
              <a:t>case</a:t>
            </a:r>
            <a:r>
              <a:rPr sz="2200" spc="-5" dirty="0">
                <a:latin typeface="Calibri"/>
                <a:cs typeface="Calibri"/>
              </a:rPr>
              <a:t> </a:t>
            </a:r>
            <a:r>
              <a:rPr sz="2200" dirty="0">
                <a:latin typeface="Calibri"/>
                <a:cs typeface="Calibri"/>
              </a:rPr>
              <a:t>of</a:t>
            </a:r>
            <a:r>
              <a:rPr sz="2200" spc="5" dirty="0">
                <a:latin typeface="Calibri"/>
                <a:cs typeface="Calibri"/>
              </a:rPr>
              <a:t> </a:t>
            </a:r>
            <a:r>
              <a:rPr sz="2200" spc="-15" dirty="0">
                <a:latin typeface="Calibri"/>
                <a:cs typeface="Calibri"/>
              </a:rPr>
              <a:t>graded</a:t>
            </a:r>
            <a:r>
              <a:rPr sz="2200" spc="-10" dirty="0">
                <a:latin typeface="Calibri"/>
                <a:cs typeface="Calibri"/>
              </a:rPr>
              <a:t> index</a:t>
            </a:r>
            <a:r>
              <a:rPr sz="2200" spc="475" dirty="0">
                <a:latin typeface="Calibri"/>
                <a:cs typeface="Calibri"/>
              </a:rPr>
              <a:t> </a:t>
            </a:r>
            <a:r>
              <a:rPr sz="2200" spc="-15" dirty="0">
                <a:latin typeface="Calibri"/>
                <a:cs typeface="Calibri"/>
              </a:rPr>
              <a:t>fibers, </a:t>
            </a:r>
            <a:r>
              <a:rPr sz="2200" spc="-484" dirty="0">
                <a:latin typeface="Calibri"/>
                <a:cs typeface="Calibri"/>
              </a:rPr>
              <a:t> </a:t>
            </a:r>
            <a:r>
              <a:rPr sz="2200" spc="-10" dirty="0">
                <a:latin typeface="Calibri"/>
                <a:cs typeface="Calibri"/>
              </a:rPr>
              <a:t>hence</a:t>
            </a:r>
            <a:r>
              <a:rPr sz="2200" spc="-5" dirty="0">
                <a:latin typeface="Calibri"/>
                <a:cs typeface="Calibri"/>
              </a:rPr>
              <a:t> it</a:t>
            </a:r>
            <a:r>
              <a:rPr sz="2200" dirty="0">
                <a:latin typeface="Calibri"/>
                <a:cs typeface="Calibri"/>
              </a:rPr>
              <a:t> </a:t>
            </a:r>
            <a:r>
              <a:rPr sz="2200" spc="-5" dirty="0">
                <a:latin typeface="Calibri"/>
                <a:cs typeface="Calibri"/>
              </a:rPr>
              <a:t>supports</a:t>
            </a:r>
            <a:r>
              <a:rPr sz="2200" dirty="0">
                <a:latin typeface="Calibri"/>
                <a:cs typeface="Calibri"/>
              </a:rPr>
              <a:t> </a:t>
            </a:r>
            <a:r>
              <a:rPr sz="2200" spc="-5" dirty="0">
                <a:latin typeface="Calibri"/>
                <a:cs typeface="Calibri"/>
              </a:rPr>
              <a:t>multimode</a:t>
            </a:r>
            <a:r>
              <a:rPr sz="2200" dirty="0">
                <a:latin typeface="Calibri"/>
                <a:cs typeface="Calibri"/>
              </a:rPr>
              <a:t> </a:t>
            </a:r>
            <a:r>
              <a:rPr sz="2200" spc="-15" dirty="0">
                <a:latin typeface="Calibri"/>
                <a:cs typeface="Calibri"/>
              </a:rPr>
              <a:t>propagation</a:t>
            </a:r>
            <a:r>
              <a:rPr sz="2200" spc="-10" dirty="0">
                <a:latin typeface="Calibri"/>
                <a:cs typeface="Calibri"/>
              </a:rPr>
              <a:t> </a:t>
            </a:r>
            <a:r>
              <a:rPr sz="2200" spc="-5" dirty="0">
                <a:latin typeface="Calibri"/>
                <a:cs typeface="Calibri"/>
              </a:rPr>
              <a:t>with</a:t>
            </a:r>
            <a:r>
              <a:rPr sz="2200" dirty="0">
                <a:latin typeface="Calibri"/>
                <a:cs typeface="Calibri"/>
              </a:rPr>
              <a:t> </a:t>
            </a:r>
            <a:r>
              <a:rPr sz="2200" spc="-5" dirty="0">
                <a:latin typeface="Calibri"/>
                <a:cs typeface="Calibri"/>
              </a:rPr>
              <a:t>a</a:t>
            </a:r>
            <a:r>
              <a:rPr sz="2200" dirty="0">
                <a:latin typeface="Calibri"/>
                <a:cs typeface="Calibri"/>
              </a:rPr>
              <a:t> </a:t>
            </a:r>
            <a:r>
              <a:rPr sz="2200" spc="-5" dirty="0">
                <a:latin typeface="Calibri"/>
                <a:cs typeface="Calibri"/>
              </a:rPr>
              <a:t>low</a:t>
            </a:r>
            <a:r>
              <a:rPr sz="2200" dirty="0">
                <a:latin typeface="Calibri"/>
                <a:cs typeface="Calibri"/>
              </a:rPr>
              <a:t> </a:t>
            </a:r>
            <a:r>
              <a:rPr sz="2200" spc="-10" dirty="0">
                <a:latin typeface="Calibri"/>
                <a:cs typeface="Calibri"/>
              </a:rPr>
              <a:t>intermodal</a:t>
            </a:r>
            <a:r>
              <a:rPr sz="2200" spc="-5" dirty="0">
                <a:latin typeface="Calibri"/>
                <a:cs typeface="Calibri"/>
              </a:rPr>
              <a:t> </a:t>
            </a:r>
            <a:r>
              <a:rPr sz="2200" spc="-15" dirty="0">
                <a:latin typeface="Calibri"/>
                <a:cs typeface="Calibri"/>
              </a:rPr>
              <a:t>delay </a:t>
            </a:r>
            <a:r>
              <a:rPr sz="2200" spc="-484" dirty="0">
                <a:latin typeface="Calibri"/>
                <a:cs typeface="Calibri"/>
              </a:rPr>
              <a:t> </a:t>
            </a:r>
            <a:r>
              <a:rPr sz="2200" spc="-10" dirty="0">
                <a:latin typeface="Calibri"/>
                <a:cs typeface="Calibri"/>
              </a:rPr>
              <a:t>distortion</a:t>
            </a:r>
            <a:r>
              <a:rPr sz="2200" spc="-15" dirty="0">
                <a:latin typeface="Calibri"/>
                <a:cs typeface="Calibri"/>
              </a:rPr>
              <a:t> </a:t>
            </a:r>
            <a:r>
              <a:rPr sz="2200" spc="-5" dirty="0">
                <a:latin typeface="Calibri"/>
                <a:cs typeface="Calibri"/>
              </a:rPr>
              <a:t>and </a:t>
            </a:r>
            <a:r>
              <a:rPr sz="2200" spc="-10" dirty="0">
                <a:latin typeface="Calibri"/>
                <a:cs typeface="Calibri"/>
              </a:rPr>
              <a:t>high </a:t>
            </a:r>
            <a:r>
              <a:rPr sz="2200" spc="-20" dirty="0">
                <a:latin typeface="Calibri"/>
                <a:cs typeface="Calibri"/>
              </a:rPr>
              <a:t>data</a:t>
            </a:r>
            <a:r>
              <a:rPr sz="2200" dirty="0">
                <a:latin typeface="Calibri"/>
                <a:cs typeface="Calibri"/>
              </a:rPr>
              <a:t> </a:t>
            </a:r>
            <a:r>
              <a:rPr sz="2200" spc="-30" dirty="0">
                <a:latin typeface="Calibri"/>
                <a:cs typeface="Calibri"/>
              </a:rPr>
              <a:t>rate</a:t>
            </a:r>
            <a:r>
              <a:rPr sz="2200" spc="15" dirty="0">
                <a:latin typeface="Calibri"/>
                <a:cs typeface="Calibri"/>
              </a:rPr>
              <a:t> </a:t>
            </a:r>
            <a:r>
              <a:rPr sz="2200" spc="-15" dirty="0">
                <a:latin typeface="Calibri"/>
                <a:cs typeface="Calibri"/>
              </a:rPr>
              <a:t>over</a:t>
            </a:r>
            <a:r>
              <a:rPr sz="2200" spc="-5" dirty="0">
                <a:latin typeface="Calibri"/>
                <a:cs typeface="Calibri"/>
              </a:rPr>
              <a:t> long</a:t>
            </a:r>
            <a:r>
              <a:rPr sz="2200" spc="5" dirty="0">
                <a:latin typeface="Calibri"/>
                <a:cs typeface="Calibri"/>
              </a:rPr>
              <a:t> </a:t>
            </a:r>
            <a:r>
              <a:rPr sz="2200" spc="-10" dirty="0">
                <a:latin typeface="Calibri"/>
                <a:cs typeface="Calibri"/>
              </a:rPr>
              <a:t>distance </a:t>
            </a:r>
            <a:r>
              <a:rPr sz="2200" spc="-5" dirty="0">
                <a:latin typeface="Calibri"/>
                <a:cs typeface="Calibri"/>
              </a:rPr>
              <a:t>is</a:t>
            </a:r>
            <a:r>
              <a:rPr sz="2200" dirty="0">
                <a:latin typeface="Calibri"/>
                <a:cs typeface="Calibri"/>
              </a:rPr>
              <a:t> </a:t>
            </a:r>
            <a:r>
              <a:rPr sz="2200" spc="-5" dirty="0">
                <a:latin typeface="Calibri"/>
                <a:cs typeface="Calibri"/>
              </a:rPr>
              <a:t>possible.</a:t>
            </a:r>
            <a:endParaRPr sz="2200">
              <a:latin typeface="Calibri"/>
              <a:cs typeface="Calibri"/>
            </a:endParaRPr>
          </a:p>
          <a:p>
            <a:pPr>
              <a:lnSpc>
                <a:spcPct val="100000"/>
              </a:lnSpc>
              <a:spcBef>
                <a:spcPts val="15"/>
              </a:spcBef>
            </a:pPr>
            <a:endParaRPr sz="2150">
              <a:latin typeface="Calibri"/>
              <a:cs typeface="Calibri"/>
            </a:endParaRPr>
          </a:p>
          <a:p>
            <a:pPr marL="12700" marR="5080" algn="just">
              <a:lnSpc>
                <a:spcPct val="100000"/>
              </a:lnSpc>
              <a:spcBef>
                <a:spcPts val="5"/>
              </a:spcBef>
            </a:pPr>
            <a:r>
              <a:rPr sz="2200" spc="-10" dirty="0">
                <a:latin typeface="Calibri"/>
                <a:cs typeface="Calibri"/>
              </a:rPr>
              <a:t>The higher order </a:t>
            </a:r>
            <a:r>
              <a:rPr sz="2200" spc="-5" dirty="0">
                <a:latin typeface="Calibri"/>
                <a:cs typeface="Calibri"/>
              </a:rPr>
              <a:t>modes </a:t>
            </a:r>
            <a:r>
              <a:rPr sz="2200" spc="-15" dirty="0">
                <a:latin typeface="Calibri"/>
                <a:cs typeface="Calibri"/>
              </a:rPr>
              <a:t>travelling </a:t>
            </a:r>
            <a:r>
              <a:rPr sz="2200" spc="-5" dirty="0">
                <a:latin typeface="Calibri"/>
                <a:cs typeface="Calibri"/>
              </a:rPr>
              <a:t>in </a:t>
            </a:r>
            <a:r>
              <a:rPr sz="2200" spc="-10" dirty="0">
                <a:latin typeface="Calibri"/>
                <a:cs typeface="Calibri"/>
              </a:rPr>
              <a:t>outer regions </a:t>
            </a:r>
            <a:r>
              <a:rPr sz="2200" dirty="0">
                <a:latin typeface="Calibri"/>
                <a:cs typeface="Calibri"/>
              </a:rPr>
              <a:t>of </a:t>
            </a:r>
            <a:r>
              <a:rPr sz="2200" spc="-5" dirty="0">
                <a:latin typeface="Calibri"/>
                <a:cs typeface="Calibri"/>
              </a:rPr>
              <a:t>the </a:t>
            </a:r>
            <a:r>
              <a:rPr sz="2200" spc="-15" dirty="0">
                <a:latin typeface="Calibri"/>
                <a:cs typeface="Calibri"/>
              </a:rPr>
              <a:t>core, </a:t>
            </a:r>
            <a:r>
              <a:rPr sz="2200" spc="-5" dirty="0">
                <a:latin typeface="Calibri"/>
                <a:cs typeface="Calibri"/>
              </a:rPr>
              <a:t>will </a:t>
            </a:r>
            <a:r>
              <a:rPr sz="2200" spc="-20" dirty="0">
                <a:latin typeface="Calibri"/>
                <a:cs typeface="Calibri"/>
              </a:rPr>
              <a:t>travel </a:t>
            </a:r>
            <a:r>
              <a:rPr sz="2200" spc="-15" dirty="0">
                <a:latin typeface="Calibri"/>
                <a:cs typeface="Calibri"/>
              </a:rPr>
              <a:t> </a:t>
            </a:r>
            <a:r>
              <a:rPr sz="2200" spc="-20" dirty="0">
                <a:latin typeface="Calibri"/>
                <a:cs typeface="Calibri"/>
              </a:rPr>
              <a:t>faster</a:t>
            </a:r>
            <a:r>
              <a:rPr sz="2200" dirty="0">
                <a:latin typeface="Calibri"/>
                <a:cs typeface="Calibri"/>
              </a:rPr>
              <a:t> </a:t>
            </a:r>
            <a:r>
              <a:rPr sz="2200" spc="-5" dirty="0">
                <a:latin typeface="Calibri"/>
                <a:cs typeface="Calibri"/>
              </a:rPr>
              <a:t>than</a:t>
            </a:r>
            <a:r>
              <a:rPr sz="2200" spc="10" dirty="0">
                <a:latin typeface="Calibri"/>
                <a:cs typeface="Calibri"/>
              </a:rPr>
              <a:t> </a:t>
            </a:r>
            <a:r>
              <a:rPr sz="2200" spc="-5" dirty="0">
                <a:latin typeface="Calibri"/>
                <a:cs typeface="Calibri"/>
              </a:rPr>
              <a:t>the</a:t>
            </a:r>
            <a:r>
              <a:rPr sz="2200" spc="5" dirty="0">
                <a:latin typeface="Calibri"/>
                <a:cs typeface="Calibri"/>
              </a:rPr>
              <a:t> </a:t>
            </a:r>
            <a:r>
              <a:rPr sz="2200" spc="-10" dirty="0">
                <a:latin typeface="Calibri"/>
                <a:cs typeface="Calibri"/>
              </a:rPr>
              <a:t>lower</a:t>
            </a:r>
            <a:r>
              <a:rPr sz="2200" spc="25" dirty="0">
                <a:latin typeface="Calibri"/>
                <a:cs typeface="Calibri"/>
              </a:rPr>
              <a:t> </a:t>
            </a:r>
            <a:r>
              <a:rPr sz="2200" spc="-10" dirty="0">
                <a:latin typeface="Calibri"/>
                <a:cs typeface="Calibri"/>
              </a:rPr>
              <a:t>order</a:t>
            </a:r>
            <a:r>
              <a:rPr sz="2200" spc="-5" dirty="0">
                <a:latin typeface="Calibri"/>
                <a:cs typeface="Calibri"/>
              </a:rPr>
              <a:t> modes</a:t>
            </a:r>
            <a:r>
              <a:rPr sz="2200" spc="25" dirty="0">
                <a:latin typeface="Calibri"/>
                <a:cs typeface="Calibri"/>
              </a:rPr>
              <a:t> </a:t>
            </a:r>
            <a:r>
              <a:rPr sz="2200" spc="-15" dirty="0">
                <a:latin typeface="Calibri"/>
                <a:cs typeface="Calibri"/>
              </a:rPr>
              <a:t>travelling</a:t>
            </a:r>
            <a:r>
              <a:rPr sz="2200" spc="-5" dirty="0">
                <a:latin typeface="Calibri"/>
                <a:cs typeface="Calibri"/>
              </a:rPr>
              <a:t> in</a:t>
            </a:r>
            <a:r>
              <a:rPr sz="2200" dirty="0">
                <a:latin typeface="Calibri"/>
                <a:cs typeface="Calibri"/>
              </a:rPr>
              <a:t> </a:t>
            </a:r>
            <a:r>
              <a:rPr sz="2200" spc="-10" dirty="0">
                <a:latin typeface="Calibri"/>
                <a:cs typeface="Calibri"/>
              </a:rPr>
              <a:t>high</a:t>
            </a:r>
            <a:r>
              <a:rPr sz="2200" spc="5" dirty="0">
                <a:latin typeface="Calibri"/>
                <a:cs typeface="Calibri"/>
              </a:rPr>
              <a:t> </a:t>
            </a:r>
            <a:r>
              <a:rPr sz="2200" spc="-20" dirty="0">
                <a:latin typeface="Calibri"/>
                <a:cs typeface="Calibri"/>
              </a:rPr>
              <a:t>refractive</a:t>
            </a:r>
            <a:r>
              <a:rPr sz="2200" spc="10" dirty="0">
                <a:latin typeface="Calibri"/>
                <a:cs typeface="Calibri"/>
              </a:rPr>
              <a:t> </a:t>
            </a:r>
            <a:r>
              <a:rPr sz="2200" spc="-10" dirty="0">
                <a:latin typeface="Calibri"/>
                <a:cs typeface="Calibri"/>
              </a:rPr>
              <a:t>index</a:t>
            </a:r>
            <a:r>
              <a:rPr sz="2200" dirty="0">
                <a:latin typeface="Calibri"/>
                <a:cs typeface="Calibri"/>
              </a:rPr>
              <a:t> </a:t>
            </a:r>
            <a:r>
              <a:rPr sz="2200" spc="-10" dirty="0">
                <a:latin typeface="Calibri"/>
                <a:cs typeface="Calibri"/>
              </a:rPr>
              <a:t>region.</a:t>
            </a:r>
            <a:endParaRPr sz="2200">
              <a:latin typeface="Calibri"/>
              <a:cs typeface="Calibri"/>
            </a:endParaRPr>
          </a:p>
          <a:p>
            <a:pPr>
              <a:lnSpc>
                <a:spcPct val="100000"/>
              </a:lnSpc>
              <a:spcBef>
                <a:spcPts val="15"/>
              </a:spcBef>
            </a:pPr>
            <a:endParaRPr sz="2150">
              <a:latin typeface="Calibri"/>
              <a:cs typeface="Calibri"/>
            </a:endParaRPr>
          </a:p>
          <a:p>
            <a:pPr marL="12700" marR="7620" algn="just">
              <a:lnSpc>
                <a:spcPct val="100000"/>
              </a:lnSpc>
            </a:pPr>
            <a:r>
              <a:rPr sz="2200" spc="-5" dirty="0">
                <a:latin typeface="Calibri"/>
                <a:cs typeface="Calibri"/>
              </a:rPr>
              <a:t>If the </a:t>
            </a:r>
            <a:r>
              <a:rPr sz="2200" spc="-10" dirty="0">
                <a:latin typeface="Calibri"/>
                <a:cs typeface="Calibri"/>
              </a:rPr>
              <a:t>index </a:t>
            </a:r>
            <a:r>
              <a:rPr sz="2200" spc="-15" dirty="0">
                <a:latin typeface="Calibri"/>
                <a:cs typeface="Calibri"/>
              </a:rPr>
              <a:t>profile </a:t>
            </a:r>
            <a:r>
              <a:rPr sz="2200" spc="-5" dirty="0">
                <a:latin typeface="Calibri"/>
                <a:cs typeface="Calibri"/>
              </a:rPr>
              <a:t>is </a:t>
            </a:r>
            <a:r>
              <a:rPr sz="2200" spc="-15" dirty="0">
                <a:latin typeface="Calibri"/>
                <a:cs typeface="Calibri"/>
              </a:rPr>
              <a:t>carefully controlled, </a:t>
            </a:r>
            <a:r>
              <a:rPr sz="2200" spc="-5" dirty="0">
                <a:latin typeface="Calibri"/>
                <a:cs typeface="Calibri"/>
              </a:rPr>
              <a:t>then the </a:t>
            </a:r>
            <a:r>
              <a:rPr sz="2200" spc="-10" dirty="0">
                <a:latin typeface="Calibri"/>
                <a:cs typeface="Calibri"/>
              </a:rPr>
              <a:t>transit </a:t>
            </a:r>
            <a:r>
              <a:rPr sz="2200" dirty="0">
                <a:latin typeface="Calibri"/>
                <a:cs typeface="Calibri"/>
              </a:rPr>
              <a:t>times of </a:t>
            </a:r>
            <a:r>
              <a:rPr sz="2200" spc="-5" dirty="0">
                <a:latin typeface="Calibri"/>
                <a:cs typeface="Calibri"/>
              </a:rPr>
              <a:t>the </a:t>
            </a:r>
            <a:r>
              <a:rPr sz="2200" dirty="0">
                <a:latin typeface="Calibri"/>
                <a:cs typeface="Calibri"/>
              </a:rPr>
              <a:t> </a:t>
            </a:r>
            <a:r>
              <a:rPr sz="2200" spc="-5" dirty="0">
                <a:latin typeface="Calibri"/>
                <a:cs typeface="Calibri"/>
              </a:rPr>
              <a:t>individual</a:t>
            </a:r>
            <a:r>
              <a:rPr sz="2200" spc="-60" dirty="0">
                <a:latin typeface="Calibri"/>
                <a:cs typeface="Calibri"/>
              </a:rPr>
              <a:t> </a:t>
            </a:r>
            <a:r>
              <a:rPr sz="2200" spc="-5" dirty="0">
                <a:latin typeface="Calibri"/>
                <a:cs typeface="Calibri"/>
              </a:rPr>
              <a:t>modes</a:t>
            </a:r>
            <a:r>
              <a:rPr sz="2200" spc="25" dirty="0">
                <a:latin typeface="Calibri"/>
                <a:cs typeface="Calibri"/>
              </a:rPr>
              <a:t> </a:t>
            </a:r>
            <a:r>
              <a:rPr sz="2200" spc="-5" dirty="0">
                <a:latin typeface="Calibri"/>
                <a:cs typeface="Calibri"/>
              </a:rPr>
              <a:t>will</a:t>
            </a:r>
            <a:r>
              <a:rPr sz="2200" dirty="0">
                <a:latin typeface="Calibri"/>
                <a:cs typeface="Calibri"/>
              </a:rPr>
              <a:t> </a:t>
            </a:r>
            <a:r>
              <a:rPr sz="2200" spc="-5" dirty="0">
                <a:latin typeface="Calibri"/>
                <a:cs typeface="Calibri"/>
              </a:rPr>
              <a:t>be</a:t>
            </a:r>
            <a:r>
              <a:rPr sz="2200" spc="5" dirty="0">
                <a:latin typeface="Calibri"/>
                <a:cs typeface="Calibri"/>
              </a:rPr>
              <a:t> </a:t>
            </a:r>
            <a:r>
              <a:rPr sz="2200" spc="-10" dirty="0">
                <a:latin typeface="Calibri"/>
                <a:cs typeface="Calibri"/>
              </a:rPr>
              <a:t>identical,</a:t>
            </a:r>
            <a:r>
              <a:rPr sz="2200" spc="15" dirty="0">
                <a:latin typeface="Calibri"/>
                <a:cs typeface="Calibri"/>
              </a:rPr>
              <a:t> </a:t>
            </a:r>
            <a:r>
              <a:rPr sz="2200" dirty="0">
                <a:latin typeface="Calibri"/>
                <a:cs typeface="Calibri"/>
              </a:rPr>
              <a:t>so</a:t>
            </a:r>
            <a:r>
              <a:rPr sz="2200" spc="5" dirty="0">
                <a:latin typeface="Calibri"/>
                <a:cs typeface="Calibri"/>
              </a:rPr>
              <a:t> </a:t>
            </a:r>
            <a:r>
              <a:rPr sz="2200" spc="-10" dirty="0">
                <a:latin typeface="Calibri"/>
                <a:cs typeface="Calibri"/>
              </a:rPr>
              <a:t>eliminating</a:t>
            </a:r>
            <a:r>
              <a:rPr sz="2200" spc="15" dirty="0">
                <a:latin typeface="Calibri"/>
                <a:cs typeface="Calibri"/>
              </a:rPr>
              <a:t> </a:t>
            </a:r>
            <a:r>
              <a:rPr sz="2200" spc="-5" dirty="0">
                <a:latin typeface="Calibri"/>
                <a:cs typeface="Calibri"/>
              </a:rPr>
              <a:t>modal </a:t>
            </a:r>
            <a:r>
              <a:rPr sz="2200" spc="-10" dirty="0">
                <a:latin typeface="Calibri"/>
                <a:cs typeface="Calibri"/>
              </a:rPr>
              <a:t>dispersion.</a:t>
            </a:r>
            <a:endParaRPr sz="2200">
              <a:latin typeface="Calibri"/>
              <a:cs typeface="Calibri"/>
            </a:endParaRPr>
          </a:p>
        </p:txBody>
      </p:sp>
      <p:sp>
        <p:nvSpPr>
          <p:cNvPr id="5" name="object 5"/>
          <p:cNvSpPr txBox="1"/>
          <p:nvPr/>
        </p:nvSpPr>
        <p:spPr>
          <a:xfrm>
            <a:off x="383540" y="4132021"/>
            <a:ext cx="4424045"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Calibri"/>
                <a:cs typeface="Calibri"/>
              </a:rPr>
              <a:t>The</a:t>
            </a:r>
            <a:r>
              <a:rPr sz="2200" dirty="0">
                <a:latin typeface="Calibri"/>
                <a:cs typeface="Calibri"/>
              </a:rPr>
              <a:t> </a:t>
            </a:r>
            <a:r>
              <a:rPr sz="2200" spc="-50" dirty="0">
                <a:latin typeface="Calibri"/>
                <a:cs typeface="Calibri"/>
              </a:rPr>
              <a:t>r.m.s</a:t>
            </a:r>
            <a:r>
              <a:rPr sz="2200" dirty="0">
                <a:latin typeface="Calibri"/>
                <a:cs typeface="Calibri"/>
              </a:rPr>
              <a:t> </a:t>
            </a:r>
            <a:r>
              <a:rPr sz="2200" spc="-5" dirty="0">
                <a:latin typeface="Calibri"/>
                <a:cs typeface="Calibri"/>
              </a:rPr>
              <a:t>pulse</a:t>
            </a:r>
            <a:r>
              <a:rPr sz="2200" spc="-20" dirty="0">
                <a:latin typeface="Calibri"/>
                <a:cs typeface="Calibri"/>
              </a:rPr>
              <a:t> </a:t>
            </a:r>
            <a:r>
              <a:rPr sz="2200" spc="-10" dirty="0">
                <a:latin typeface="Calibri"/>
                <a:cs typeface="Calibri"/>
              </a:rPr>
              <a:t>broadening </a:t>
            </a:r>
            <a:r>
              <a:rPr sz="2200" spc="-5" dirty="0">
                <a:latin typeface="Calibri"/>
                <a:cs typeface="Calibri"/>
              </a:rPr>
              <a:t>is</a:t>
            </a:r>
            <a:r>
              <a:rPr sz="2200" spc="-10" dirty="0">
                <a:latin typeface="Calibri"/>
                <a:cs typeface="Calibri"/>
              </a:rPr>
              <a:t> given</a:t>
            </a:r>
            <a:r>
              <a:rPr sz="2200" dirty="0">
                <a:latin typeface="Calibri"/>
                <a:cs typeface="Calibri"/>
              </a:rPr>
              <a:t> </a:t>
            </a:r>
            <a:r>
              <a:rPr sz="2200" spc="-5" dirty="0">
                <a:latin typeface="Calibri"/>
                <a:cs typeface="Calibri"/>
              </a:rPr>
              <a:t>as</a:t>
            </a:r>
            <a:r>
              <a:rPr sz="2200" dirty="0">
                <a:latin typeface="Calibri"/>
                <a:cs typeface="Calibri"/>
              </a:rPr>
              <a:t> </a:t>
            </a:r>
            <a:r>
              <a:rPr sz="2200" spc="-5" dirty="0">
                <a:latin typeface="Calibri"/>
                <a:cs typeface="Calibri"/>
              </a:rPr>
              <a:t>:</a:t>
            </a:r>
            <a:endParaRPr sz="2200">
              <a:latin typeface="Calibri"/>
              <a:cs typeface="Calibri"/>
            </a:endParaRPr>
          </a:p>
        </p:txBody>
      </p:sp>
      <p:sp>
        <p:nvSpPr>
          <p:cNvPr id="6" name="object 6"/>
          <p:cNvSpPr txBox="1"/>
          <p:nvPr/>
        </p:nvSpPr>
        <p:spPr>
          <a:xfrm>
            <a:off x="6561711" y="4346623"/>
            <a:ext cx="464184" cy="770890"/>
          </a:xfrm>
          <a:prstGeom prst="rect">
            <a:avLst/>
          </a:prstGeom>
        </p:spPr>
        <p:txBody>
          <a:bodyPr vert="horz" wrap="square" lIns="0" tIns="11430" rIns="0" bIns="0" rtlCol="0">
            <a:spAutoFit/>
          </a:bodyPr>
          <a:lstStyle/>
          <a:p>
            <a:pPr marL="38100">
              <a:lnSpc>
                <a:spcPct val="100000"/>
              </a:lnSpc>
              <a:spcBef>
                <a:spcPts val="90"/>
              </a:spcBef>
            </a:pPr>
            <a:r>
              <a:rPr sz="7350" spc="-1702" baseline="-21541" dirty="0">
                <a:latin typeface="Symbol"/>
                <a:cs typeface="Symbol"/>
              </a:rPr>
              <a:t></a:t>
            </a:r>
            <a:r>
              <a:rPr sz="1700" spc="65" dirty="0">
                <a:latin typeface="Times New Roman"/>
                <a:cs typeface="Times New Roman"/>
              </a:rPr>
              <a:t>1</a:t>
            </a:r>
            <a:r>
              <a:rPr sz="1700" spc="20" dirty="0">
                <a:latin typeface="Times New Roman"/>
                <a:cs typeface="Times New Roman"/>
              </a:rPr>
              <a:t>/</a:t>
            </a:r>
            <a:r>
              <a:rPr sz="1700" spc="-185" dirty="0">
                <a:latin typeface="Times New Roman"/>
                <a:cs typeface="Times New Roman"/>
              </a:rPr>
              <a:t> </a:t>
            </a:r>
            <a:r>
              <a:rPr sz="1700" spc="40" dirty="0">
                <a:latin typeface="Times New Roman"/>
                <a:cs typeface="Times New Roman"/>
              </a:rPr>
              <a:t>2</a:t>
            </a:r>
            <a:endParaRPr sz="1700">
              <a:latin typeface="Times New Roman"/>
              <a:cs typeface="Times New Roman"/>
            </a:endParaRPr>
          </a:p>
        </p:txBody>
      </p:sp>
      <p:sp>
        <p:nvSpPr>
          <p:cNvPr id="7" name="object 7"/>
          <p:cNvSpPr txBox="1"/>
          <p:nvPr/>
        </p:nvSpPr>
        <p:spPr>
          <a:xfrm>
            <a:off x="5479011" y="4825149"/>
            <a:ext cx="1101725" cy="548640"/>
          </a:xfrm>
          <a:prstGeom prst="rect">
            <a:avLst/>
          </a:prstGeom>
        </p:spPr>
        <p:txBody>
          <a:bodyPr vert="horz" wrap="square" lIns="0" tIns="14604" rIns="0" bIns="0" rtlCol="0">
            <a:spAutoFit/>
          </a:bodyPr>
          <a:lstStyle/>
          <a:p>
            <a:pPr marL="34925">
              <a:lnSpc>
                <a:spcPct val="100000"/>
              </a:lnSpc>
              <a:spcBef>
                <a:spcPts val="114"/>
              </a:spcBef>
            </a:pPr>
            <a:r>
              <a:rPr sz="1700" spc="40" dirty="0">
                <a:latin typeface="Times New Roman"/>
                <a:cs typeface="Times New Roman"/>
              </a:rPr>
              <a:t>2</a:t>
            </a:r>
            <a:endParaRPr sz="1700">
              <a:latin typeface="Times New Roman"/>
              <a:cs typeface="Times New Roman"/>
            </a:endParaRPr>
          </a:p>
          <a:p>
            <a:pPr marL="12700">
              <a:lnSpc>
                <a:spcPct val="100000"/>
              </a:lnSpc>
              <a:spcBef>
                <a:spcPts val="15"/>
              </a:spcBef>
            </a:pPr>
            <a:r>
              <a:rPr sz="1700" i="1" spc="-75" dirty="0">
                <a:latin typeface="Times New Roman"/>
                <a:cs typeface="Times New Roman"/>
              </a:rPr>
              <a:t>I</a:t>
            </a:r>
            <a:r>
              <a:rPr sz="1700" i="1" spc="125" dirty="0">
                <a:latin typeface="Times New Roman"/>
                <a:cs typeface="Times New Roman"/>
              </a:rPr>
              <a:t>n</a:t>
            </a:r>
            <a:r>
              <a:rPr sz="1700" i="1" spc="20" dirty="0">
                <a:latin typeface="Times New Roman"/>
                <a:cs typeface="Times New Roman"/>
              </a:rPr>
              <a:t>t</a:t>
            </a:r>
            <a:r>
              <a:rPr sz="1700" i="1" spc="65" dirty="0">
                <a:latin typeface="Times New Roman"/>
                <a:cs typeface="Times New Roman"/>
              </a:rPr>
              <a:t>r</a:t>
            </a:r>
            <a:r>
              <a:rPr sz="1700" i="1" spc="100" dirty="0">
                <a:latin typeface="Times New Roman"/>
                <a:cs typeface="Times New Roman"/>
              </a:rPr>
              <a:t>a</a:t>
            </a:r>
            <a:r>
              <a:rPr sz="1700" spc="-100" dirty="0">
                <a:latin typeface="Times New Roman"/>
                <a:cs typeface="Times New Roman"/>
              </a:rPr>
              <a:t>m</a:t>
            </a:r>
            <a:r>
              <a:rPr sz="1700" spc="125" dirty="0">
                <a:latin typeface="Times New Roman"/>
                <a:cs typeface="Times New Roman"/>
              </a:rPr>
              <a:t>o</a:t>
            </a:r>
            <a:r>
              <a:rPr sz="1700" spc="190" dirty="0">
                <a:latin typeface="Times New Roman"/>
                <a:cs typeface="Times New Roman"/>
              </a:rPr>
              <a:t>d</a:t>
            </a:r>
            <a:r>
              <a:rPr sz="1700" i="1" spc="114" dirty="0">
                <a:latin typeface="Times New Roman"/>
                <a:cs typeface="Times New Roman"/>
              </a:rPr>
              <a:t>al</a:t>
            </a:r>
            <a:endParaRPr sz="1700">
              <a:latin typeface="Times New Roman"/>
              <a:cs typeface="Times New Roman"/>
            </a:endParaRPr>
          </a:p>
        </p:txBody>
      </p:sp>
      <p:sp>
        <p:nvSpPr>
          <p:cNvPr id="8" name="object 8"/>
          <p:cNvSpPr txBox="1"/>
          <p:nvPr/>
        </p:nvSpPr>
        <p:spPr>
          <a:xfrm>
            <a:off x="3822029" y="4825149"/>
            <a:ext cx="1096645" cy="548640"/>
          </a:xfrm>
          <a:prstGeom prst="rect">
            <a:avLst/>
          </a:prstGeom>
        </p:spPr>
        <p:txBody>
          <a:bodyPr vert="horz" wrap="square" lIns="0" tIns="14604" rIns="0" bIns="0" rtlCol="0">
            <a:spAutoFit/>
          </a:bodyPr>
          <a:lstStyle/>
          <a:p>
            <a:pPr marL="34925">
              <a:lnSpc>
                <a:spcPct val="100000"/>
              </a:lnSpc>
              <a:spcBef>
                <a:spcPts val="114"/>
              </a:spcBef>
            </a:pPr>
            <a:r>
              <a:rPr sz="1700" spc="40" dirty="0">
                <a:latin typeface="Times New Roman"/>
                <a:cs typeface="Times New Roman"/>
              </a:rPr>
              <a:t>2</a:t>
            </a:r>
            <a:endParaRPr sz="1700">
              <a:latin typeface="Times New Roman"/>
              <a:cs typeface="Times New Roman"/>
            </a:endParaRPr>
          </a:p>
          <a:p>
            <a:pPr marL="12700">
              <a:lnSpc>
                <a:spcPct val="100000"/>
              </a:lnSpc>
              <a:spcBef>
                <a:spcPts val="15"/>
              </a:spcBef>
            </a:pPr>
            <a:r>
              <a:rPr sz="1700" i="1" spc="-75" dirty="0">
                <a:latin typeface="Times New Roman"/>
                <a:cs typeface="Times New Roman"/>
              </a:rPr>
              <a:t>I</a:t>
            </a:r>
            <a:r>
              <a:rPr sz="1700" i="1" spc="125" dirty="0">
                <a:latin typeface="Times New Roman"/>
                <a:cs typeface="Times New Roman"/>
              </a:rPr>
              <a:t>n</a:t>
            </a:r>
            <a:r>
              <a:rPr sz="1700" i="1" spc="20" dirty="0">
                <a:latin typeface="Times New Roman"/>
                <a:cs typeface="Times New Roman"/>
              </a:rPr>
              <a:t>t</a:t>
            </a:r>
            <a:r>
              <a:rPr sz="1700" i="1" spc="-25" dirty="0">
                <a:latin typeface="Times New Roman"/>
                <a:cs typeface="Times New Roman"/>
              </a:rPr>
              <a:t>e</a:t>
            </a:r>
            <a:r>
              <a:rPr sz="1700" i="1" spc="30" dirty="0">
                <a:latin typeface="Times New Roman"/>
                <a:cs typeface="Times New Roman"/>
              </a:rPr>
              <a:t>r</a:t>
            </a:r>
            <a:r>
              <a:rPr sz="1700" i="1" spc="-215" dirty="0">
                <a:latin typeface="Times New Roman"/>
                <a:cs typeface="Times New Roman"/>
              </a:rPr>
              <a:t> </a:t>
            </a:r>
            <a:r>
              <a:rPr sz="1700" spc="-100" dirty="0">
                <a:latin typeface="Times New Roman"/>
                <a:cs typeface="Times New Roman"/>
              </a:rPr>
              <a:t>m</a:t>
            </a:r>
            <a:r>
              <a:rPr sz="1700" spc="125" dirty="0">
                <a:latin typeface="Times New Roman"/>
                <a:cs typeface="Times New Roman"/>
              </a:rPr>
              <a:t>o</a:t>
            </a:r>
            <a:r>
              <a:rPr sz="1700" spc="40" dirty="0">
                <a:latin typeface="Times New Roman"/>
                <a:cs typeface="Times New Roman"/>
              </a:rPr>
              <a:t>d</a:t>
            </a:r>
            <a:r>
              <a:rPr sz="1700" spc="-270" dirty="0">
                <a:latin typeface="Times New Roman"/>
                <a:cs typeface="Times New Roman"/>
              </a:rPr>
              <a:t> </a:t>
            </a:r>
            <a:r>
              <a:rPr sz="1700" i="1" spc="114" dirty="0">
                <a:latin typeface="Times New Roman"/>
                <a:cs typeface="Times New Roman"/>
              </a:rPr>
              <a:t>al</a:t>
            </a:r>
            <a:endParaRPr sz="1700">
              <a:latin typeface="Times New Roman"/>
              <a:cs typeface="Times New Roman"/>
            </a:endParaRPr>
          </a:p>
        </p:txBody>
      </p:sp>
      <p:sp>
        <p:nvSpPr>
          <p:cNvPr id="9" name="object 9"/>
          <p:cNvSpPr txBox="1"/>
          <p:nvPr/>
        </p:nvSpPr>
        <p:spPr>
          <a:xfrm>
            <a:off x="2833876" y="4589524"/>
            <a:ext cx="2626995" cy="770890"/>
          </a:xfrm>
          <a:prstGeom prst="rect">
            <a:avLst/>
          </a:prstGeom>
        </p:spPr>
        <p:txBody>
          <a:bodyPr vert="horz" wrap="square" lIns="0" tIns="11430" rIns="0" bIns="0" rtlCol="0">
            <a:spAutoFit/>
          </a:bodyPr>
          <a:lstStyle/>
          <a:p>
            <a:pPr marL="12700">
              <a:lnSpc>
                <a:spcPct val="100000"/>
              </a:lnSpc>
              <a:spcBef>
                <a:spcPts val="90"/>
              </a:spcBef>
              <a:tabLst>
                <a:tab pos="2145030" algn="l"/>
              </a:tabLst>
            </a:pPr>
            <a:r>
              <a:rPr sz="3100" spc="-25" dirty="0">
                <a:latin typeface="Symbol"/>
                <a:cs typeface="Symbol"/>
              </a:rPr>
              <a:t></a:t>
            </a:r>
            <a:r>
              <a:rPr sz="3100" spc="275" dirty="0">
                <a:latin typeface="Times New Roman"/>
                <a:cs typeface="Times New Roman"/>
              </a:rPr>
              <a:t> </a:t>
            </a:r>
            <a:r>
              <a:rPr sz="2950" spc="60" dirty="0">
                <a:latin typeface="Symbol"/>
                <a:cs typeface="Symbol"/>
              </a:rPr>
              <a:t></a:t>
            </a:r>
            <a:r>
              <a:rPr sz="2950" spc="-210" dirty="0">
                <a:latin typeface="Times New Roman"/>
                <a:cs typeface="Times New Roman"/>
              </a:rPr>
              <a:t> </a:t>
            </a:r>
            <a:r>
              <a:rPr sz="4900" spc="-1160" dirty="0">
                <a:latin typeface="Symbol"/>
                <a:cs typeface="Symbol"/>
              </a:rPr>
              <a:t></a:t>
            </a:r>
            <a:r>
              <a:rPr sz="3100" spc="-25" dirty="0">
                <a:latin typeface="Symbol"/>
                <a:cs typeface="Symbol"/>
              </a:rPr>
              <a:t></a:t>
            </a:r>
            <a:r>
              <a:rPr sz="3100" dirty="0">
                <a:latin typeface="Times New Roman"/>
                <a:cs typeface="Times New Roman"/>
              </a:rPr>
              <a:t>	</a:t>
            </a:r>
            <a:r>
              <a:rPr sz="2950" spc="220" dirty="0">
                <a:latin typeface="Symbol"/>
                <a:cs typeface="Symbol"/>
              </a:rPr>
              <a:t></a:t>
            </a:r>
            <a:r>
              <a:rPr sz="3100" spc="-25" dirty="0">
                <a:latin typeface="Symbol"/>
                <a:cs typeface="Symbol"/>
              </a:rPr>
              <a:t></a:t>
            </a:r>
            <a:endParaRPr sz="3100">
              <a:latin typeface="Symbol"/>
              <a:cs typeface="Symbol"/>
            </a:endParaRPr>
          </a:p>
        </p:txBody>
      </p:sp>
      <p:sp>
        <p:nvSpPr>
          <p:cNvPr id="10" name="object 10"/>
          <p:cNvSpPr txBox="1"/>
          <p:nvPr/>
        </p:nvSpPr>
        <p:spPr>
          <a:xfrm>
            <a:off x="358140" y="5680354"/>
            <a:ext cx="7325359" cy="1031240"/>
          </a:xfrm>
          <a:prstGeom prst="rect">
            <a:avLst/>
          </a:prstGeom>
        </p:spPr>
        <p:txBody>
          <a:bodyPr vert="horz" wrap="square" lIns="0" tIns="180340" rIns="0" bIns="0" rtlCol="0">
            <a:spAutoFit/>
          </a:bodyPr>
          <a:lstStyle/>
          <a:p>
            <a:pPr marL="38100">
              <a:lnSpc>
                <a:spcPct val="100000"/>
              </a:lnSpc>
              <a:spcBef>
                <a:spcPts val="1420"/>
              </a:spcBef>
            </a:pPr>
            <a:r>
              <a:rPr sz="2200" dirty="0">
                <a:latin typeface="Symbol"/>
                <a:cs typeface="Symbol"/>
              </a:rPr>
              <a:t></a:t>
            </a:r>
            <a:r>
              <a:rPr sz="2175" baseline="-21072" dirty="0">
                <a:latin typeface="Calibri"/>
                <a:cs typeface="Calibri"/>
              </a:rPr>
              <a:t>intermodal</a:t>
            </a:r>
            <a:r>
              <a:rPr sz="2175" spc="284" baseline="-21072" dirty="0">
                <a:latin typeface="Calibri"/>
                <a:cs typeface="Calibri"/>
              </a:rPr>
              <a:t> </a:t>
            </a:r>
            <a:r>
              <a:rPr sz="2200" spc="-5" dirty="0">
                <a:latin typeface="Calibri"/>
                <a:cs typeface="Calibri"/>
              </a:rPr>
              <a:t>–</a:t>
            </a:r>
            <a:r>
              <a:rPr sz="2200" dirty="0">
                <a:latin typeface="Calibri"/>
                <a:cs typeface="Calibri"/>
              </a:rPr>
              <a:t> </a:t>
            </a:r>
            <a:r>
              <a:rPr sz="2200" spc="-10" dirty="0">
                <a:latin typeface="Calibri"/>
                <a:cs typeface="Calibri"/>
              </a:rPr>
              <a:t>R.M.S</a:t>
            </a:r>
            <a:r>
              <a:rPr sz="2200" spc="15" dirty="0">
                <a:latin typeface="Calibri"/>
                <a:cs typeface="Calibri"/>
              </a:rPr>
              <a:t> </a:t>
            </a:r>
            <a:r>
              <a:rPr sz="2200" spc="-10" dirty="0">
                <a:latin typeface="Calibri"/>
                <a:cs typeface="Calibri"/>
              </a:rPr>
              <a:t>pulse</a:t>
            </a:r>
            <a:r>
              <a:rPr sz="2200" spc="-5" dirty="0">
                <a:latin typeface="Calibri"/>
                <a:cs typeface="Calibri"/>
              </a:rPr>
              <a:t> width</a:t>
            </a:r>
            <a:r>
              <a:rPr sz="2200" spc="5" dirty="0">
                <a:latin typeface="Calibri"/>
                <a:cs typeface="Calibri"/>
              </a:rPr>
              <a:t> </a:t>
            </a:r>
            <a:r>
              <a:rPr sz="2200" spc="-10" dirty="0">
                <a:latin typeface="Calibri"/>
                <a:cs typeface="Calibri"/>
              </a:rPr>
              <a:t>due</a:t>
            </a:r>
            <a:r>
              <a:rPr sz="2200" spc="-5" dirty="0">
                <a:latin typeface="Calibri"/>
                <a:cs typeface="Calibri"/>
              </a:rPr>
              <a:t> </a:t>
            </a:r>
            <a:r>
              <a:rPr sz="2200" spc="-15" dirty="0">
                <a:latin typeface="Calibri"/>
                <a:cs typeface="Calibri"/>
              </a:rPr>
              <a:t>to</a:t>
            </a:r>
            <a:r>
              <a:rPr sz="2200" spc="10" dirty="0">
                <a:latin typeface="Calibri"/>
                <a:cs typeface="Calibri"/>
              </a:rPr>
              <a:t> </a:t>
            </a:r>
            <a:r>
              <a:rPr sz="2200" spc="-10" dirty="0">
                <a:latin typeface="Calibri"/>
                <a:cs typeface="Calibri"/>
              </a:rPr>
              <a:t>intermodal</a:t>
            </a:r>
            <a:r>
              <a:rPr sz="2200" spc="5" dirty="0">
                <a:latin typeface="Calibri"/>
                <a:cs typeface="Calibri"/>
              </a:rPr>
              <a:t> </a:t>
            </a:r>
            <a:r>
              <a:rPr sz="2200" spc="-15" dirty="0">
                <a:latin typeface="Calibri"/>
                <a:cs typeface="Calibri"/>
              </a:rPr>
              <a:t>delay</a:t>
            </a:r>
            <a:r>
              <a:rPr sz="2200" spc="5" dirty="0">
                <a:latin typeface="Calibri"/>
                <a:cs typeface="Calibri"/>
              </a:rPr>
              <a:t> </a:t>
            </a:r>
            <a:r>
              <a:rPr sz="2200" spc="-10" dirty="0">
                <a:latin typeface="Calibri"/>
                <a:cs typeface="Calibri"/>
              </a:rPr>
              <a:t>distortion</a:t>
            </a:r>
            <a:endParaRPr sz="2200">
              <a:latin typeface="Calibri"/>
              <a:cs typeface="Calibri"/>
            </a:endParaRPr>
          </a:p>
          <a:p>
            <a:pPr marL="38100">
              <a:lnSpc>
                <a:spcPct val="100000"/>
              </a:lnSpc>
              <a:spcBef>
                <a:spcPts val="1320"/>
              </a:spcBef>
            </a:pPr>
            <a:r>
              <a:rPr sz="2200" spc="-5" dirty="0">
                <a:latin typeface="Symbol"/>
                <a:cs typeface="Symbol"/>
              </a:rPr>
              <a:t></a:t>
            </a:r>
            <a:r>
              <a:rPr sz="2175" spc="-7" baseline="-21072" dirty="0">
                <a:latin typeface="Calibri"/>
                <a:cs typeface="Calibri"/>
              </a:rPr>
              <a:t>intramodal</a:t>
            </a:r>
            <a:r>
              <a:rPr sz="2175" spc="292" baseline="-21072" dirty="0">
                <a:latin typeface="Calibri"/>
                <a:cs typeface="Calibri"/>
              </a:rPr>
              <a:t> </a:t>
            </a:r>
            <a:r>
              <a:rPr sz="2200" spc="-5" dirty="0">
                <a:latin typeface="Calibri"/>
                <a:cs typeface="Calibri"/>
              </a:rPr>
              <a:t>–</a:t>
            </a:r>
            <a:r>
              <a:rPr sz="2200" spc="20" dirty="0">
                <a:latin typeface="Calibri"/>
                <a:cs typeface="Calibri"/>
              </a:rPr>
              <a:t> </a:t>
            </a:r>
            <a:r>
              <a:rPr sz="2200" spc="-10" dirty="0">
                <a:latin typeface="Calibri"/>
                <a:cs typeface="Calibri"/>
              </a:rPr>
              <a:t>R.M.S</a:t>
            </a:r>
            <a:r>
              <a:rPr sz="2200" spc="20" dirty="0">
                <a:latin typeface="Calibri"/>
                <a:cs typeface="Calibri"/>
              </a:rPr>
              <a:t> </a:t>
            </a:r>
            <a:r>
              <a:rPr sz="2200" spc="-10" dirty="0">
                <a:latin typeface="Calibri"/>
                <a:cs typeface="Calibri"/>
              </a:rPr>
              <a:t>pulse</a:t>
            </a:r>
            <a:r>
              <a:rPr sz="2200" spc="5" dirty="0">
                <a:latin typeface="Calibri"/>
                <a:cs typeface="Calibri"/>
              </a:rPr>
              <a:t> </a:t>
            </a:r>
            <a:r>
              <a:rPr sz="2200" spc="-5" dirty="0">
                <a:latin typeface="Calibri"/>
                <a:cs typeface="Calibri"/>
              </a:rPr>
              <a:t>width</a:t>
            </a:r>
            <a:r>
              <a:rPr sz="2200" spc="5" dirty="0">
                <a:latin typeface="Calibri"/>
                <a:cs typeface="Calibri"/>
              </a:rPr>
              <a:t> </a:t>
            </a:r>
            <a:r>
              <a:rPr sz="2200" spc="-10" dirty="0">
                <a:latin typeface="Calibri"/>
                <a:cs typeface="Calibri"/>
              </a:rPr>
              <a:t>due</a:t>
            </a:r>
            <a:r>
              <a:rPr sz="2200" spc="5" dirty="0">
                <a:latin typeface="Calibri"/>
                <a:cs typeface="Calibri"/>
              </a:rPr>
              <a:t> </a:t>
            </a:r>
            <a:r>
              <a:rPr sz="2200" spc="-15" dirty="0">
                <a:latin typeface="Calibri"/>
                <a:cs typeface="Calibri"/>
              </a:rPr>
              <a:t>to</a:t>
            </a:r>
            <a:r>
              <a:rPr sz="2200" spc="50" dirty="0">
                <a:latin typeface="Calibri"/>
                <a:cs typeface="Calibri"/>
              </a:rPr>
              <a:t> </a:t>
            </a:r>
            <a:r>
              <a:rPr sz="2200" spc="-15" dirty="0">
                <a:latin typeface="Calibri"/>
                <a:cs typeface="Calibri"/>
              </a:rPr>
              <a:t>intramodal</a:t>
            </a:r>
            <a:r>
              <a:rPr sz="2200" spc="5" dirty="0">
                <a:latin typeface="Calibri"/>
                <a:cs typeface="Calibri"/>
              </a:rPr>
              <a:t> </a:t>
            </a:r>
            <a:r>
              <a:rPr sz="2200" spc="-15" dirty="0">
                <a:latin typeface="Calibri"/>
                <a:cs typeface="Calibri"/>
              </a:rPr>
              <a:t>delay</a:t>
            </a:r>
            <a:r>
              <a:rPr sz="2200" spc="10" dirty="0">
                <a:latin typeface="Calibri"/>
                <a:cs typeface="Calibri"/>
              </a:rPr>
              <a:t> </a:t>
            </a:r>
            <a:r>
              <a:rPr sz="2200" spc="-10" dirty="0">
                <a:latin typeface="Calibri"/>
                <a:cs typeface="Calibri"/>
              </a:rPr>
              <a:t>distortion</a:t>
            </a:r>
            <a:endParaRPr sz="22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321005"/>
            <a:ext cx="8376920" cy="695960"/>
          </a:xfrm>
          <a:prstGeom prst="rect">
            <a:avLst/>
          </a:prstGeom>
        </p:spPr>
        <p:txBody>
          <a:bodyPr vert="horz" wrap="square" lIns="0" tIns="12065" rIns="0" bIns="0" rtlCol="0">
            <a:spAutoFit/>
          </a:bodyPr>
          <a:lstStyle/>
          <a:p>
            <a:pPr marL="12700">
              <a:lnSpc>
                <a:spcPct val="100000"/>
              </a:lnSpc>
              <a:spcBef>
                <a:spcPts val="95"/>
              </a:spcBef>
            </a:pPr>
            <a:r>
              <a:rPr sz="2200" spc="-15" dirty="0">
                <a:latin typeface="Calibri"/>
                <a:cs typeface="Calibri"/>
              </a:rPr>
              <a:t>Attenuation</a:t>
            </a:r>
            <a:r>
              <a:rPr sz="2200" spc="120" dirty="0">
                <a:latin typeface="Calibri"/>
                <a:cs typeface="Calibri"/>
              </a:rPr>
              <a:t> </a:t>
            </a:r>
            <a:r>
              <a:rPr sz="2200" dirty="0">
                <a:latin typeface="Calibri"/>
                <a:cs typeface="Calibri"/>
              </a:rPr>
              <a:t>is</a:t>
            </a:r>
            <a:r>
              <a:rPr sz="2200" spc="130" dirty="0">
                <a:latin typeface="Calibri"/>
                <a:cs typeface="Calibri"/>
              </a:rPr>
              <a:t> </a:t>
            </a:r>
            <a:r>
              <a:rPr sz="2200" spc="-5" dirty="0">
                <a:latin typeface="Calibri"/>
                <a:cs typeface="Calibri"/>
              </a:rPr>
              <a:t>also</a:t>
            </a:r>
            <a:r>
              <a:rPr sz="2200" spc="135" dirty="0">
                <a:latin typeface="Calibri"/>
                <a:cs typeface="Calibri"/>
              </a:rPr>
              <a:t> </a:t>
            </a:r>
            <a:r>
              <a:rPr sz="2200" spc="-5" dirty="0">
                <a:latin typeface="Calibri"/>
                <a:cs typeface="Calibri"/>
              </a:rPr>
              <a:t>a</a:t>
            </a:r>
            <a:r>
              <a:rPr sz="2200" spc="140" dirty="0">
                <a:latin typeface="Calibri"/>
                <a:cs typeface="Calibri"/>
              </a:rPr>
              <a:t> </a:t>
            </a:r>
            <a:r>
              <a:rPr sz="2200" spc="-5" dirty="0">
                <a:latin typeface="Calibri"/>
                <a:cs typeface="Calibri"/>
              </a:rPr>
              <a:t>function</a:t>
            </a:r>
            <a:r>
              <a:rPr sz="2200" spc="130" dirty="0">
                <a:latin typeface="Calibri"/>
                <a:cs typeface="Calibri"/>
              </a:rPr>
              <a:t> </a:t>
            </a:r>
            <a:r>
              <a:rPr sz="2200" spc="-5" dirty="0">
                <a:latin typeface="Calibri"/>
                <a:cs typeface="Calibri"/>
              </a:rPr>
              <a:t>of</a:t>
            </a:r>
            <a:r>
              <a:rPr sz="2200" spc="135" dirty="0">
                <a:latin typeface="Calibri"/>
                <a:cs typeface="Calibri"/>
              </a:rPr>
              <a:t> </a:t>
            </a:r>
            <a:r>
              <a:rPr sz="2200" spc="-15" dirty="0">
                <a:latin typeface="Calibri"/>
                <a:cs typeface="Calibri"/>
              </a:rPr>
              <a:t>wavelength.</a:t>
            </a:r>
            <a:r>
              <a:rPr sz="2200" spc="145" dirty="0">
                <a:latin typeface="Calibri"/>
                <a:cs typeface="Calibri"/>
              </a:rPr>
              <a:t> </a:t>
            </a:r>
            <a:r>
              <a:rPr sz="2200" spc="-10" dirty="0">
                <a:latin typeface="Calibri"/>
                <a:cs typeface="Calibri"/>
              </a:rPr>
              <a:t>Optical</a:t>
            </a:r>
            <a:r>
              <a:rPr sz="2200" spc="140" dirty="0">
                <a:latin typeface="Calibri"/>
                <a:cs typeface="Calibri"/>
              </a:rPr>
              <a:t> </a:t>
            </a:r>
            <a:r>
              <a:rPr sz="2200" spc="-5" dirty="0">
                <a:latin typeface="Calibri"/>
                <a:cs typeface="Calibri"/>
              </a:rPr>
              <a:t>fiber</a:t>
            </a:r>
            <a:r>
              <a:rPr sz="2200" spc="125" dirty="0">
                <a:latin typeface="Calibri"/>
                <a:cs typeface="Calibri"/>
              </a:rPr>
              <a:t> </a:t>
            </a:r>
            <a:r>
              <a:rPr sz="2200" spc="-15" dirty="0">
                <a:latin typeface="Calibri"/>
                <a:cs typeface="Calibri"/>
              </a:rPr>
              <a:t>wavelength</a:t>
            </a:r>
            <a:r>
              <a:rPr sz="2200" spc="135" dirty="0">
                <a:latin typeface="Calibri"/>
                <a:cs typeface="Calibri"/>
              </a:rPr>
              <a:t> </a:t>
            </a:r>
            <a:r>
              <a:rPr sz="2200" spc="-5" dirty="0">
                <a:latin typeface="Calibri"/>
                <a:cs typeface="Calibri"/>
              </a:rPr>
              <a:t>as</a:t>
            </a:r>
            <a:endParaRPr sz="2200">
              <a:latin typeface="Calibri"/>
              <a:cs typeface="Calibri"/>
            </a:endParaRPr>
          </a:p>
          <a:p>
            <a:pPr marL="12700">
              <a:lnSpc>
                <a:spcPct val="100000"/>
              </a:lnSpc>
            </a:pPr>
            <a:r>
              <a:rPr sz="2200" spc="-5" dirty="0">
                <a:latin typeface="Calibri"/>
                <a:cs typeface="Calibri"/>
              </a:rPr>
              <a:t>a</a:t>
            </a:r>
            <a:r>
              <a:rPr sz="2200" spc="-20" dirty="0">
                <a:latin typeface="Calibri"/>
                <a:cs typeface="Calibri"/>
              </a:rPr>
              <a:t> </a:t>
            </a:r>
            <a:r>
              <a:rPr sz="2200" spc="-10" dirty="0">
                <a:latin typeface="Calibri"/>
                <a:cs typeface="Calibri"/>
              </a:rPr>
              <a:t>function</a:t>
            </a:r>
            <a:r>
              <a:rPr sz="2200" spc="10" dirty="0">
                <a:latin typeface="Calibri"/>
                <a:cs typeface="Calibri"/>
              </a:rPr>
              <a:t> </a:t>
            </a:r>
            <a:r>
              <a:rPr sz="2200" dirty="0">
                <a:latin typeface="Calibri"/>
                <a:cs typeface="Calibri"/>
              </a:rPr>
              <a:t>of</a:t>
            </a:r>
            <a:r>
              <a:rPr sz="2200" spc="-5" dirty="0">
                <a:latin typeface="Calibri"/>
                <a:cs typeface="Calibri"/>
              </a:rPr>
              <a:t> </a:t>
            </a:r>
            <a:r>
              <a:rPr sz="2200" spc="-15" dirty="0">
                <a:latin typeface="Calibri"/>
                <a:cs typeface="Calibri"/>
              </a:rPr>
              <a:t>wavelength</a:t>
            </a:r>
            <a:r>
              <a:rPr sz="2200" spc="10" dirty="0">
                <a:latin typeface="Calibri"/>
                <a:cs typeface="Calibri"/>
              </a:rPr>
              <a:t> </a:t>
            </a:r>
            <a:r>
              <a:rPr sz="2200" spc="-5" dirty="0">
                <a:latin typeface="Calibri"/>
                <a:cs typeface="Calibri"/>
              </a:rPr>
              <a:t>is</a:t>
            </a:r>
            <a:r>
              <a:rPr sz="2200" spc="-10" dirty="0">
                <a:latin typeface="Calibri"/>
                <a:cs typeface="Calibri"/>
              </a:rPr>
              <a:t> shown</a:t>
            </a:r>
            <a:r>
              <a:rPr sz="2200" spc="5" dirty="0">
                <a:latin typeface="Calibri"/>
                <a:cs typeface="Calibri"/>
              </a:rPr>
              <a:t> </a:t>
            </a:r>
            <a:r>
              <a:rPr sz="2200" spc="-5" dirty="0">
                <a:latin typeface="Calibri"/>
                <a:cs typeface="Calibri"/>
              </a:rPr>
              <a:t>in</a:t>
            </a:r>
            <a:r>
              <a:rPr sz="2200" spc="-10" dirty="0">
                <a:latin typeface="Calibri"/>
                <a:cs typeface="Calibri"/>
              </a:rPr>
              <a:t> Fig</a:t>
            </a:r>
            <a:endParaRPr sz="2200">
              <a:latin typeface="Calibri"/>
              <a:cs typeface="Calibri"/>
            </a:endParaRPr>
          </a:p>
        </p:txBody>
      </p:sp>
      <p:pic>
        <p:nvPicPr>
          <p:cNvPr id="3" name="object 3"/>
          <p:cNvPicPr/>
          <p:nvPr/>
        </p:nvPicPr>
        <p:blipFill>
          <a:blip r:embed="rId2" cstate="print"/>
          <a:stretch>
            <a:fillRect/>
          </a:stretch>
        </p:blipFill>
        <p:spPr>
          <a:xfrm>
            <a:off x="762000" y="1426224"/>
            <a:ext cx="7620000" cy="483077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68522" y="1502171"/>
            <a:ext cx="80645" cy="422909"/>
          </a:xfrm>
          <a:custGeom>
            <a:avLst/>
            <a:gdLst/>
            <a:ahLst/>
            <a:cxnLst/>
            <a:rect l="l" t="t" r="r" b="b"/>
            <a:pathLst>
              <a:path w="80645" h="422910">
                <a:moveTo>
                  <a:pt x="80088" y="0"/>
                </a:moveTo>
                <a:lnTo>
                  <a:pt x="0" y="211397"/>
                </a:lnTo>
              </a:path>
              <a:path w="80645" h="422910">
                <a:moveTo>
                  <a:pt x="0" y="211397"/>
                </a:moveTo>
                <a:lnTo>
                  <a:pt x="80088" y="422812"/>
                </a:lnTo>
              </a:path>
            </a:pathLst>
          </a:custGeom>
          <a:ln w="15600">
            <a:solidFill>
              <a:srgbClr val="000000"/>
            </a:solidFill>
          </a:ln>
        </p:spPr>
        <p:txBody>
          <a:bodyPr wrap="square" lIns="0" tIns="0" rIns="0" bIns="0" rtlCol="0"/>
          <a:lstStyle/>
          <a:p>
            <a:endParaRPr/>
          </a:p>
        </p:txBody>
      </p:sp>
      <p:sp>
        <p:nvSpPr>
          <p:cNvPr id="3" name="object 3"/>
          <p:cNvSpPr/>
          <p:nvPr/>
        </p:nvSpPr>
        <p:spPr>
          <a:xfrm>
            <a:off x="4120358" y="1502171"/>
            <a:ext cx="80645" cy="422909"/>
          </a:xfrm>
          <a:custGeom>
            <a:avLst/>
            <a:gdLst/>
            <a:ahLst/>
            <a:cxnLst/>
            <a:rect l="l" t="t" r="r" b="b"/>
            <a:pathLst>
              <a:path w="80645" h="422910">
                <a:moveTo>
                  <a:pt x="0" y="0"/>
                </a:moveTo>
                <a:lnTo>
                  <a:pt x="80088" y="211397"/>
                </a:lnTo>
              </a:path>
              <a:path w="80645" h="422910">
                <a:moveTo>
                  <a:pt x="80088" y="211397"/>
                </a:moveTo>
                <a:lnTo>
                  <a:pt x="0" y="422812"/>
                </a:lnTo>
              </a:path>
            </a:pathLst>
          </a:custGeom>
          <a:ln w="15600">
            <a:solidFill>
              <a:srgbClr val="000000"/>
            </a:solidFill>
          </a:ln>
        </p:spPr>
        <p:txBody>
          <a:bodyPr wrap="square" lIns="0" tIns="0" rIns="0" bIns="0" rtlCol="0"/>
          <a:lstStyle/>
          <a:p>
            <a:endParaRPr/>
          </a:p>
        </p:txBody>
      </p:sp>
      <p:sp>
        <p:nvSpPr>
          <p:cNvPr id="4" name="object 4"/>
          <p:cNvSpPr/>
          <p:nvPr/>
        </p:nvSpPr>
        <p:spPr>
          <a:xfrm>
            <a:off x="4526734" y="1503909"/>
            <a:ext cx="80645" cy="419734"/>
          </a:xfrm>
          <a:custGeom>
            <a:avLst/>
            <a:gdLst/>
            <a:ahLst/>
            <a:cxnLst/>
            <a:rect l="l" t="t" r="r" b="b"/>
            <a:pathLst>
              <a:path w="80645" h="419735">
                <a:moveTo>
                  <a:pt x="80088" y="0"/>
                </a:moveTo>
                <a:lnTo>
                  <a:pt x="0" y="209659"/>
                </a:lnTo>
              </a:path>
              <a:path w="80645" h="419735">
                <a:moveTo>
                  <a:pt x="0" y="209659"/>
                </a:moveTo>
                <a:lnTo>
                  <a:pt x="80088" y="419331"/>
                </a:lnTo>
              </a:path>
            </a:pathLst>
          </a:custGeom>
          <a:ln w="15600">
            <a:solidFill>
              <a:srgbClr val="000000"/>
            </a:solidFill>
          </a:ln>
        </p:spPr>
        <p:txBody>
          <a:bodyPr wrap="square" lIns="0" tIns="0" rIns="0" bIns="0" rtlCol="0"/>
          <a:lstStyle/>
          <a:p>
            <a:endParaRPr/>
          </a:p>
        </p:txBody>
      </p:sp>
      <p:sp>
        <p:nvSpPr>
          <p:cNvPr id="5" name="object 5"/>
          <p:cNvSpPr/>
          <p:nvPr/>
        </p:nvSpPr>
        <p:spPr>
          <a:xfrm>
            <a:off x="4969023" y="1503909"/>
            <a:ext cx="80645" cy="419734"/>
          </a:xfrm>
          <a:custGeom>
            <a:avLst/>
            <a:gdLst/>
            <a:ahLst/>
            <a:cxnLst/>
            <a:rect l="l" t="t" r="r" b="b"/>
            <a:pathLst>
              <a:path w="80645" h="419735">
                <a:moveTo>
                  <a:pt x="0" y="0"/>
                </a:moveTo>
                <a:lnTo>
                  <a:pt x="80142" y="209659"/>
                </a:lnTo>
              </a:path>
              <a:path w="80645" h="419735">
                <a:moveTo>
                  <a:pt x="80142" y="209659"/>
                </a:moveTo>
                <a:lnTo>
                  <a:pt x="0" y="419331"/>
                </a:lnTo>
              </a:path>
            </a:pathLst>
          </a:custGeom>
          <a:ln w="15600">
            <a:solidFill>
              <a:srgbClr val="000000"/>
            </a:solidFill>
          </a:ln>
        </p:spPr>
        <p:txBody>
          <a:bodyPr wrap="square" lIns="0" tIns="0" rIns="0" bIns="0" rtlCol="0"/>
          <a:lstStyle/>
          <a:p>
            <a:endParaRPr/>
          </a:p>
        </p:txBody>
      </p:sp>
      <p:sp>
        <p:nvSpPr>
          <p:cNvPr id="6" name="object 6"/>
          <p:cNvSpPr txBox="1"/>
          <p:nvPr/>
        </p:nvSpPr>
        <p:spPr>
          <a:xfrm>
            <a:off x="3120701" y="1131737"/>
            <a:ext cx="1824989" cy="796925"/>
          </a:xfrm>
          <a:prstGeom prst="rect">
            <a:avLst/>
          </a:prstGeom>
        </p:spPr>
        <p:txBody>
          <a:bodyPr vert="horz" wrap="square" lIns="0" tIns="13970" rIns="0" bIns="0" rtlCol="0">
            <a:spAutoFit/>
          </a:bodyPr>
          <a:lstStyle/>
          <a:p>
            <a:pPr marL="50800">
              <a:lnSpc>
                <a:spcPts val="3479"/>
              </a:lnSpc>
              <a:spcBef>
                <a:spcPts val="110"/>
              </a:spcBef>
              <a:tabLst>
                <a:tab pos="1155700" algn="l"/>
                <a:tab pos="1490345" algn="l"/>
              </a:tabLst>
            </a:pPr>
            <a:r>
              <a:rPr sz="2300" spc="200" dirty="0">
                <a:latin typeface="Symbol"/>
                <a:cs typeface="Symbol"/>
              </a:rPr>
              <a:t></a:t>
            </a:r>
            <a:r>
              <a:rPr sz="2300" spc="-90" dirty="0">
                <a:latin typeface="Times New Roman"/>
                <a:cs typeface="Times New Roman"/>
              </a:rPr>
              <a:t> </a:t>
            </a:r>
            <a:r>
              <a:rPr sz="7575" spc="-1214" baseline="-7150" dirty="0">
                <a:latin typeface="Symbol"/>
                <a:cs typeface="Symbol"/>
              </a:rPr>
              <a:t></a:t>
            </a:r>
            <a:r>
              <a:rPr sz="7575" spc="-450" baseline="-7150" dirty="0">
                <a:latin typeface="Times New Roman"/>
                <a:cs typeface="Times New Roman"/>
              </a:rPr>
              <a:t> </a:t>
            </a:r>
            <a:r>
              <a:rPr sz="2450" spc="235" dirty="0">
                <a:latin typeface="Symbol"/>
                <a:cs typeface="Symbol"/>
              </a:rPr>
              <a:t></a:t>
            </a:r>
            <a:r>
              <a:rPr sz="2025" i="1" spc="352" baseline="-24691" dirty="0">
                <a:latin typeface="Times New Roman"/>
                <a:cs typeface="Times New Roman"/>
              </a:rPr>
              <a:t>g	</a:t>
            </a:r>
            <a:r>
              <a:rPr sz="2300" spc="200" dirty="0">
                <a:latin typeface="Symbol"/>
                <a:cs typeface="Symbol"/>
              </a:rPr>
              <a:t></a:t>
            </a:r>
            <a:r>
              <a:rPr sz="2300" spc="200" dirty="0">
                <a:latin typeface="Times New Roman"/>
                <a:cs typeface="Times New Roman"/>
              </a:rPr>
              <a:t>	</a:t>
            </a:r>
            <a:r>
              <a:rPr sz="2450" spc="95" dirty="0">
                <a:latin typeface="Symbol"/>
                <a:cs typeface="Symbol"/>
              </a:rPr>
              <a:t></a:t>
            </a:r>
            <a:endParaRPr sz="2450">
              <a:latin typeface="Symbol"/>
              <a:cs typeface="Symbol"/>
            </a:endParaRPr>
          </a:p>
          <a:p>
            <a:pPr marR="35560" algn="ctr">
              <a:lnSpc>
                <a:spcPts val="800"/>
              </a:lnSpc>
            </a:pPr>
            <a:r>
              <a:rPr sz="1350" spc="95" dirty="0">
                <a:latin typeface="Times New Roman"/>
                <a:cs typeface="Times New Roman"/>
              </a:rPr>
              <a:t>2</a:t>
            </a:r>
            <a:endParaRPr sz="1350">
              <a:latin typeface="Times New Roman"/>
              <a:cs typeface="Times New Roman"/>
            </a:endParaRPr>
          </a:p>
          <a:p>
            <a:pPr marR="43180" algn="r">
              <a:lnSpc>
                <a:spcPct val="100000"/>
              </a:lnSpc>
              <a:spcBef>
                <a:spcPts val="25"/>
              </a:spcBef>
            </a:pPr>
            <a:r>
              <a:rPr sz="1350" i="1" spc="95" dirty="0">
                <a:latin typeface="Times New Roman"/>
                <a:cs typeface="Times New Roman"/>
              </a:rPr>
              <a:t>g</a:t>
            </a:r>
            <a:endParaRPr sz="1350">
              <a:latin typeface="Times New Roman"/>
              <a:cs typeface="Times New Roman"/>
            </a:endParaRPr>
          </a:p>
        </p:txBody>
      </p:sp>
      <p:sp>
        <p:nvSpPr>
          <p:cNvPr id="7" name="object 7"/>
          <p:cNvSpPr txBox="1"/>
          <p:nvPr/>
        </p:nvSpPr>
        <p:spPr>
          <a:xfrm>
            <a:off x="5043068" y="840184"/>
            <a:ext cx="604520" cy="796925"/>
          </a:xfrm>
          <a:prstGeom prst="rect">
            <a:avLst/>
          </a:prstGeom>
        </p:spPr>
        <p:txBody>
          <a:bodyPr vert="horz" wrap="square" lIns="0" tIns="13970" rIns="0" bIns="0" rtlCol="0">
            <a:spAutoFit/>
          </a:bodyPr>
          <a:lstStyle/>
          <a:p>
            <a:pPr marL="38100">
              <a:lnSpc>
                <a:spcPct val="100000"/>
              </a:lnSpc>
              <a:spcBef>
                <a:spcPts val="110"/>
              </a:spcBef>
            </a:pPr>
            <a:r>
              <a:rPr sz="2025" spc="142" baseline="-26748" dirty="0">
                <a:latin typeface="Times New Roman"/>
                <a:cs typeface="Times New Roman"/>
              </a:rPr>
              <a:t>2</a:t>
            </a:r>
            <a:r>
              <a:rPr sz="2025" spc="104" baseline="-26748" dirty="0">
                <a:latin typeface="Times New Roman"/>
                <a:cs typeface="Times New Roman"/>
              </a:rPr>
              <a:t> </a:t>
            </a:r>
            <a:r>
              <a:rPr sz="7575" spc="-1402" baseline="-31903" dirty="0">
                <a:latin typeface="Symbol"/>
                <a:cs typeface="Symbol"/>
              </a:rPr>
              <a:t></a:t>
            </a:r>
            <a:r>
              <a:rPr sz="1350" spc="130" dirty="0">
                <a:latin typeface="Times New Roman"/>
                <a:cs typeface="Times New Roman"/>
              </a:rPr>
              <a:t>1</a:t>
            </a:r>
            <a:r>
              <a:rPr sz="1350" spc="50" dirty="0">
                <a:latin typeface="Times New Roman"/>
                <a:cs typeface="Times New Roman"/>
              </a:rPr>
              <a:t>/</a:t>
            </a:r>
            <a:r>
              <a:rPr sz="1350" spc="-125" dirty="0">
                <a:latin typeface="Times New Roman"/>
                <a:cs typeface="Times New Roman"/>
              </a:rPr>
              <a:t> </a:t>
            </a:r>
            <a:r>
              <a:rPr sz="1350" spc="95" dirty="0">
                <a:latin typeface="Times New Roman"/>
                <a:cs typeface="Times New Roman"/>
              </a:rPr>
              <a:t>2</a:t>
            </a:r>
            <a:endParaRPr sz="1350">
              <a:latin typeface="Times New Roman"/>
              <a:cs typeface="Times New Roman"/>
            </a:endParaRPr>
          </a:p>
        </p:txBody>
      </p:sp>
      <p:sp>
        <p:nvSpPr>
          <p:cNvPr id="8" name="object 8"/>
          <p:cNvSpPr txBox="1"/>
          <p:nvPr/>
        </p:nvSpPr>
        <p:spPr>
          <a:xfrm>
            <a:off x="53339" y="321005"/>
            <a:ext cx="8733790" cy="695960"/>
          </a:xfrm>
          <a:prstGeom prst="rect">
            <a:avLst/>
          </a:prstGeom>
        </p:spPr>
        <p:txBody>
          <a:bodyPr vert="horz" wrap="square" lIns="0" tIns="12065" rIns="0" bIns="0" rtlCol="0">
            <a:spAutoFit/>
          </a:bodyPr>
          <a:lstStyle/>
          <a:p>
            <a:pPr marL="38100">
              <a:lnSpc>
                <a:spcPct val="100000"/>
              </a:lnSpc>
              <a:spcBef>
                <a:spcPts val="95"/>
              </a:spcBef>
              <a:tabLst>
                <a:tab pos="817880" algn="l"/>
                <a:tab pos="2199005" algn="l"/>
                <a:tab pos="2933700" algn="l"/>
                <a:tab pos="3488690" algn="l"/>
                <a:tab pos="4223385" algn="l"/>
                <a:tab pos="5647055" algn="l"/>
                <a:tab pos="6143625" algn="l"/>
                <a:tab pos="7078345" algn="l"/>
                <a:tab pos="7482205" algn="l"/>
              </a:tabLst>
            </a:pPr>
            <a:r>
              <a:rPr sz="1800" baseline="43981" dirty="0">
                <a:latin typeface="Arial MT"/>
                <a:cs typeface="Arial MT"/>
              </a:rPr>
              <a:t>…</a:t>
            </a:r>
            <a:r>
              <a:rPr sz="1800" spc="390" baseline="43981" dirty="0">
                <a:latin typeface="Arial MT"/>
                <a:cs typeface="Arial MT"/>
              </a:rPr>
              <a:t> </a:t>
            </a:r>
            <a:r>
              <a:rPr sz="2200" spc="-5" dirty="0">
                <a:latin typeface="Calibri"/>
                <a:cs typeface="Calibri"/>
              </a:rPr>
              <a:t>The	</a:t>
            </a:r>
            <a:r>
              <a:rPr sz="2200" spc="-10" dirty="0">
                <a:latin typeface="Calibri"/>
                <a:cs typeface="Calibri"/>
              </a:rPr>
              <a:t>intermodal	</a:t>
            </a:r>
            <a:r>
              <a:rPr sz="2200" spc="-15" dirty="0">
                <a:latin typeface="Calibri"/>
                <a:cs typeface="Calibri"/>
              </a:rPr>
              <a:t>delay	</a:t>
            </a:r>
            <a:r>
              <a:rPr sz="2200" spc="-10" dirty="0">
                <a:latin typeface="Calibri"/>
                <a:cs typeface="Calibri"/>
              </a:rPr>
              <a:t>and	</a:t>
            </a:r>
            <a:r>
              <a:rPr sz="2200" spc="-5" dirty="0">
                <a:latin typeface="Calibri"/>
                <a:cs typeface="Calibri"/>
              </a:rPr>
              <a:t>pulse	</a:t>
            </a:r>
            <a:r>
              <a:rPr sz="2200" spc="-10" dirty="0">
                <a:latin typeface="Calibri"/>
                <a:cs typeface="Calibri"/>
              </a:rPr>
              <a:t>broadening	are	</a:t>
            </a:r>
            <a:r>
              <a:rPr sz="2200" spc="-15" dirty="0">
                <a:latin typeface="Calibri"/>
                <a:cs typeface="Calibri"/>
              </a:rPr>
              <a:t>related	by	</a:t>
            </a:r>
            <a:r>
              <a:rPr sz="2200" spc="-10" dirty="0">
                <a:latin typeface="Calibri"/>
                <a:cs typeface="Calibri"/>
              </a:rPr>
              <a:t>expression</a:t>
            </a:r>
            <a:endParaRPr sz="2200">
              <a:latin typeface="Calibri"/>
              <a:cs typeface="Calibri"/>
            </a:endParaRPr>
          </a:p>
          <a:p>
            <a:pPr marL="266700">
              <a:lnSpc>
                <a:spcPct val="100000"/>
              </a:lnSpc>
            </a:pPr>
            <a:r>
              <a:rPr sz="2200" spc="-10" dirty="0">
                <a:latin typeface="Calibri"/>
                <a:cs typeface="Calibri"/>
              </a:rPr>
              <a:t>given</a:t>
            </a:r>
            <a:r>
              <a:rPr sz="2200" spc="-25" dirty="0">
                <a:latin typeface="Calibri"/>
                <a:cs typeface="Calibri"/>
              </a:rPr>
              <a:t> </a:t>
            </a:r>
            <a:r>
              <a:rPr sz="2200" spc="-10" dirty="0">
                <a:latin typeface="Calibri"/>
                <a:cs typeface="Calibri"/>
              </a:rPr>
              <a:t>by </a:t>
            </a:r>
            <a:r>
              <a:rPr sz="2200" spc="-15" dirty="0">
                <a:latin typeface="Calibri"/>
                <a:cs typeface="Calibri"/>
              </a:rPr>
              <a:t>Personick.</a:t>
            </a:r>
            <a:endParaRPr sz="2200">
              <a:latin typeface="Calibri"/>
              <a:cs typeface="Calibri"/>
            </a:endParaRPr>
          </a:p>
        </p:txBody>
      </p:sp>
      <p:sp>
        <p:nvSpPr>
          <p:cNvPr id="9" name="object 9"/>
          <p:cNvSpPr txBox="1"/>
          <p:nvPr/>
        </p:nvSpPr>
        <p:spPr>
          <a:xfrm>
            <a:off x="1890921" y="1534799"/>
            <a:ext cx="1207770" cy="405130"/>
          </a:xfrm>
          <a:prstGeom prst="rect">
            <a:avLst/>
          </a:prstGeom>
        </p:spPr>
        <p:txBody>
          <a:bodyPr vert="horz" wrap="square" lIns="0" tIns="17145" rIns="0" bIns="0" rtlCol="0">
            <a:spAutoFit/>
          </a:bodyPr>
          <a:lstStyle/>
          <a:p>
            <a:pPr marL="38100">
              <a:lnSpc>
                <a:spcPct val="100000"/>
              </a:lnSpc>
              <a:spcBef>
                <a:spcPts val="135"/>
              </a:spcBef>
            </a:pPr>
            <a:r>
              <a:rPr sz="3675" spc="525" baseline="13605" dirty="0">
                <a:latin typeface="Symbol"/>
                <a:cs typeface="Symbol"/>
              </a:rPr>
              <a:t></a:t>
            </a:r>
            <a:r>
              <a:rPr sz="1350" spc="40" dirty="0">
                <a:latin typeface="Times New Roman"/>
                <a:cs typeface="Times New Roman"/>
              </a:rPr>
              <a:t>i</a:t>
            </a:r>
            <a:r>
              <a:rPr sz="1350" spc="70" dirty="0">
                <a:latin typeface="Times New Roman"/>
                <a:cs typeface="Times New Roman"/>
              </a:rPr>
              <a:t>n</a:t>
            </a:r>
            <a:r>
              <a:rPr sz="1350" spc="50" dirty="0">
                <a:latin typeface="Times New Roman"/>
                <a:cs typeface="Times New Roman"/>
              </a:rPr>
              <a:t>t</a:t>
            </a:r>
            <a:r>
              <a:rPr sz="1350" spc="-145" dirty="0">
                <a:latin typeface="Times New Roman"/>
                <a:cs typeface="Times New Roman"/>
              </a:rPr>
              <a:t> </a:t>
            </a:r>
            <a:r>
              <a:rPr sz="1350" spc="55" dirty="0">
                <a:latin typeface="Times New Roman"/>
                <a:cs typeface="Times New Roman"/>
              </a:rPr>
              <a:t>e</a:t>
            </a:r>
            <a:r>
              <a:rPr sz="1350" spc="60" dirty="0">
                <a:latin typeface="Times New Roman"/>
                <a:cs typeface="Times New Roman"/>
              </a:rPr>
              <a:t>r</a:t>
            </a:r>
            <a:r>
              <a:rPr sz="1350" spc="-140" dirty="0">
                <a:latin typeface="Times New Roman"/>
                <a:cs typeface="Times New Roman"/>
              </a:rPr>
              <a:t> </a:t>
            </a:r>
            <a:r>
              <a:rPr sz="1350" spc="90" dirty="0">
                <a:latin typeface="Times New Roman"/>
                <a:cs typeface="Times New Roman"/>
              </a:rPr>
              <a:t>m</a:t>
            </a:r>
            <a:r>
              <a:rPr sz="1350" spc="70" dirty="0">
                <a:latin typeface="Times New Roman"/>
                <a:cs typeface="Times New Roman"/>
              </a:rPr>
              <a:t>o</a:t>
            </a:r>
            <a:r>
              <a:rPr sz="1350" spc="250" dirty="0">
                <a:latin typeface="Times New Roman"/>
                <a:cs typeface="Times New Roman"/>
              </a:rPr>
              <a:t>d</a:t>
            </a:r>
            <a:r>
              <a:rPr sz="1350" spc="55" dirty="0">
                <a:latin typeface="Times New Roman"/>
                <a:cs typeface="Times New Roman"/>
              </a:rPr>
              <a:t>a</a:t>
            </a:r>
            <a:r>
              <a:rPr sz="1350" spc="50" dirty="0">
                <a:latin typeface="Times New Roman"/>
                <a:cs typeface="Times New Roman"/>
              </a:rPr>
              <a:t>l</a:t>
            </a:r>
            <a:endParaRPr sz="1350">
              <a:latin typeface="Times New Roman"/>
              <a:cs typeface="Times New Roman"/>
            </a:endParaRPr>
          </a:p>
        </p:txBody>
      </p:sp>
      <p:sp>
        <p:nvSpPr>
          <p:cNvPr id="10" name="object 10"/>
          <p:cNvSpPr txBox="1"/>
          <p:nvPr/>
        </p:nvSpPr>
        <p:spPr>
          <a:xfrm>
            <a:off x="6455409" y="1392682"/>
            <a:ext cx="222504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Calibri"/>
                <a:cs typeface="Calibri"/>
              </a:rPr>
              <a:t>where</a:t>
            </a:r>
            <a:r>
              <a:rPr sz="1800" spc="380" dirty="0">
                <a:latin typeface="Calibri"/>
                <a:cs typeface="Calibri"/>
              </a:rPr>
              <a:t> </a:t>
            </a:r>
            <a:r>
              <a:rPr sz="1800" spc="10" dirty="0">
                <a:latin typeface="Symbol"/>
                <a:cs typeface="Symbol"/>
              </a:rPr>
              <a:t></a:t>
            </a:r>
            <a:r>
              <a:rPr sz="1800" spc="15" baseline="-20833" dirty="0">
                <a:latin typeface="Calibri"/>
                <a:cs typeface="Calibri"/>
              </a:rPr>
              <a:t>g</a:t>
            </a:r>
            <a:r>
              <a:rPr sz="1800" spc="150" baseline="-20833" dirty="0">
                <a:latin typeface="Calibri"/>
                <a:cs typeface="Calibri"/>
              </a:rPr>
              <a:t> </a:t>
            </a:r>
            <a:r>
              <a:rPr sz="1800" dirty="0">
                <a:latin typeface="Calibri"/>
                <a:cs typeface="Calibri"/>
              </a:rPr>
              <a:t>-</a:t>
            </a:r>
            <a:r>
              <a:rPr sz="1800" spc="-15" dirty="0">
                <a:latin typeface="Calibri"/>
                <a:cs typeface="Calibri"/>
              </a:rPr>
              <a:t> </a:t>
            </a:r>
            <a:r>
              <a:rPr sz="1800" spc="-10" dirty="0">
                <a:latin typeface="Calibri"/>
                <a:cs typeface="Calibri"/>
              </a:rPr>
              <a:t>group-delay</a:t>
            </a:r>
            <a:endParaRPr sz="1800">
              <a:latin typeface="Calibri"/>
              <a:cs typeface="Calibri"/>
            </a:endParaRPr>
          </a:p>
        </p:txBody>
      </p:sp>
      <p:sp>
        <p:nvSpPr>
          <p:cNvPr id="11" name="object 11"/>
          <p:cNvSpPr txBox="1"/>
          <p:nvPr/>
        </p:nvSpPr>
        <p:spPr>
          <a:xfrm>
            <a:off x="3055061" y="3494999"/>
            <a:ext cx="906780" cy="608330"/>
          </a:xfrm>
          <a:prstGeom prst="rect">
            <a:avLst/>
          </a:prstGeom>
        </p:spPr>
        <p:txBody>
          <a:bodyPr vert="horz" wrap="square" lIns="0" tIns="15875" rIns="0" bIns="0" rtlCol="0">
            <a:spAutoFit/>
          </a:bodyPr>
          <a:lstStyle/>
          <a:p>
            <a:pPr marL="12700">
              <a:lnSpc>
                <a:spcPct val="100000"/>
              </a:lnSpc>
              <a:spcBef>
                <a:spcPts val="125"/>
              </a:spcBef>
              <a:tabLst>
                <a:tab pos="807720" algn="l"/>
              </a:tabLst>
            </a:pPr>
            <a:r>
              <a:rPr sz="3800" spc="-595" dirty="0">
                <a:latin typeface="Symbol"/>
                <a:cs typeface="Symbol"/>
              </a:rPr>
              <a:t></a:t>
            </a:r>
            <a:r>
              <a:rPr sz="3800" spc="-595" dirty="0">
                <a:latin typeface="Times New Roman"/>
                <a:cs typeface="Times New Roman"/>
              </a:rPr>
              <a:t>	</a:t>
            </a:r>
            <a:r>
              <a:rPr sz="3800" spc="-595" dirty="0">
                <a:latin typeface="Symbol"/>
                <a:cs typeface="Symbol"/>
              </a:rPr>
              <a:t></a:t>
            </a:r>
            <a:endParaRPr sz="3800">
              <a:latin typeface="Symbol"/>
              <a:cs typeface="Symbol"/>
            </a:endParaRPr>
          </a:p>
        </p:txBody>
      </p:sp>
      <p:sp>
        <p:nvSpPr>
          <p:cNvPr id="12" name="object 12"/>
          <p:cNvSpPr txBox="1"/>
          <p:nvPr/>
        </p:nvSpPr>
        <p:spPr>
          <a:xfrm>
            <a:off x="3924791" y="3570087"/>
            <a:ext cx="243840" cy="180975"/>
          </a:xfrm>
          <a:prstGeom prst="rect">
            <a:avLst/>
          </a:prstGeom>
        </p:spPr>
        <p:txBody>
          <a:bodyPr vert="horz" wrap="square" lIns="0" tIns="14604" rIns="0" bIns="0" rtlCol="0">
            <a:spAutoFit/>
          </a:bodyPr>
          <a:lstStyle/>
          <a:p>
            <a:pPr marL="12700">
              <a:lnSpc>
                <a:spcPct val="100000"/>
              </a:lnSpc>
              <a:spcBef>
                <a:spcPts val="114"/>
              </a:spcBef>
            </a:pPr>
            <a:r>
              <a:rPr sz="1000" spc="120" dirty="0">
                <a:latin typeface="Times New Roman"/>
                <a:cs typeface="Times New Roman"/>
              </a:rPr>
              <a:t>1</a:t>
            </a:r>
            <a:r>
              <a:rPr sz="1000" spc="50" dirty="0">
                <a:latin typeface="Times New Roman"/>
                <a:cs typeface="Times New Roman"/>
              </a:rPr>
              <a:t>/</a:t>
            </a:r>
            <a:r>
              <a:rPr sz="1000" spc="-85" dirty="0">
                <a:latin typeface="Times New Roman"/>
                <a:cs typeface="Times New Roman"/>
              </a:rPr>
              <a:t> </a:t>
            </a:r>
            <a:r>
              <a:rPr sz="1000" spc="95" dirty="0">
                <a:latin typeface="Times New Roman"/>
                <a:cs typeface="Times New Roman"/>
              </a:rPr>
              <a:t>2</a:t>
            </a:r>
            <a:endParaRPr sz="1000">
              <a:latin typeface="Times New Roman"/>
              <a:cs typeface="Times New Roman"/>
            </a:endParaRPr>
          </a:p>
        </p:txBody>
      </p:sp>
      <p:sp>
        <p:nvSpPr>
          <p:cNvPr id="13" name="object 13"/>
          <p:cNvSpPr txBox="1"/>
          <p:nvPr/>
        </p:nvSpPr>
        <p:spPr>
          <a:xfrm>
            <a:off x="666403" y="3737274"/>
            <a:ext cx="977265" cy="313690"/>
          </a:xfrm>
          <a:prstGeom prst="rect">
            <a:avLst/>
          </a:prstGeom>
        </p:spPr>
        <p:txBody>
          <a:bodyPr vert="horz" wrap="square" lIns="0" tIns="17780" rIns="0" bIns="0" rtlCol="0">
            <a:spAutoFit/>
          </a:bodyPr>
          <a:lstStyle/>
          <a:p>
            <a:pPr marL="38100">
              <a:lnSpc>
                <a:spcPct val="100000"/>
              </a:lnSpc>
              <a:spcBef>
                <a:spcPts val="140"/>
              </a:spcBef>
            </a:pPr>
            <a:r>
              <a:rPr sz="2775" spc="187" baseline="13513" dirty="0">
                <a:latin typeface="Symbol"/>
                <a:cs typeface="Symbol"/>
              </a:rPr>
              <a:t></a:t>
            </a:r>
            <a:r>
              <a:rPr sz="2775" spc="-427" baseline="13513" dirty="0">
                <a:latin typeface="Times New Roman"/>
                <a:cs typeface="Times New Roman"/>
              </a:rPr>
              <a:t> </a:t>
            </a:r>
            <a:r>
              <a:rPr sz="1000" spc="45" dirty="0">
                <a:latin typeface="Times New Roman"/>
                <a:cs typeface="Times New Roman"/>
              </a:rPr>
              <a:t>i</a:t>
            </a:r>
            <a:r>
              <a:rPr sz="1000" spc="80" dirty="0">
                <a:latin typeface="Times New Roman"/>
                <a:cs typeface="Times New Roman"/>
              </a:rPr>
              <a:t>n</a:t>
            </a:r>
            <a:r>
              <a:rPr sz="1000" spc="50" dirty="0">
                <a:latin typeface="Times New Roman"/>
                <a:cs typeface="Times New Roman"/>
              </a:rPr>
              <a:t>t</a:t>
            </a:r>
            <a:r>
              <a:rPr sz="1000" spc="-105" dirty="0">
                <a:latin typeface="Times New Roman"/>
                <a:cs typeface="Times New Roman"/>
              </a:rPr>
              <a:t> </a:t>
            </a:r>
            <a:r>
              <a:rPr sz="1000" i="1" spc="60" dirty="0">
                <a:latin typeface="Times New Roman"/>
                <a:cs typeface="Times New Roman"/>
              </a:rPr>
              <a:t>e</a:t>
            </a:r>
            <a:r>
              <a:rPr sz="1000" i="1" spc="70" dirty="0">
                <a:latin typeface="Times New Roman"/>
                <a:cs typeface="Times New Roman"/>
              </a:rPr>
              <a:t>r</a:t>
            </a:r>
            <a:r>
              <a:rPr sz="1000" i="1" spc="-65" dirty="0">
                <a:latin typeface="Times New Roman"/>
                <a:cs typeface="Times New Roman"/>
              </a:rPr>
              <a:t> </a:t>
            </a:r>
            <a:r>
              <a:rPr sz="1000" spc="105" dirty="0">
                <a:latin typeface="Times New Roman"/>
                <a:cs typeface="Times New Roman"/>
              </a:rPr>
              <a:t>m</a:t>
            </a:r>
            <a:r>
              <a:rPr sz="1000" spc="80" dirty="0">
                <a:latin typeface="Times New Roman"/>
                <a:cs typeface="Times New Roman"/>
              </a:rPr>
              <a:t>o</a:t>
            </a:r>
            <a:r>
              <a:rPr sz="1000" spc="95" dirty="0">
                <a:latin typeface="Times New Roman"/>
                <a:cs typeface="Times New Roman"/>
              </a:rPr>
              <a:t>d</a:t>
            </a:r>
            <a:r>
              <a:rPr sz="1000" spc="-114" dirty="0">
                <a:latin typeface="Times New Roman"/>
                <a:cs typeface="Times New Roman"/>
              </a:rPr>
              <a:t> </a:t>
            </a:r>
            <a:r>
              <a:rPr sz="1000" i="1" spc="80" dirty="0">
                <a:latin typeface="Times New Roman"/>
                <a:cs typeface="Times New Roman"/>
              </a:rPr>
              <a:t>a</a:t>
            </a:r>
            <a:r>
              <a:rPr sz="1000" i="1" spc="50" dirty="0">
                <a:latin typeface="Times New Roman"/>
                <a:cs typeface="Times New Roman"/>
              </a:rPr>
              <a:t>l</a:t>
            </a:r>
            <a:endParaRPr sz="1000">
              <a:latin typeface="Times New Roman"/>
              <a:cs typeface="Times New Roman"/>
            </a:endParaRPr>
          </a:p>
        </p:txBody>
      </p:sp>
      <p:sp>
        <p:nvSpPr>
          <p:cNvPr id="14" name="object 14"/>
          <p:cNvSpPr txBox="1"/>
          <p:nvPr/>
        </p:nvSpPr>
        <p:spPr>
          <a:xfrm>
            <a:off x="4575866" y="3847859"/>
            <a:ext cx="101600" cy="180975"/>
          </a:xfrm>
          <a:prstGeom prst="rect">
            <a:avLst/>
          </a:prstGeom>
        </p:spPr>
        <p:txBody>
          <a:bodyPr vert="horz" wrap="square" lIns="0" tIns="14604" rIns="0" bIns="0" rtlCol="0">
            <a:spAutoFit/>
          </a:bodyPr>
          <a:lstStyle/>
          <a:p>
            <a:pPr marL="12700">
              <a:lnSpc>
                <a:spcPct val="100000"/>
              </a:lnSpc>
              <a:spcBef>
                <a:spcPts val="114"/>
              </a:spcBef>
            </a:pPr>
            <a:r>
              <a:rPr sz="1000" spc="95" dirty="0">
                <a:latin typeface="Times New Roman"/>
                <a:cs typeface="Times New Roman"/>
              </a:rPr>
              <a:t>1</a:t>
            </a:r>
            <a:endParaRPr sz="1000">
              <a:latin typeface="Times New Roman"/>
              <a:cs typeface="Times New Roman"/>
            </a:endParaRPr>
          </a:p>
        </p:txBody>
      </p:sp>
      <p:sp>
        <p:nvSpPr>
          <p:cNvPr id="15" name="object 15"/>
          <p:cNvSpPr txBox="1"/>
          <p:nvPr/>
        </p:nvSpPr>
        <p:spPr>
          <a:xfrm>
            <a:off x="2061793" y="3870523"/>
            <a:ext cx="269240" cy="294005"/>
          </a:xfrm>
          <a:prstGeom prst="rect">
            <a:avLst/>
          </a:prstGeom>
        </p:spPr>
        <p:txBody>
          <a:bodyPr vert="horz" wrap="square" lIns="0" tIns="13970" rIns="0" bIns="0" rtlCol="0">
            <a:spAutoFit/>
          </a:bodyPr>
          <a:lstStyle/>
          <a:p>
            <a:pPr marL="12700">
              <a:lnSpc>
                <a:spcPct val="100000"/>
              </a:lnSpc>
              <a:spcBef>
                <a:spcPts val="110"/>
              </a:spcBef>
            </a:pPr>
            <a:r>
              <a:rPr sz="1750" spc="125" dirty="0">
                <a:latin typeface="Times New Roman"/>
                <a:cs typeface="Times New Roman"/>
              </a:rPr>
              <a:t>2</a:t>
            </a:r>
            <a:r>
              <a:rPr sz="1750" i="1" spc="135" dirty="0">
                <a:latin typeface="Times New Roman"/>
                <a:cs typeface="Times New Roman"/>
              </a:rPr>
              <a:t>c</a:t>
            </a:r>
            <a:endParaRPr sz="1750">
              <a:latin typeface="Times New Roman"/>
              <a:cs typeface="Times New Roman"/>
            </a:endParaRPr>
          </a:p>
        </p:txBody>
      </p:sp>
      <p:sp>
        <p:nvSpPr>
          <p:cNvPr id="16" name="object 16"/>
          <p:cNvSpPr txBox="1"/>
          <p:nvPr/>
        </p:nvSpPr>
        <p:spPr>
          <a:xfrm>
            <a:off x="1889827" y="3595947"/>
            <a:ext cx="1578610" cy="313690"/>
          </a:xfrm>
          <a:prstGeom prst="rect">
            <a:avLst/>
          </a:prstGeom>
        </p:spPr>
        <p:txBody>
          <a:bodyPr vert="horz" wrap="square" lIns="0" tIns="17780" rIns="0" bIns="0" rtlCol="0">
            <a:spAutoFit/>
          </a:bodyPr>
          <a:lstStyle/>
          <a:p>
            <a:pPr marL="12700">
              <a:lnSpc>
                <a:spcPct val="100000"/>
              </a:lnSpc>
              <a:spcBef>
                <a:spcPts val="140"/>
              </a:spcBef>
              <a:tabLst>
                <a:tab pos="349250" algn="l"/>
                <a:tab pos="596900" algn="l"/>
                <a:tab pos="1174115" algn="l"/>
                <a:tab pos="1337310" algn="l"/>
              </a:tabLst>
            </a:pPr>
            <a:r>
              <a:rPr sz="1000" u="sng" spc="45" dirty="0">
                <a:uFill>
                  <a:solidFill>
                    <a:srgbClr val="000000"/>
                  </a:solidFill>
                </a:uFill>
                <a:latin typeface="Times New Roman"/>
                <a:cs typeface="Times New Roman"/>
              </a:rPr>
              <a:t> 	</a:t>
            </a:r>
            <a:r>
              <a:rPr sz="1000" u="sng" spc="95" dirty="0">
                <a:uFill>
                  <a:solidFill>
                    <a:srgbClr val="000000"/>
                  </a:solidFill>
                </a:uFill>
                <a:latin typeface="Times New Roman"/>
                <a:cs typeface="Times New Roman"/>
              </a:rPr>
              <a:t>1	</a:t>
            </a:r>
            <a:r>
              <a:rPr sz="1000" spc="95" dirty="0">
                <a:latin typeface="Times New Roman"/>
                <a:cs typeface="Times New Roman"/>
              </a:rPr>
              <a:t> </a:t>
            </a:r>
            <a:r>
              <a:rPr sz="1000" spc="-125" dirty="0">
                <a:latin typeface="Times New Roman"/>
                <a:cs typeface="Times New Roman"/>
              </a:rPr>
              <a:t> </a:t>
            </a:r>
            <a:r>
              <a:rPr sz="1000" u="sng" spc="45" dirty="0">
                <a:uFill>
                  <a:solidFill>
                    <a:srgbClr val="000000"/>
                  </a:solidFill>
                </a:uFill>
                <a:latin typeface="Times New Roman"/>
                <a:cs typeface="Times New Roman"/>
              </a:rPr>
              <a:t> </a:t>
            </a:r>
            <a:r>
              <a:rPr sz="1000" u="sng" dirty="0">
                <a:uFill>
                  <a:solidFill>
                    <a:srgbClr val="000000"/>
                  </a:solidFill>
                </a:uFill>
                <a:latin typeface="Times New Roman"/>
                <a:cs typeface="Times New Roman"/>
              </a:rPr>
              <a:t>	</a:t>
            </a:r>
            <a:r>
              <a:rPr sz="1000" dirty="0">
                <a:latin typeface="Times New Roman"/>
                <a:cs typeface="Times New Roman"/>
              </a:rPr>
              <a:t>	</a:t>
            </a:r>
            <a:r>
              <a:rPr sz="2775" u="sng" spc="195" baseline="1501" dirty="0">
                <a:uFill>
                  <a:solidFill>
                    <a:srgbClr val="000000"/>
                  </a:solidFill>
                </a:uFill>
                <a:latin typeface="Symbol"/>
                <a:cs typeface="Symbol"/>
              </a:rPr>
              <a:t></a:t>
            </a:r>
            <a:r>
              <a:rPr sz="2775" u="sng" spc="52" baseline="1501" dirty="0">
                <a:uFill>
                  <a:solidFill>
                    <a:srgbClr val="000000"/>
                  </a:solidFill>
                </a:uFill>
                <a:latin typeface="Times New Roman"/>
                <a:cs typeface="Times New Roman"/>
              </a:rPr>
              <a:t> </a:t>
            </a:r>
            <a:endParaRPr sz="2775" baseline="1501">
              <a:latin typeface="Times New Roman"/>
              <a:cs typeface="Times New Roman"/>
            </a:endParaRPr>
          </a:p>
        </p:txBody>
      </p:sp>
      <p:sp>
        <p:nvSpPr>
          <p:cNvPr id="17" name="object 17"/>
          <p:cNvSpPr txBox="1"/>
          <p:nvPr/>
        </p:nvSpPr>
        <p:spPr>
          <a:xfrm>
            <a:off x="1914254" y="3538618"/>
            <a:ext cx="944880" cy="313690"/>
          </a:xfrm>
          <a:prstGeom prst="rect">
            <a:avLst/>
          </a:prstGeom>
        </p:spPr>
        <p:txBody>
          <a:bodyPr vert="horz" wrap="square" lIns="0" tIns="17780" rIns="0" bIns="0" rtlCol="0">
            <a:spAutoFit/>
          </a:bodyPr>
          <a:lstStyle/>
          <a:p>
            <a:pPr marL="12700">
              <a:lnSpc>
                <a:spcPct val="100000"/>
              </a:lnSpc>
              <a:spcBef>
                <a:spcPts val="140"/>
              </a:spcBef>
              <a:tabLst>
                <a:tab pos="766445" algn="l"/>
              </a:tabLst>
            </a:pPr>
            <a:r>
              <a:rPr sz="1750" i="1" spc="160" dirty="0">
                <a:latin typeface="Times New Roman"/>
                <a:cs typeface="Times New Roman"/>
              </a:rPr>
              <a:t>L</a:t>
            </a:r>
            <a:r>
              <a:rPr sz="1750" i="1" spc="204" dirty="0">
                <a:latin typeface="Times New Roman"/>
                <a:cs typeface="Times New Roman"/>
              </a:rPr>
              <a:t>N</a:t>
            </a:r>
            <a:r>
              <a:rPr sz="1750" i="1" spc="100" dirty="0">
                <a:latin typeface="Times New Roman"/>
                <a:cs typeface="Times New Roman"/>
              </a:rPr>
              <a:t> </a:t>
            </a:r>
            <a:r>
              <a:rPr sz="1750" spc="185" dirty="0">
                <a:latin typeface="Symbol"/>
                <a:cs typeface="Symbol"/>
              </a:rPr>
              <a:t></a:t>
            </a:r>
            <a:r>
              <a:rPr sz="1750" dirty="0">
                <a:latin typeface="Times New Roman"/>
                <a:cs typeface="Times New Roman"/>
              </a:rPr>
              <a:t>	</a:t>
            </a:r>
            <a:r>
              <a:rPr sz="1850" spc="130" dirty="0">
                <a:latin typeface="Symbol"/>
                <a:cs typeface="Symbol"/>
              </a:rPr>
              <a:t></a:t>
            </a:r>
            <a:endParaRPr sz="1850">
              <a:latin typeface="Symbol"/>
              <a:cs typeface="Symbol"/>
            </a:endParaRPr>
          </a:p>
        </p:txBody>
      </p:sp>
      <p:sp>
        <p:nvSpPr>
          <p:cNvPr id="18" name="object 18"/>
          <p:cNvSpPr txBox="1"/>
          <p:nvPr/>
        </p:nvSpPr>
        <p:spPr>
          <a:xfrm>
            <a:off x="3442649" y="3608763"/>
            <a:ext cx="344805" cy="294005"/>
          </a:xfrm>
          <a:prstGeom prst="rect">
            <a:avLst/>
          </a:prstGeom>
        </p:spPr>
        <p:txBody>
          <a:bodyPr vert="horz" wrap="square" lIns="0" tIns="13970" rIns="0" bIns="0" rtlCol="0">
            <a:spAutoFit/>
          </a:bodyPr>
          <a:lstStyle/>
          <a:p>
            <a:pPr marL="12700">
              <a:lnSpc>
                <a:spcPct val="100000"/>
              </a:lnSpc>
              <a:spcBef>
                <a:spcPts val="110"/>
              </a:spcBef>
            </a:pPr>
            <a:r>
              <a:rPr sz="1750" u="sng" spc="165" dirty="0">
                <a:uFill>
                  <a:solidFill>
                    <a:srgbClr val="000000"/>
                  </a:solidFill>
                </a:uFill>
                <a:latin typeface="Symbol"/>
                <a:cs typeface="Symbol"/>
              </a:rPr>
              <a:t></a:t>
            </a:r>
            <a:r>
              <a:rPr sz="1750" u="sng" spc="-85" dirty="0">
                <a:uFill>
                  <a:solidFill>
                    <a:srgbClr val="000000"/>
                  </a:solidFill>
                </a:uFill>
                <a:latin typeface="Times New Roman"/>
                <a:cs typeface="Times New Roman"/>
              </a:rPr>
              <a:t> </a:t>
            </a:r>
            <a:r>
              <a:rPr sz="1750" u="sng" spc="150" dirty="0">
                <a:uFill>
                  <a:solidFill>
                    <a:srgbClr val="000000"/>
                  </a:solidFill>
                </a:uFill>
                <a:latin typeface="Times New Roman"/>
                <a:cs typeface="Times New Roman"/>
              </a:rPr>
              <a:t>2</a:t>
            </a:r>
            <a:endParaRPr sz="1750">
              <a:latin typeface="Times New Roman"/>
              <a:cs typeface="Times New Roman"/>
            </a:endParaRPr>
          </a:p>
        </p:txBody>
      </p:sp>
      <p:sp>
        <p:nvSpPr>
          <p:cNvPr id="19" name="object 19"/>
          <p:cNvSpPr txBox="1"/>
          <p:nvPr/>
        </p:nvSpPr>
        <p:spPr>
          <a:xfrm>
            <a:off x="2488912" y="3823039"/>
            <a:ext cx="1382395" cy="313690"/>
          </a:xfrm>
          <a:prstGeom prst="rect">
            <a:avLst/>
          </a:prstGeom>
        </p:spPr>
        <p:txBody>
          <a:bodyPr vert="horz" wrap="square" lIns="0" tIns="17780" rIns="0" bIns="0" rtlCol="0">
            <a:spAutoFit/>
          </a:bodyPr>
          <a:lstStyle/>
          <a:p>
            <a:pPr marL="38100">
              <a:lnSpc>
                <a:spcPct val="100000"/>
              </a:lnSpc>
              <a:spcBef>
                <a:spcPts val="140"/>
              </a:spcBef>
              <a:tabLst>
                <a:tab pos="695960" algn="l"/>
              </a:tabLst>
            </a:pPr>
            <a:r>
              <a:rPr sz="2775" spc="195" baseline="-7507" dirty="0">
                <a:latin typeface="Symbol"/>
                <a:cs typeface="Symbol"/>
              </a:rPr>
              <a:t></a:t>
            </a:r>
            <a:r>
              <a:rPr sz="2775" spc="52" baseline="-7507" dirty="0">
                <a:latin typeface="Times New Roman"/>
                <a:cs typeface="Times New Roman"/>
              </a:rPr>
              <a:t> </a:t>
            </a:r>
            <a:r>
              <a:rPr sz="2625" spc="442" baseline="-7936" dirty="0">
                <a:latin typeface="Symbol"/>
                <a:cs typeface="Symbol"/>
              </a:rPr>
              <a:t></a:t>
            </a:r>
            <a:r>
              <a:rPr sz="2625" spc="225" baseline="-7936" dirty="0">
                <a:latin typeface="Times New Roman"/>
                <a:cs typeface="Times New Roman"/>
              </a:rPr>
              <a:t>1</a:t>
            </a:r>
            <a:r>
              <a:rPr sz="2625" baseline="-7936" dirty="0">
                <a:latin typeface="Times New Roman"/>
                <a:cs typeface="Times New Roman"/>
              </a:rPr>
              <a:t>	</a:t>
            </a:r>
            <a:r>
              <a:rPr sz="1750" spc="-90" dirty="0">
                <a:latin typeface="Times New Roman"/>
                <a:cs typeface="Times New Roman"/>
              </a:rPr>
              <a:t>3</a:t>
            </a:r>
            <a:r>
              <a:rPr sz="1850" spc="130" dirty="0">
                <a:latin typeface="Symbol"/>
                <a:cs typeface="Symbol"/>
              </a:rPr>
              <a:t></a:t>
            </a:r>
            <a:r>
              <a:rPr sz="1850" spc="35" dirty="0">
                <a:latin typeface="Times New Roman"/>
                <a:cs typeface="Times New Roman"/>
              </a:rPr>
              <a:t> </a:t>
            </a:r>
            <a:r>
              <a:rPr sz="1750" spc="165" dirty="0">
                <a:latin typeface="Symbol"/>
                <a:cs typeface="Symbol"/>
              </a:rPr>
              <a:t></a:t>
            </a:r>
            <a:r>
              <a:rPr sz="1750" spc="-85" dirty="0">
                <a:latin typeface="Times New Roman"/>
                <a:cs typeface="Times New Roman"/>
              </a:rPr>
              <a:t> </a:t>
            </a:r>
            <a:r>
              <a:rPr sz="1750" spc="150" dirty="0">
                <a:latin typeface="Times New Roman"/>
                <a:cs typeface="Times New Roman"/>
              </a:rPr>
              <a:t>2</a:t>
            </a:r>
            <a:endParaRPr sz="1750">
              <a:latin typeface="Times New Roman"/>
              <a:cs typeface="Times New Roman"/>
            </a:endParaRPr>
          </a:p>
        </p:txBody>
      </p:sp>
      <p:sp>
        <p:nvSpPr>
          <p:cNvPr id="20" name="object 20"/>
          <p:cNvSpPr txBox="1"/>
          <p:nvPr/>
        </p:nvSpPr>
        <p:spPr>
          <a:xfrm>
            <a:off x="4374776" y="3492321"/>
            <a:ext cx="125730" cy="294005"/>
          </a:xfrm>
          <a:prstGeom prst="rect">
            <a:avLst/>
          </a:prstGeom>
        </p:spPr>
        <p:txBody>
          <a:bodyPr vert="horz" wrap="square" lIns="0" tIns="13970" rIns="0" bIns="0" rtlCol="0">
            <a:spAutoFit/>
          </a:bodyPr>
          <a:lstStyle/>
          <a:p>
            <a:pPr marL="12700">
              <a:lnSpc>
                <a:spcPct val="100000"/>
              </a:lnSpc>
              <a:spcBef>
                <a:spcPts val="110"/>
              </a:spcBef>
            </a:pPr>
            <a:r>
              <a:rPr sz="1750" spc="114" dirty="0">
                <a:latin typeface="Symbol"/>
                <a:cs typeface="Symbol"/>
              </a:rPr>
              <a:t></a:t>
            </a:r>
            <a:endParaRPr sz="1750">
              <a:latin typeface="Symbol"/>
              <a:cs typeface="Symbol"/>
            </a:endParaRPr>
          </a:p>
        </p:txBody>
      </p:sp>
      <p:sp>
        <p:nvSpPr>
          <p:cNvPr id="21" name="object 21"/>
          <p:cNvSpPr txBox="1"/>
          <p:nvPr/>
        </p:nvSpPr>
        <p:spPr>
          <a:xfrm>
            <a:off x="8305640" y="3340318"/>
            <a:ext cx="392430" cy="294005"/>
          </a:xfrm>
          <a:prstGeom prst="rect">
            <a:avLst/>
          </a:prstGeom>
        </p:spPr>
        <p:txBody>
          <a:bodyPr vert="horz" wrap="square" lIns="0" tIns="13970" rIns="0" bIns="0" rtlCol="0">
            <a:spAutoFit/>
          </a:bodyPr>
          <a:lstStyle/>
          <a:p>
            <a:pPr marL="38100">
              <a:lnSpc>
                <a:spcPct val="100000"/>
              </a:lnSpc>
              <a:spcBef>
                <a:spcPts val="110"/>
              </a:spcBef>
            </a:pPr>
            <a:r>
              <a:rPr sz="2625" spc="142" baseline="-38095" dirty="0">
                <a:latin typeface="Symbol"/>
                <a:cs typeface="Symbol"/>
              </a:rPr>
              <a:t></a:t>
            </a:r>
            <a:r>
              <a:rPr sz="1000" spc="120" dirty="0">
                <a:latin typeface="Times New Roman"/>
                <a:cs typeface="Times New Roman"/>
              </a:rPr>
              <a:t>1</a:t>
            </a:r>
            <a:r>
              <a:rPr sz="1000" spc="50" dirty="0">
                <a:latin typeface="Times New Roman"/>
                <a:cs typeface="Times New Roman"/>
              </a:rPr>
              <a:t>/</a:t>
            </a:r>
            <a:r>
              <a:rPr sz="1000" spc="-85" dirty="0">
                <a:latin typeface="Times New Roman"/>
                <a:cs typeface="Times New Roman"/>
              </a:rPr>
              <a:t> </a:t>
            </a:r>
            <a:r>
              <a:rPr sz="1000" spc="95" dirty="0">
                <a:latin typeface="Times New Roman"/>
                <a:cs typeface="Times New Roman"/>
              </a:rPr>
              <a:t>2</a:t>
            </a:r>
            <a:endParaRPr sz="1000">
              <a:latin typeface="Times New Roman"/>
              <a:cs typeface="Times New Roman"/>
            </a:endParaRPr>
          </a:p>
        </p:txBody>
      </p:sp>
      <p:sp>
        <p:nvSpPr>
          <p:cNvPr id="22" name="object 22"/>
          <p:cNvSpPr txBox="1"/>
          <p:nvPr/>
        </p:nvSpPr>
        <p:spPr>
          <a:xfrm>
            <a:off x="6599941" y="3466544"/>
            <a:ext cx="1671320" cy="377190"/>
          </a:xfrm>
          <a:prstGeom prst="rect">
            <a:avLst/>
          </a:prstGeom>
        </p:spPr>
        <p:txBody>
          <a:bodyPr vert="horz" wrap="square" lIns="0" tIns="13335" rIns="0" bIns="0" rtlCol="0">
            <a:spAutoFit/>
          </a:bodyPr>
          <a:lstStyle/>
          <a:p>
            <a:pPr marL="38100">
              <a:lnSpc>
                <a:spcPct val="100000"/>
              </a:lnSpc>
              <a:spcBef>
                <a:spcPts val="105"/>
              </a:spcBef>
            </a:pPr>
            <a:r>
              <a:rPr sz="1750" spc="130" dirty="0">
                <a:latin typeface="Times New Roman"/>
                <a:cs typeface="Times New Roman"/>
              </a:rPr>
              <a:t>1</a:t>
            </a:r>
            <a:r>
              <a:rPr sz="1750" spc="160" dirty="0">
                <a:latin typeface="Times New Roman"/>
                <a:cs typeface="Times New Roman"/>
              </a:rPr>
              <a:t>6</a:t>
            </a:r>
            <a:r>
              <a:rPr sz="1750" spc="265" dirty="0">
                <a:latin typeface="Symbol"/>
                <a:cs typeface="Symbol"/>
              </a:rPr>
              <a:t></a:t>
            </a:r>
            <a:r>
              <a:rPr sz="1500" spc="225" baseline="44444" dirty="0">
                <a:latin typeface="Times New Roman"/>
                <a:cs typeface="Times New Roman"/>
              </a:rPr>
              <a:t>2</a:t>
            </a:r>
            <a:r>
              <a:rPr sz="1750" i="1" spc="135" dirty="0">
                <a:latin typeface="Times New Roman"/>
                <a:cs typeface="Times New Roman"/>
              </a:rPr>
              <a:t>c</a:t>
            </a:r>
            <a:r>
              <a:rPr sz="1750" i="1" spc="195" dirty="0">
                <a:latin typeface="Times New Roman"/>
                <a:cs typeface="Times New Roman"/>
              </a:rPr>
              <a:t> </a:t>
            </a:r>
            <a:r>
              <a:rPr sz="1500" spc="142" baseline="44444" dirty="0">
                <a:latin typeface="Times New Roman"/>
                <a:cs typeface="Times New Roman"/>
              </a:rPr>
              <a:t>2</a:t>
            </a:r>
            <a:r>
              <a:rPr sz="1500" baseline="44444" dirty="0">
                <a:latin typeface="Times New Roman"/>
                <a:cs typeface="Times New Roman"/>
              </a:rPr>
              <a:t> </a:t>
            </a:r>
            <a:r>
              <a:rPr sz="1500" spc="-150" baseline="44444" dirty="0">
                <a:latin typeface="Times New Roman"/>
                <a:cs typeface="Times New Roman"/>
              </a:rPr>
              <a:t> </a:t>
            </a:r>
            <a:r>
              <a:rPr sz="3450" spc="-187" baseline="-3623" dirty="0">
                <a:latin typeface="Symbol"/>
                <a:cs typeface="Symbol"/>
              </a:rPr>
              <a:t></a:t>
            </a:r>
            <a:r>
              <a:rPr sz="1850" spc="130" dirty="0">
                <a:latin typeface="Symbol"/>
                <a:cs typeface="Symbol"/>
              </a:rPr>
              <a:t></a:t>
            </a:r>
            <a:r>
              <a:rPr sz="1850" spc="35" dirty="0">
                <a:latin typeface="Times New Roman"/>
                <a:cs typeface="Times New Roman"/>
              </a:rPr>
              <a:t> </a:t>
            </a:r>
            <a:r>
              <a:rPr sz="1750" spc="295" dirty="0">
                <a:latin typeface="Symbol"/>
                <a:cs typeface="Symbol"/>
              </a:rPr>
              <a:t></a:t>
            </a:r>
            <a:r>
              <a:rPr sz="1750" spc="80" dirty="0">
                <a:latin typeface="Times New Roman"/>
                <a:cs typeface="Times New Roman"/>
              </a:rPr>
              <a:t>1</a:t>
            </a:r>
            <a:r>
              <a:rPr sz="3450" spc="-89" baseline="-3623" dirty="0">
                <a:latin typeface="Symbol"/>
                <a:cs typeface="Symbol"/>
              </a:rPr>
              <a:t></a:t>
            </a:r>
            <a:r>
              <a:rPr sz="1500" spc="142" baseline="58333" dirty="0">
                <a:latin typeface="Times New Roman"/>
                <a:cs typeface="Times New Roman"/>
              </a:rPr>
              <a:t>2</a:t>
            </a:r>
            <a:endParaRPr sz="1500" baseline="58333">
              <a:latin typeface="Times New Roman"/>
              <a:cs typeface="Times New Roman"/>
            </a:endParaRPr>
          </a:p>
        </p:txBody>
      </p:sp>
      <p:sp>
        <p:nvSpPr>
          <p:cNvPr id="23" name="object 23"/>
          <p:cNvSpPr txBox="1"/>
          <p:nvPr/>
        </p:nvSpPr>
        <p:spPr>
          <a:xfrm>
            <a:off x="5000241" y="3538162"/>
            <a:ext cx="1351915" cy="313690"/>
          </a:xfrm>
          <a:prstGeom prst="rect">
            <a:avLst/>
          </a:prstGeom>
        </p:spPr>
        <p:txBody>
          <a:bodyPr vert="horz" wrap="square" lIns="0" tIns="17780" rIns="0" bIns="0" rtlCol="0">
            <a:spAutoFit/>
          </a:bodyPr>
          <a:lstStyle/>
          <a:p>
            <a:pPr marL="12700">
              <a:lnSpc>
                <a:spcPct val="100000"/>
              </a:lnSpc>
              <a:spcBef>
                <a:spcPts val="140"/>
              </a:spcBef>
            </a:pPr>
            <a:r>
              <a:rPr sz="1750" spc="135" dirty="0">
                <a:latin typeface="Times New Roman"/>
                <a:cs typeface="Times New Roman"/>
              </a:rPr>
              <a:t>4</a:t>
            </a:r>
            <a:r>
              <a:rPr sz="1750" i="1" spc="135" dirty="0">
                <a:latin typeface="Times New Roman"/>
                <a:cs typeface="Times New Roman"/>
              </a:rPr>
              <a:t>c</a:t>
            </a:r>
            <a:r>
              <a:rPr sz="1750" i="1" spc="-60" dirty="0">
                <a:latin typeface="Times New Roman"/>
                <a:cs typeface="Times New Roman"/>
              </a:rPr>
              <a:t> </a:t>
            </a:r>
            <a:r>
              <a:rPr sz="1750" i="1" spc="135" dirty="0">
                <a:latin typeface="Times New Roman"/>
                <a:cs typeface="Times New Roman"/>
              </a:rPr>
              <a:t>c</a:t>
            </a:r>
            <a:r>
              <a:rPr sz="1750" i="1" spc="295" dirty="0">
                <a:latin typeface="Times New Roman"/>
                <a:cs typeface="Times New Roman"/>
              </a:rPr>
              <a:t> </a:t>
            </a:r>
            <a:r>
              <a:rPr sz="1750" spc="40" dirty="0">
                <a:latin typeface="Times New Roman"/>
                <a:cs typeface="Times New Roman"/>
              </a:rPr>
              <a:t>(</a:t>
            </a:r>
            <a:r>
              <a:rPr sz="1850" spc="40" dirty="0">
                <a:latin typeface="Symbol"/>
                <a:cs typeface="Symbol"/>
              </a:rPr>
              <a:t></a:t>
            </a:r>
            <a:r>
              <a:rPr sz="1850" spc="15" dirty="0">
                <a:latin typeface="Times New Roman"/>
                <a:cs typeface="Times New Roman"/>
              </a:rPr>
              <a:t> </a:t>
            </a:r>
            <a:r>
              <a:rPr sz="1750" spc="145" dirty="0">
                <a:latin typeface="Symbol"/>
                <a:cs typeface="Symbol"/>
              </a:rPr>
              <a:t></a:t>
            </a:r>
            <a:r>
              <a:rPr sz="1750" spc="145" dirty="0">
                <a:latin typeface="Times New Roman"/>
                <a:cs typeface="Times New Roman"/>
              </a:rPr>
              <a:t>1)</a:t>
            </a:r>
            <a:r>
              <a:rPr sz="1750" spc="145" dirty="0">
                <a:latin typeface="Symbol"/>
                <a:cs typeface="Symbol"/>
              </a:rPr>
              <a:t></a:t>
            </a:r>
            <a:endParaRPr sz="1750">
              <a:latin typeface="Symbol"/>
              <a:cs typeface="Symbol"/>
            </a:endParaRPr>
          </a:p>
        </p:txBody>
      </p:sp>
      <p:sp>
        <p:nvSpPr>
          <p:cNvPr id="24" name="object 24"/>
          <p:cNvSpPr txBox="1"/>
          <p:nvPr/>
        </p:nvSpPr>
        <p:spPr>
          <a:xfrm>
            <a:off x="4168708" y="3706534"/>
            <a:ext cx="607060" cy="294005"/>
          </a:xfrm>
          <a:prstGeom prst="rect">
            <a:avLst/>
          </a:prstGeom>
        </p:spPr>
        <p:txBody>
          <a:bodyPr vert="horz" wrap="square" lIns="0" tIns="13970" rIns="0" bIns="0" rtlCol="0">
            <a:spAutoFit/>
          </a:bodyPr>
          <a:lstStyle/>
          <a:p>
            <a:pPr marL="38100">
              <a:lnSpc>
                <a:spcPct val="100000"/>
              </a:lnSpc>
              <a:spcBef>
                <a:spcPts val="110"/>
              </a:spcBef>
            </a:pPr>
            <a:r>
              <a:rPr sz="2625" spc="247" baseline="3174" dirty="0">
                <a:latin typeface="Symbol"/>
                <a:cs typeface="Symbol"/>
              </a:rPr>
              <a:t></a:t>
            </a:r>
            <a:r>
              <a:rPr sz="2625" spc="-217" baseline="3174" dirty="0">
                <a:latin typeface="Times New Roman"/>
                <a:cs typeface="Times New Roman"/>
              </a:rPr>
              <a:t> </a:t>
            </a:r>
            <a:r>
              <a:rPr sz="1750" spc="155" dirty="0">
                <a:latin typeface="Symbol"/>
                <a:cs typeface="Symbol"/>
              </a:rPr>
              <a:t></a:t>
            </a:r>
            <a:r>
              <a:rPr sz="2625" i="1" spc="202" baseline="3174" dirty="0">
                <a:latin typeface="Times New Roman"/>
                <a:cs typeface="Times New Roman"/>
              </a:rPr>
              <a:t>c</a:t>
            </a:r>
            <a:r>
              <a:rPr sz="2625" i="1" spc="-37" baseline="3174" dirty="0">
                <a:latin typeface="Times New Roman"/>
                <a:cs typeface="Times New Roman"/>
              </a:rPr>
              <a:t> </a:t>
            </a:r>
            <a:r>
              <a:rPr sz="1500" spc="142" baseline="47222" dirty="0">
                <a:latin typeface="Times New Roman"/>
                <a:cs typeface="Times New Roman"/>
              </a:rPr>
              <a:t>2</a:t>
            </a:r>
            <a:endParaRPr sz="1500" baseline="47222">
              <a:latin typeface="Times New Roman"/>
              <a:cs typeface="Times New Roman"/>
            </a:endParaRPr>
          </a:p>
        </p:txBody>
      </p:sp>
      <p:sp>
        <p:nvSpPr>
          <p:cNvPr id="25" name="object 25"/>
          <p:cNvSpPr txBox="1"/>
          <p:nvPr/>
        </p:nvSpPr>
        <p:spPr>
          <a:xfrm>
            <a:off x="4765832" y="3612316"/>
            <a:ext cx="3716654" cy="294005"/>
          </a:xfrm>
          <a:prstGeom prst="rect">
            <a:avLst/>
          </a:prstGeom>
        </p:spPr>
        <p:txBody>
          <a:bodyPr vert="horz" wrap="square" lIns="0" tIns="13970" rIns="0" bIns="0" rtlCol="0">
            <a:spAutoFit/>
          </a:bodyPr>
          <a:lstStyle/>
          <a:p>
            <a:pPr marL="38100">
              <a:lnSpc>
                <a:spcPct val="100000"/>
              </a:lnSpc>
              <a:spcBef>
                <a:spcPts val="110"/>
              </a:spcBef>
              <a:tabLst>
                <a:tab pos="469900" algn="l"/>
                <a:tab pos="1584960" algn="l"/>
                <a:tab pos="2496185" algn="l"/>
                <a:tab pos="3556000" algn="l"/>
              </a:tabLst>
            </a:pPr>
            <a:r>
              <a:rPr sz="2625" spc="247" baseline="-20634" dirty="0">
                <a:latin typeface="Symbol"/>
                <a:cs typeface="Symbol"/>
              </a:rPr>
              <a:t></a:t>
            </a:r>
            <a:r>
              <a:rPr sz="1750" u="sng" spc="165" dirty="0">
                <a:uFill>
                  <a:solidFill>
                    <a:srgbClr val="000000"/>
                  </a:solidFill>
                </a:uFill>
                <a:latin typeface="Times New Roman"/>
                <a:cs typeface="Times New Roman"/>
              </a:rPr>
              <a:t>	</a:t>
            </a:r>
            <a:r>
              <a:rPr sz="1000" u="sng" spc="95" dirty="0">
                <a:uFill>
                  <a:solidFill>
                    <a:srgbClr val="000000"/>
                  </a:solidFill>
                </a:uFill>
                <a:latin typeface="Times New Roman"/>
                <a:cs typeface="Times New Roman"/>
              </a:rPr>
              <a:t>1 </a:t>
            </a:r>
            <a:r>
              <a:rPr sz="1000" u="sng" spc="245" dirty="0">
                <a:uFill>
                  <a:solidFill>
                    <a:srgbClr val="000000"/>
                  </a:solidFill>
                </a:uFill>
                <a:latin typeface="Times New Roman"/>
                <a:cs typeface="Times New Roman"/>
              </a:rPr>
              <a:t> </a:t>
            </a:r>
            <a:r>
              <a:rPr sz="1000" u="sng" spc="95" dirty="0">
                <a:uFill>
                  <a:solidFill>
                    <a:srgbClr val="000000"/>
                  </a:solidFill>
                </a:uFill>
                <a:latin typeface="Times New Roman"/>
                <a:cs typeface="Times New Roman"/>
              </a:rPr>
              <a:t>2	</a:t>
            </a:r>
            <a:r>
              <a:rPr sz="2625" spc="247" baseline="-20634" dirty="0">
                <a:latin typeface="Symbol"/>
                <a:cs typeface="Symbol"/>
              </a:rPr>
              <a:t></a:t>
            </a:r>
            <a:r>
              <a:rPr sz="2625" u="sng" spc="247" baseline="4761" dirty="0">
                <a:uFill>
                  <a:solidFill>
                    <a:srgbClr val="000000"/>
                  </a:solidFill>
                </a:uFill>
                <a:latin typeface="Times New Roman"/>
                <a:cs typeface="Times New Roman"/>
              </a:rPr>
              <a:t>	</a:t>
            </a:r>
            <a:r>
              <a:rPr sz="1500" u="sng" spc="142" baseline="8333" dirty="0">
                <a:uFill>
                  <a:solidFill>
                    <a:srgbClr val="000000"/>
                  </a:solidFill>
                </a:uFill>
                <a:latin typeface="Times New Roman"/>
                <a:cs typeface="Times New Roman"/>
              </a:rPr>
              <a:t>2	</a:t>
            </a:r>
            <a:r>
              <a:rPr sz="2625" spc="172" baseline="-23809" dirty="0">
                <a:latin typeface="Symbol"/>
                <a:cs typeface="Symbol"/>
              </a:rPr>
              <a:t></a:t>
            </a:r>
            <a:endParaRPr sz="2625" baseline="-23809">
              <a:latin typeface="Symbol"/>
              <a:cs typeface="Symbol"/>
            </a:endParaRPr>
          </a:p>
        </p:txBody>
      </p:sp>
      <p:sp>
        <p:nvSpPr>
          <p:cNvPr id="26" name="object 26"/>
          <p:cNvSpPr txBox="1"/>
          <p:nvPr/>
        </p:nvSpPr>
        <p:spPr>
          <a:xfrm>
            <a:off x="5362507" y="3823039"/>
            <a:ext cx="652780" cy="313690"/>
          </a:xfrm>
          <a:prstGeom prst="rect">
            <a:avLst/>
          </a:prstGeom>
        </p:spPr>
        <p:txBody>
          <a:bodyPr vert="horz" wrap="square" lIns="0" tIns="17780" rIns="0" bIns="0" rtlCol="0">
            <a:spAutoFit/>
          </a:bodyPr>
          <a:lstStyle/>
          <a:p>
            <a:pPr marL="12700">
              <a:lnSpc>
                <a:spcPct val="100000"/>
              </a:lnSpc>
              <a:spcBef>
                <a:spcPts val="140"/>
              </a:spcBef>
            </a:pPr>
            <a:r>
              <a:rPr sz="1750" spc="50" dirty="0">
                <a:latin typeface="Times New Roman"/>
                <a:cs typeface="Times New Roman"/>
              </a:rPr>
              <a:t>2</a:t>
            </a:r>
            <a:r>
              <a:rPr sz="1850" spc="50" dirty="0">
                <a:latin typeface="Symbol"/>
                <a:cs typeface="Symbol"/>
              </a:rPr>
              <a:t></a:t>
            </a:r>
            <a:r>
              <a:rPr sz="1850" spc="-35" dirty="0">
                <a:latin typeface="Times New Roman"/>
                <a:cs typeface="Times New Roman"/>
              </a:rPr>
              <a:t> </a:t>
            </a:r>
            <a:r>
              <a:rPr sz="1750" spc="220" dirty="0">
                <a:latin typeface="Symbol"/>
                <a:cs typeface="Symbol"/>
              </a:rPr>
              <a:t></a:t>
            </a:r>
            <a:r>
              <a:rPr sz="1750" spc="220" dirty="0">
                <a:latin typeface="Times New Roman"/>
                <a:cs typeface="Times New Roman"/>
              </a:rPr>
              <a:t>1</a:t>
            </a:r>
            <a:endParaRPr sz="1750">
              <a:latin typeface="Times New Roman"/>
              <a:cs typeface="Times New Roman"/>
            </a:endParaRPr>
          </a:p>
        </p:txBody>
      </p:sp>
      <p:sp>
        <p:nvSpPr>
          <p:cNvPr id="27" name="object 27"/>
          <p:cNvSpPr txBox="1"/>
          <p:nvPr/>
        </p:nvSpPr>
        <p:spPr>
          <a:xfrm>
            <a:off x="1685662" y="3695859"/>
            <a:ext cx="168910" cy="294005"/>
          </a:xfrm>
          <a:prstGeom prst="rect">
            <a:avLst/>
          </a:prstGeom>
        </p:spPr>
        <p:txBody>
          <a:bodyPr vert="horz" wrap="square" lIns="0" tIns="13970" rIns="0" bIns="0" rtlCol="0">
            <a:spAutoFit/>
          </a:bodyPr>
          <a:lstStyle/>
          <a:p>
            <a:pPr marL="12700">
              <a:lnSpc>
                <a:spcPct val="100000"/>
              </a:lnSpc>
              <a:spcBef>
                <a:spcPts val="110"/>
              </a:spcBef>
            </a:pPr>
            <a:r>
              <a:rPr sz="1750" spc="165" dirty="0">
                <a:latin typeface="Symbol"/>
                <a:cs typeface="Symbol"/>
              </a:rPr>
              <a:t></a:t>
            </a:r>
            <a:endParaRPr sz="1750">
              <a:latin typeface="Symbol"/>
              <a:cs typeface="Symbol"/>
            </a:endParaRPr>
          </a:p>
        </p:txBody>
      </p:sp>
      <p:sp>
        <p:nvSpPr>
          <p:cNvPr id="28" name="object 28"/>
          <p:cNvSpPr txBox="1"/>
          <p:nvPr/>
        </p:nvSpPr>
        <p:spPr>
          <a:xfrm>
            <a:off x="4349376" y="3920741"/>
            <a:ext cx="176530" cy="294005"/>
          </a:xfrm>
          <a:prstGeom prst="rect">
            <a:avLst/>
          </a:prstGeom>
        </p:spPr>
        <p:txBody>
          <a:bodyPr vert="horz" wrap="square" lIns="0" tIns="13970" rIns="0" bIns="0" rtlCol="0">
            <a:spAutoFit/>
          </a:bodyPr>
          <a:lstStyle/>
          <a:p>
            <a:pPr marL="38100">
              <a:lnSpc>
                <a:spcPct val="100000"/>
              </a:lnSpc>
              <a:spcBef>
                <a:spcPts val="110"/>
              </a:spcBef>
            </a:pPr>
            <a:r>
              <a:rPr sz="2625" spc="-419" baseline="-14285" dirty="0">
                <a:latin typeface="Symbol"/>
                <a:cs typeface="Symbol"/>
              </a:rPr>
              <a:t></a:t>
            </a:r>
            <a:r>
              <a:rPr sz="1750" spc="-280" dirty="0">
                <a:latin typeface="Symbol"/>
                <a:cs typeface="Symbol"/>
              </a:rPr>
              <a:t></a:t>
            </a:r>
            <a:endParaRPr sz="1750">
              <a:latin typeface="Symbol"/>
              <a:cs typeface="Symbol"/>
            </a:endParaRPr>
          </a:p>
        </p:txBody>
      </p:sp>
      <p:sp>
        <p:nvSpPr>
          <p:cNvPr id="29" name="object 29"/>
          <p:cNvSpPr txBox="1"/>
          <p:nvPr/>
        </p:nvSpPr>
        <p:spPr>
          <a:xfrm>
            <a:off x="6565655" y="3786967"/>
            <a:ext cx="1917064" cy="377190"/>
          </a:xfrm>
          <a:prstGeom prst="rect">
            <a:avLst/>
          </a:prstGeom>
        </p:spPr>
        <p:txBody>
          <a:bodyPr vert="horz" wrap="square" lIns="0" tIns="13335" rIns="0" bIns="0" rtlCol="0">
            <a:spAutoFit/>
          </a:bodyPr>
          <a:lstStyle/>
          <a:p>
            <a:pPr marL="38100">
              <a:lnSpc>
                <a:spcPct val="100000"/>
              </a:lnSpc>
              <a:spcBef>
                <a:spcPts val="105"/>
              </a:spcBef>
            </a:pPr>
            <a:r>
              <a:rPr sz="3450" baseline="-3623" dirty="0">
                <a:latin typeface="Symbol"/>
                <a:cs typeface="Symbol"/>
              </a:rPr>
              <a:t></a:t>
            </a:r>
            <a:r>
              <a:rPr sz="1750" spc="-60" dirty="0">
                <a:latin typeface="Times New Roman"/>
                <a:cs typeface="Times New Roman"/>
              </a:rPr>
              <a:t>5</a:t>
            </a:r>
            <a:r>
              <a:rPr sz="1850" spc="130" dirty="0">
                <a:latin typeface="Symbol"/>
                <a:cs typeface="Symbol"/>
              </a:rPr>
              <a:t></a:t>
            </a:r>
            <a:r>
              <a:rPr sz="1850" spc="35" dirty="0">
                <a:latin typeface="Times New Roman"/>
                <a:cs typeface="Times New Roman"/>
              </a:rPr>
              <a:t> </a:t>
            </a:r>
            <a:r>
              <a:rPr sz="1750" spc="165" dirty="0">
                <a:latin typeface="Symbol"/>
                <a:cs typeface="Symbol"/>
              </a:rPr>
              <a:t></a:t>
            </a:r>
            <a:r>
              <a:rPr sz="1750" spc="-90" dirty="0">
                <a:latin typeface="Times New Roman"/>
                <a:cs typeface="Times New Roman"/>
              </a:rPr>
              <a:t> </a:t>
            </a:r>
            <a:r>
              <a:rPr sz="1750" spc="240" dirty="0">
                <a:latin typeface="Times New Roman"/>
                <a:cs typeface="Times New Roman"/>
              </a:rPr>
              <a:t>2</a:t>
            </a:r>
            <a:r>
              <a:rPr sz="3450" spc="120" baseline="-3623" dirty="0">
                <a:latin typeface="Symbol"/>
                <a:cs typeface="Symbol"/>
              </a:rPr>
              <a:t></a:t>
            </a:r>
            <a:r>
              <a:rPr sz="3450" spc="-7" baseline="-3623" dirty="0">
                <a:latin typeface="Symbol"/>
                <a:cs typeface="Symbol"/>
              </a:rPr>
              <a:t></a:t>
            </a:r>
            <a:r>
              <a:rPr sz="1750" spc="-85" dirty="0">
                <a:latin typeface="Times New Roman"/>
                <a:cs typeface="Times New Roman"/>
              </a:rPr>
              <a:t>3</a:t>
            </a:r>
            <a:r>
              <a:rPr sz="1850" spc="130" dirty="0">
                <a:latin typeface="Symbol"/>
                <a:cs typeface="Symbol"/>
              </a:rPr>
              <a:t></a:t>
            </a:r>
            <a:r>
              <a:rPr sz="1850" spc="30" dirty="0">
                <a:latin typeface="Times New Roman"/>
                <a:cs typeface="Times New Roman"/>
              </a:rPr>
              <a:t> </a:t>
            </a:r>
            <a:r>
              <a:rPr sz="1750" spc="165" dirty="0">
                <a:latin typeface="Symbol"/>
                <a:cs typeface="Symbol"/>
              </a:rPr>
              <a:t></a:t>
            </a:r>
            <a:r>
              <a:rPr sz="1750" spc="-90" dirty="0">
                <a:latin typeface="Times New Roman"/>
                <a:cs typeface="Times New Roman"/>
              </a:rPr>
              <a:t> </a:t>
            </a:r>
            <a:r>
              <a:rPr sz="1750" spc="235" dirty="0">
                <a:latin typeface="Times New Roman"/>
                <a:cs typeface="Times New Roman"/>
              </a:rPr>
              <a:t>2</a:t>
            </a:r>
            <a:r>
              <a:rPr sz="3450" spc="-142" baseline="-3623" dirty="0">
                <a:latin typeface="Symbol"/>
                <a:cs typeface="Symbol"/>
              </a:rPr>
              <a:t></a:t>
            </a:r>
            <a:r>
              <a:rPr sz="3450" spc="-525" baseline="-3623" dirty="0">
                <a:latin typeface="Times New Roman"/>
                <a:cs typeface="Times New Roman"/>
              </a:rPr>
              <a:t> </a:t>
            </a:r>
            <a:r>
              <a:rPr sz="2625" spc="-1012" baseline="-15873" dirty="0">
                <a:latin typeface="Symbol"/>
                <a:cs typeface="Symbol"/>
              </a:rPr>
              <a:t></a:t>
            </a:r>
            <a:r>
              <a:rPr sz="2625" spc="172" baseline="-30158" dirty="0">
                <a:latin typeface="Symbol"/>
                <a:cs typeface="Symbol"/>
              </a:rPr>
              <a:t></a:t>
            </a:r>
            <a:endParaRPr sz="2625" baseline="-30158">
              <a:latin typeface="Symbol"/>
              <a:cs typeface="Symbol"/>
            </a:endParaRPr>
          </a:p>
        </p:txBody>
      </p:sp>
      <p:sp>
        <p:nvSpPr>
          <p:cNvPr id="30" name="object 30"/>
          <p:cNvSpPr txBox="1"/>
          <p:nvPr/>
        </p:nvSpPr>
        <p:spPr>
          <a:xfrm>
            <a:off x="307340" y="2683891"/>
            <a:ext cx="7374890" cy="360680"/>
          </a:xfrm>
          <a:prstGeom prst="rect">
            <a:avLst/>
          </a:prstGeom>
        </p:spPr>
        <p:txBody>
          <a:bodyPr vert="horz" wrap="square" lIns="0" tIns="12065" rIns="0" bIns="0" rtlCol="0">
            <a:spAutoFit/>
          </a:bodyPr>
          <a:lstStyle/>
          <a:p>
            <a:pPr marL="12700">
              <a:lnSpc>
                <a:spcPct val="100000"/>
              </a:lnSpc>
              <a:spcBef>
                <a:spcPts val="95"/>
              </a:spcBef>
            </a:pPr>
            <a:r>
              <a:rPr sz="2200" spc="-15" dirty="0">
                <a:latin typeface="Calibri"/>
                <a:cs typeface="Calibri"/>
              </a:rPr>
              <a:t>From</a:t>
            </a:r>
            <a:r>
              <a:rPr sz="2200" spc="-10" dirty="0">
                <a:latin typeface="Calibri"/>
                <a:cs typeface="Calibri"/>
              </a:rPr>
              <a:t> </a:t>
            </a:r>
            <a:r>
              <a:rPr sz="2200" spc="-5" dirty="0">
                <a:latin typeface="Calibri"/>
                <a:cs typeface="Calibri"/>
              </a:rPr>
              <a:t>this</a:t>
            </a:r>
            <a:r>
              <a:rPr sz="2200" spc="5" dirty="0">
                <a:latin typeface="Calibri"/>
                <a:cs typeface="Calibri"/>
              </a:rPr>
              <a:t> </a:t>
            </a:r>
            <a:r>
              <a:rPr sz="2200" spc="-10" dirty="0">
                <a:latin typeface="Calibri"/>
                <a:cs typeface="Calibri"/>
              </a:rPr>
              <a:t>expression</a:t>
            </a:r>
            <a:r>
              <a:rPr sz="2200" spc="5" dirty="0">
                <a:latin typeface="Calibri"/>
                <a:cs typeface="Calibri"/>
              </a:rPr>
              <a:t> </a:t>
            </a:r>
            <a:r>
              <a:rPr sz="2200" spc="-20" dirty="0">
                <a:latin typeface="Calibri"/>
                <a:cs typeface="Calibri"/>
              </a:rPr>
              <a:t>for</a:t>
            </a:r>
            <a:r>
              <a:rPr sz="2200" spc="10" dirty="0">
                <a:latin typeface="Calibri"/>
                <a:cs typeface="Calibri"/>
              </a:rPr>
              <a:t> </a:t>
            </a:r>
            <a:r>
              <a:rPr sz="2200" spc="-10" dirty="0">
                <a:latin typeface="Calibri"/>
                <a:cs typeface="Calibri"/>
              </a:rPr>
              <a:t>intermodal</a:t>
            </a:r>
            <a:r>
              <a:rPr sz="2200" spc="10" dirty="0">
                <a:latin typeface="Calibri"/>
                <a:cs typeface="Calibri"/>
              </a:rPr>
              <a:t> </a:t>
            </a:r>
            <a:r>
              <a:rPr sz="2200" spc="-10" dirty="0">
                <a:latin typeface="Calibri"/>
                <a:cs typeface="Calibri"/>
              </a:rPr>
              <a:t>pulse</a:t>
            </a:r>
            <a:r>
              <a:rPr sz="2200" dirty="0">
                <a:latin typeface="Calibri"/>
                <a:cs typeface="Calibri"/>
              </a:rPr>
              <a:t> </a:t>
            </a:r>
            <a:r>
              <a:rPr sz="2200" spc="-10" dirty="0">
                <a:latin typeface="Calibri"/>
                <a:cs typeface="Calibri"/>
              </a:rPr>
              <a:t>broadening</a:t>
            </a:r>
            <a:r>
              <a:rPr sz="2200" spc="-5" dirty="0">
                <a:latin typeface="Calibri"/>
                <a:cs typeface="Calibri"/>
              </a:rPr>
              <a:t> is</a:t>
            </a:r>
            <a:r>
              <a:rPr sz="2200" spc="5" dirty="0">
                <a:latin typeface="Calibri"/>
                <a:cs typeface="Calibri"/>
              </a:rPr>
              <a:t> </a:t>
            </a:r>
            <a:r>
              <a:rPr sz="2200" spc="-10" dirty="0">
                <a:latin typeface="Calibri"/>
                <a:cs typeface="Calibri"/>
              </a:rPr>
              <a:t>given</a:t>
            </a:r>
            <a:r>
              <a:rPr sz="2200" spc="5" dirty="0">
                <a:latin typeface="Calibri"/>
                <a:cs typeface="Calibri"/>
              </a:rPr>
              <a:t> </a:t>
            </a:r>
            <a:r>
              <a:rPr sz="2200" spc="-5" dirty="0">
                <a:latin typeface="Calibri"/>
                <a:cs typeface="Calibri"/>
              </a:rPr>
              <a:t>as:</a:t>
            </a:r>
            <a:endParaRPr sz="2200">
              <a:latin typeface="Calibri"/>
              <a:cs typeface="Calibri"/>
            </a:endParaRPr>
          </a:p>
        </p:txBody>
      </p:sp>
      <p:sp>
        <p:nvSpPr>
          <p:cNvPr id="31" name="object 31"/>
          <p:cNvSpPr txBox="1"/>
          <p:nvPr/>
        </p:nvSpPr>
        <p:spPr>
          <a:xfrm>
            <a:off x="2027965" y="5275893"/>
            <a:ext cx="104139" cy="210185"/>
          </a:xfrm>
          <a:prstGeom prst="rect">
            <a:avLst/>
          </a:prstGeom>
        </p:spPr>
        <p:txBody>
          <a:bodyPr vert="horz" wrap="square" lIns="0" tIns="13970" rIns="0" bIns="0" rtlCol="0">
            <a:spAutoFit/>
          </a:bodyPr>
          <a:lstStyle/>
          <a:p>
            <a:pPr marL="12700">
              <a:lnSpc>
                <a:spcPct val="100000"/>
              </a:lnSpc>
              <a:spcBef>
                <a:spcPts val="110"/>
              </a:spcBef>
            </a:pPr>
            <a:r>
              <a:rPr sz="1200" spc="15" dirty="0">
                <a:latin typeface="Times New Roman"/>
                <a:cs typeface="Times New Roman"/>
              </a:rPr>
              <a:t>1</a:t>
            </a:r>
            <a:endParaRPr sz="1200">
              <a:latin typeface="Times New Roman"/>
              <a:cs typeface="Times New Roman"/>
            </a:endParaRPr>
          </a:p>
        </p:txBody>
      </p:sp>
      <p:sp>
        <p:nvSpPr>
          <p:cNvPr id="32" name="object 32"/>
          <p:cNvSpPr txBox="1"/>
          <p:nvPr/>
        </p:nvSpPr>
        <p:spPr>
          <a:xfrm>
            <a:off x="1903219" y="4912799"/>
            <a:ext cx="1437005" cy="362585"/>
          </a:xfrm>
          <a:prstGeom prst="rect">
            <a:avLst/>
          </a:prstGeom>
        </p:spPr>
        <p:txBody>
          <a:bodyPr vert="horz" wrap="square" lIns="0" tIns="13335" rIns="0" bIns="0" rtlCol="0">
            <a:spAutoFit/>
          </a:bodyPr>
          <a:lstStyle/>
          <a:p>
            <a:pPr marL="38100">
              <a:lnSpc>
                <a:spcPct val="100000"/>
              </a:lnSpc>
              <a:spcBef>
                <a:spcPts val="105"/>
              </a:spcBef>
              <a:tabLst>
                <a:tab pos="290195" algn="l"/>
              </a:tabLst>
            </a:pPr>
            <a:r>
              <a:rPr sz="3150" i="1" spc="22" baseline="-34391" dirty="0">
                <a:latin typeface="Times New Roman"/>
                <a:cs typeface="Times New Roman"/>
              </a:rPr>
              <a:t>c	</a:t>
            </a:r>
            <a:r>
              <a:rPr sz="3150" spc="30" baseline="-34391" dirty="0">
                <a:latin typeface="Symbol"/>
                <a:cs typeface="Symbol"/>
              </a:rPr>
              <a:t></a:t>
            </a:r>
            <a:r>
              <a:rPr sz="3150" spc="-135" baseline="-34391" dirty="0">
                <a:latin typeface="Times New Roman"/>
                <a:cs typeface="Times New Roman"/>
              </a:rPr>
              <a:t> </a:t>
            </a:r>
            <a:r>
              <a:rPr sz="2200" u="heavy" spc="-45" dirty="0">
                <a:uFill>
                  <a:solidFill>
                    <a:srgbClr val="000000"/>
                  </a:solidFill>
                </a:uFill>
                <a:latin typeface="Symbol"/>
                <a:cs typeface="Symbol"/>
              </a:rPr>
              <a:t></a:t>
            </a:r>
            <a:r>
              <a:rPr sz="2200" u="heavy" spc="-30" dirty="0">
                <a:uFill>
                  <a:solidFill>
                    <a:srgbClr val="000000"/>
                  </a:solidFill>
                </a:uFill>
                <a:latin typeface="Times New Roman"/>
                <a:cs typeface="Times New Roman"/>
              </a:rPr>
              <a:t> </a:t>
            </a:r>
            <a:r>
              <a:rPr sz="2100" u="heavy" spc="20" dirty="0">
                <a:uFill>
                  <a:solidFill>
                    <a:srgbClr val="000000"/>
                  </a:solidFill>
                </a:uFill>
                <a:latin typeface="Symbol"/>
                <a:cs typeface="Symbol"/>
              </a:rPr>
              <a:t></a:t>
            </a:r>
            <a:r>
              <a:rPr sz="2100" u="heavy" spc="-190" dirty="0">
                <a:uFill>
                  <a:solidFill>
                    <a:srgbClr val="000000"/>
                  </a:solidFill>
                </a:uFill>
                <a:latin typeface="Times New Roman"/>
                <a:cs typeface="Times New Roman"/>
              </a:rPr>
              <a:t> </a:t>
            </a:r>
            <a:r>
              <a:rPr sz="2100" u="heavy" spc="15" dirty="0">
                <a:uFill>
                  <a:solidFill>
                    <a:srgbClr val="000000"/>
                  </a:solidFill>
                </a:uFill>
                <a:latin typeface="Times New Roman"/>
                <a:cs typeface="Times New Roman"/>
              </a:rPr>
              <a:t>2</a:t>
            </a:r>
            <a:r>
              <a:rPr sz="2100" u="heavy" spc="-215" dirty="0">
                <a:uFill>
                  <a:solidFill>
                    <a:srgbClr val="000000"/>
                  </a:solidFill>
                </a:uFill>
                <a:latin typeface="Times New Roman"/>
                <a:cs typeface="Times New Roman"/>
              </a:rPr>
              <a:t> </a:t>
            </a:r>
            <a:r>
              <a:rPr sz="2100" u="heavy" spc="20" dirty="0">
                <a:uFill>
                  <a:solidFill>
                    <a:srgbClr val="000000"/>
                  </a:solidFill>
                </a:uFill>
                <a:latin typeface="Symbol"/>
                <a:cs typeface="Symbol"/>
              </a:rPr>
              <a:t></a:t>
            </a:r>
            <a:r>
              <a:rPr sz="2100" u="heavy" spc="-290" dirty="0">
                <a:uFill>
                  <a:solidFill>
                    <a:srgbClr val="000000"/>
                  </a:solidFill>
                </a:uFill>
                <a:latin typeface="Times New Roman"/>
                <a:cs typeface="Times New Roman"/>
              </a:rPr>
              <a:t> </a:t>
            </a:r>
            <a:r>
              <a:rPr sz="2200" u="heavy" spc="-30" dirty="0">
                <a:uFill>
                  <a:solidFill>
                    <a:srgbClr val="000000"/>
                  </a:solidFill>
                </a:uFill>
                <a:latin typeface="Symbol"/>
                <a:cs typeface="Symbol"/>
              </a:rPr>
              <a:t></a:t>
            </a:r>
            <a:endParaRPr sz="2200">
              <a:latin typeface="Symbol"/>
              <a:cs typeface="Symbol"/>
            </a:endParaRPr>
          </a:p>
        </p:txBody>
      </p:sp>
      <p:sp>
        <p:nvSpPr>
          <p:cNvPr id="33" name="object 33"/>
          <p:cNvSpPr txBox="1"/>
          <p:nvPr/>
        </p:nvSpPr>
        <p:spPr>
          <a:xfrm>
            <a:off x="2569566" y="5288097"/>
            <a:ext cx="594995" cy="362585"/>
          </a:xfrm>
          <a:prstGeom prst="rect">
            <a:avLst/>
          </a:prstGeom>
        </p:spPr>
        <p:txBody>
          <a:bodyPr vert="horz" wrap="square" lIns="0" tIns="13335" rIns="0" bIns="0" rtlCol="0">
            <a:spAutoFit/>
          </a:bodyPr>
          <a:lstStyle/>
          <a:p>
            <a:pPr marL="12700">
              <a:lnSpc>
                <a:spcPct val="100000"/>
              </a:lnSpc>
              <a:spcBef>
                <a:spcPts val="105"/>
              </a:spcBef>
            </a:pPr>
            <a:r>
              <a:rPr sz="2200" spc="-45" dirty="0">
                <a:latin typeface="Symbol"/>
                <a:cs typeface="Symbol"/>
              </a:rPr>
              <a:t></a:t>
            </a:r>
            <a:r>
              <a:rPr sz="2200" spc="-30" dirty="0">
                <a:latin typeface="Times New Roman"/>
                <a:cs typeface="Times New Roman"/>
              </a:rPr>
              <a:t> </a:t>
            </a:r>
            <a:r>
              <a:rPr sz="2100" spc="20" dirty="0">
                <a:latin typeface="Symbol"/>
                <a:cs typeface="Symbol"/>
              </a:rPr>
              <a:t></a:t>
            </a:r>
            <a:r>
              <a:rPr sz="2100" spc="-155" dirty="0">
                <a:latin typeface="Times New Roman"/>
                <a:cs typeface="Times New Roman"/>
              </a:rPr>
              <a:t> </a:t>
            </a:r>
            <a:r>
              <a:rPr sz="2100" spc="15" dirty="0">
                <a:latin typeface="Times New Roman"/>
                <a:cs typeface="Times New Roman"/>
              </a:rPr>
              <a:t>2</a:t>
            </a:r>
            <a:endParaRPr sz="2100">
              <a:latin typeface="Times New Roman"/>
              <a:cs typeface="Times New Roman"/>
            </a:endParaRPr>
          </a:p>
        </p:txBody>
      </p:sp>
      <p:sp>
        <p:nvSpPr>
          <p:cNvPr id="34" name="object 34"/>
          <p:cNvSpPr txBox="1"/>
          <p:nvPr/>
        </p:nvSpPr>
        <p:spPr>
          <a:xfrm>
            <a:off x="5401490" y="5286322"/>
            <a:ext cx="106680" cy="215265"/>
          </a:xfrm>
          <a:prstGeom prst="rect">
            <a:avLst/>
          </a:prstGeom>
        </p:spPr>
        <p:txBody>
          <a:bodyPr vert="horz" wrap="square" lIns="0" tIns="12065" rIns="0" bIns="0" rtlCol="0">
            <a:spAutoFit/>
          </a:bodyPr>
          <a:lstStyle/>
          <a:p>
            <a:pPr marL="12700">
              <a:lnSpc>
                <a:spcPct val="100000"/>
              </a:lnSpc>
              <a:spcBef>
                <a:spcPts val="95"/>
              </a:spcBef>
            </a:pPr>
            <a:r>
              <a:rPr sz="1250" spc="10" dirty="0">
                <a:latin typeface="Times New Roman"/>
                <a:cs typeface="Times New Roman"/>
              </a:rPr>
              <a:t>2</a:t>
            </a:r>
            <a:endParaRPr sz="1250">
              <a:latin typeface="Times New Roman"/>
              <a:cs typeface="Times New Roman"/>
            </a:endParaRPr>
          </a:p>
        </p:txBody>
      </p:sp>
      <p:sp>
        <p:nvSpPr>
          <p:cNvPr id="35" name="object 35"/>
          <p:cNvSpPr txBox="1"/>
          <p:nvPr/>
        </p:nvSpPr>
        <p:spPr>
          <a:xfrm>
            <a:off x="5256595" y="4911959"/>
            <a:ext cx="1771014" cy="372745"/>
          </a:xfrm>
          <a:prstGeom prst="rect">
            <a:avLst/>
          </a:prstGeom>
        </p:spPr>
        <p:txBody>
          <a:bodyPr vert="horz" wrap="square" lIns="0" tIns="15875" rIns="0" bIns="0" rtlCol="0">
            <a:spAutoFit/>
          </a:bodyPr>
          <a:lstStyle/>
          <a:p>
            <a:pPr marL="38100">
              <a:lnSpc>
                <a:spcPct val="100000"/>
              </a:lnSpc>
              <a:spcBef>
                <a:spcPts val="125"/>
              </a:spcBef>
              <a:tabLst>
                <a:tab pos="327660" algn="l"/>
              </a:tabLst>
            </a:pPr>
            <a:r>
              <a:rPr sz="3225" i="1" spc="30" baseline="-34883" dirty="0">
                <a:latin typeface="Times New Roman"/>
                <a:cs typeface="Times New Roman"/>
              </a:rPr>
              <a:t>c	</a:t>
            </a:r>
            <a:r>
              <a:rPr sz="3225" spc="37" baseline="-34883" dirty="0">
                <a:latin typeface="Symbol"/>
                <a:cs typeface="Symbol"/>
              </a:rPr>
              <a:t></a:t>
            </a:r>
            <a:r>
              <a:rPr sz="3225" spc="67" baseline="-34883" dirty="0">
                <a:latin typeface="Times New Roman"/>
                <a:cs typeface="Times New Roman"/>
              </a:rPr>
              <a:t> </a:t>
            </a:r>
            <a:r>
              <a:rPr sz="2150" u="heavy" spc="-240" dirty="0">
                <a:uFill>
                  <a:solidFill>
                    <a:srgbClr val="000000"/>
                  </a:solidFill>
                </a:uFill>
                <a:latin typeface="Times New Roman"/>
                <a:cs typeface="Times New Roman"/>
              </a:rPr>
              <a:t>3</a:t>
            </a:r>
            <a:r>
              <a:rPr sz="2250" u="heavy" spc="-35" dirty="0">
                <a:uFill>
                  <a:solidFill>
                    <a:srgbClr val="000000"/>
                  </a:solidFill>
                </a:uFill>
                <a:latin typeface="Symbol"/>
                <a:cs typeface="Symbol"/>
              </a:rPr>
              <a:t></a:t>
            </a:r>
            <a:r>
              <a:rPr sz="2250" u="heavy" spc="-25" dirty="0">
                <a:uFill>
                  <a:solidFill>
                    <a:srgbClr val="000000"/>
                  </a:solidFill>
                </a:uFill>
                <a:latin typeface="Times New Roman"/>
                <a:cs typeface="Times New Roman"/>
              </a:rPr>
              <a:t> </a:t>
            </a:r>
            <a:r>
              <a:rPr sz="2150" u="heavy" spc="25" dirty="0">
                <a:uFill>
                  <a:solidFill>
                    <a:srgbClr val="000000"/>
                  </a:solidFill>
                </a:uFill>
                <a:latin typeface="Symbol"/>
                <a:cs typeface="Symbol"/>
              </a:rPr>
              <a:t></a:t>
            </a:r>
            <a:r>
              <a:rPr sz="2150" u="heavy" spc="-195" dirty="0">
                <a:uFill>
                  <a:solidFill>
                    <a:srgbClr val="000000"/>
                  </a:solidFill>
                </a:uFill>
                <a:latin typeface="Times New Roman"/>
                <a:cs typeface="Times New Roman"/>
              </a:rPr>
              <a:t> </a:t>
            </a:r>
            <a:r>
              <a:rPr sz="2150" u="heavy" spc="20" dirty="0">
                <a:uFill>
                  <a:solidFill>
                    <a:srgbClr val="000000"/>
                  </a:solidFill>
                </a:uFill>
                <a:latin typeface="Times New Roman"/>
                <a:cs typeface="Times New Roman"/>
              </a:rPr>
              <a:t>2</a:t>
            </a:r>
            <a:r>
              <a:rPr sz="2150" u="heavy" spc="-220" dirty="0">
                <a:uFill>
                  <a:solidFill>
                    <a:srgbClr val="000000"/>
                  </a:solidFill>
                </a:uFill>
                <a:latin typeface="Times New Roman"/>
                <a:cs typeface="Times New Roman"/>
              </a:rPr>
              <a:t> </a:t>
            </a:r>
            <a:r>
              <a:rPr sz="2150" u="heavy" spc="25" dirty="0">
                <a:uFill>
                  <a:solidFill>
                    <a:srgbClr val="000000"/>
                  </a:solidFill>
                </a:uFill>
                <a:latin typeface="Symbol"/>
                <a:cs typeface="Symbol"/>
              </a:rPr>
              <a:t></a:t>
            </a:r>
            <a:r>
              <a:rPr sz="2150" u="heavy" spc="-195" dirty="0">
                <a:uFill>
                  <a:solidFill>
                    <a:srgbClr val="000000"/>
                  </a:solidFill>
                </a:uFill>
                <a:latin typeface="Times New Roman"/>
                <a:cs typeface="Times New Roman"/>
              </a:rPr>
              <a:t> </a:t>
            </a:r>
            <a:r>
              <a:rPr sz="2150" u="heavy" spc="-65" dirty="0">
                <a:uFill>
                  <a:solidFill>
                    <a:srgbClr val="000000"/>
                  </a:solidFill>
                </a:uFill>
                <a:latin typeface="Times New Roman"/>
                <a:cs typeface="Times New Roman"/>
              </a:rPr>
              <a:t>2</a:t>
            </a:r>
            <a:r>
              <a:rPr sz="2250" u="heavy" spc="-25" dirty="0">
                <a:uFill>
                  <a:solidFill>
                    <a:srgbClr val="000000"/>
                  </a:solidFill>
                </a:uFill>
                <a:latin typeface="Symbol"/>
                <a:cs typeface="Symbol"/>
              </a:rPr>
              <a:t></a:t>
            </a:r>
            <a:endParaRPr sz="2250">
              <a:latin typeface="Symbol"/>
              <a:cs typeface="Symbol"/>
            </a:endParaRPr>
          </a:p>
        </p:txBody>
      </p:sp>
      <p:sp>
        <p:nvSpPr>
          <p:cNvPr id="36" name="object 36"/>
          <p:cNvSpPr txBox="1"/>
          <p:nvPr/>
        </p:nvSpPr>
        <p:spPr>
          <a:xfrm>
            <a:off x="5963725" y="5298450"/>
            <a:ext cx="911225" cy="372745"/>
          </a:xfrm>
          <a:prstGeom prst="rect">
            <a:avLst/>
          </a:prstGeom>
        </p:spPr>
        <p:txBody>
          <a:bodyPr vert="horz" wrap="square" lIns="0" tIns="15875" rIns="0" bIns="0" rtlCol="0">
            <a:spAutoFit/>
          </a:bodyPr>
          <a:lstStyle/>
          <a:p>
            <a:pPr marL="12700">
              <a:lnSpc>
                <a:spcPct val="100000"/>
              </a:lnSpc>
              <a:spcBef>
                <a:spcPts val="125"/>
              </a:spcBef>
            </a:pPr>
            <a:r>
              <a:rPr sz="2150" dirty="0">
                <a:latin typeface="Times New Roman"/>
                <a:cs typeface="Times New Roman"/>
              </a:rPr>
              <a:t>2</a:t>
            </a:r>
            <a:r>
              <a:rPr sz="2150" spc="-145" dirty="0">
                <a:latin typeface="Times New Roman"/>
                <a:cs typeface="Times New Roman"/>
              </a:rPr>
              <a:t>(</a:t>
            </a:r>
            <a:r>
              <a:rPr sz="2250" spc="-35" dirty="0">
                <a:latin typeface="Symbol"/>
                <a:cs typeface="Symbol"/>
              </a:rPr>
              <a:t></a:t>
            </a:r>
            <a:r>
              <a:rPr sz="2250" spc="-25" dirty="0">
                <a:latin typeface="Times New Roman"/>
                <a:cs typeface="Times New Roman"/>
              </a:rPr>
              <a:t> </a:t>
            </a:r>
            <a:r>
              <a:rPr sz="2150" spc="25" dirty="0">
                <a:latin typeface="Symbol"/>
                <a:cs typeface="Symbol"/>
              </a:rPr>
              <a:t></a:t>
            </a:r>
            <a:r>
              <a:rPr sz="2150" spc="-165" dirty="0">
                <a:latin typeface="Times New Roman"/>
                <a:cs typeface="Times New Roman"/>
              </a:rPr>
              <a:t> </a:t>
            </a:r>
            <a:r>
              <a:rPr sz="2150" dirty="0">
                <a:latin typeface="Times New Roman"/>
                <a:cs typeface="Times New Roman"/>
              </a:rPr>
              <a:t>2</a:t>
            </a:r>
            <a:r>
              <a:rPr sz="2150" spc="15" dirty="0">
                <a:latin typeface="Times New Roman"/>
                <a:cs typeface="Times New Roman"/>
              </a:rPr>
              <a:t>)</a:t>
            </a:r>
            <a:endParaRPr sz="215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321005"/>
            <a:ext cx="7087234" cy="360680"/>
          </a:xfrm>
          <a:prstGeom prst="rect">
            <a:avLst/>
          </a:prstGeom>
        </p:spPr>
        <p:txBody>
          <a:bodyPr vert="horz" wrap="square" lIns="0" tIns="12065" rIns="0" bIns="0" rtlCol="0">
            <a:spAutoFit/>
          </a:bodyPr>
          <a:lstStyle/>
          <a:p>
            <a:pPr marL="12700">
              <a:lnSpc>
                <a:spcPct val="100000"/>
              </a:lnSpc>
              <a:spcBef>
                <a:spcPts val="95"/>
              </a:spcBef>
            </a:pPr>
            <a:r>
              <a:rPr sz="2200" spc="-105" dirty="0">
                <a:latin typeface="Calibri"/>
                <a:cs typeface="Calibri"/>
              </a:rPr>
              <a:t>To</a:t>
            </a:r>
            <a:r>
              <a:rPr sz="2200" spc="-5" dirty="0">
                <a:latin typeface="Calibri"/>
                <a:cs typeface="Calibri"/>
              </a:rPr>
              <a:t> find</a:t>
            </a:r>
            <a:r>
              <a:rPr sz="2200" spc="-15" dirty="0">
                <a:latin typeface="Calibri"/>
                <a:cs typeface="Calibri"/>
              </a:rPr>
              <a:t> </a:t>
            </a:r>
            <a:r>
              <a:rPr sz="2200" spc="-5" dirty="0">
                <a:latin typeface="Calibri"/>
                <a:cs typeface="Calibri"/>
              </a:rPr>
              <a:t>the</a:t>
            </a:r>
            <a:r>
              <a:rPr sz="2200" spc="25" dirty="0">
                <a:latin typeface="Calibri"/>
                <a:cs typeface="Calibri"/>
              </a:rPr>
              <a:t> </a:t>
            </a:r>
            <a:r>
              <a:rPr sz="2200" spc="-10" dirty="0">
                <a:latin typeface="Calibri"/>
                <a:cs typeface="Calibri"/>
              </a:rPr>
              <a:t>intramodal</a:t>
            </a:r>
            <a:r>
              <a:rPr sz="2200" dirty="0">
                <a:latin typeface="Calibri"/>
                <a:cs typeface="Calibri"/>
              </a:rPr>
              <a:t> </a:t>
            </a:r>
            <a:r>
              <a:rPr sz="2200" spc="-5" dirty="0">
                <a:latin typeface="Calibri"/>
                <a:cs typeface="Calibri"/>
              </a:rPr>
              <a:t>pulse</a:t>
            </a:r>
            <a:r>
              <a:rPr sz="2200" spc="-10" dirty="0">
                <a:latin typeface="Calibri"/>
                <a:cs typeface="Calibri"/>
              </a:rPr>
              <a:t> broadening,</a:t>
            </a:r>
            <a:r>
              <a:rPr sz="2200" dirty="0">
                <a:latin typeface="Calibri"/>
                <a:cs typeface="Calibri"/>
              </a:rPr>
              <a:t> </a:t>
            </a:r>
            <a:r>
              <a:rPr sz="2200" spc="-20" dirty="0">
                <a:latin typeface="Calibri"/>
                <a:cs typeface="Calibri"/>
              </a:rPr>
              <a:t>we</a:t>
            </a:r>
            <a:r>
              <a:rPr sz="2200" spc="15" dirty="0">
                <a:latin typeface="Calibri"/>
                <a:cs typeface="Calibri"/>
              </a:rPr>
              <a:t> </a:t>
            </a:r>
            <a:r>
              <a:rPr sz="2200" spc="-5" dirty="0">
                <a:latin typeface="Calibri"/>
                <a:cs typeface="Calibri"/>
              </a:rPr>
              <a:t>use</a:t>
            </a:r>
            <a:r>
              <a:rPr sz="2200" dirty="0">
                <a:latin typeface="Calibri"/>
                <a:cs typeface="Calibri"/>
              </a:rPr>
              <a:t> </a:t>
            </a:r>
            <a:r>
              <a:rPr sz="2200" spc="-5" dirty="0">
                <a:latin typeface="Calibri"/>
                <a:cs typeface="Calibri"/>
              </a:rPr>
              <a:t>the</a:t>
            </a:r>
            <a:r>
              <a:rPr sz="2200" spc="5" dirty="0">
                <a:latin typeface="Calibri"/>
                <a:cs typeface="Calibri"/>
              </a:rPr>
              <a:t> </a:t>
            </a:r>
            <a:r>
              <a:rPr sz="2200" spc="-10" dirty="0">
                <a:latin typeface="Calibri"/>
                <a:cs typeface="Calibri"/>
              </a:rPr>
              <a:t>definition</a:t>
            </a:r>
            <a:endParaRPr sz="2200">
              <a:latin typeface="Calibri"/>
              <a:cs typeface="Calibri"/>
            </a:endParaRPr>
          </a:p>
        </p:txBody>
      </p:sp>
      <p:sp>
        <p:nvSpPr>
          <p:cNvPr id="3" name="object 3"/>
          <p:cNvSpPr/>
          <p:nvPr/>
        </p:nvSpPr>
        <p:spPr>
          <a:xfrm>
            <a:off x="4486661" y="1333747"/>
            <a:ext cx="254000" cy="0"/>
          </a:xfrm>
          <a:custGeom>
            <a:avLst/>
            <a:gdLst/>
            <a:ahLst/>
            <a:cxnLst/>
            <a:rect l="l" t="t" r="r" b="b"/>
            <a:pathLst>
              <a:path w="254000">
                <a:moveTo>
                  <a:pt x="0" y="0"/>
                </a:moveTo>
                <a:lnTo>
                  <a:pt x="253604" y="0"/>
                </a:lnTo>
              </a:path>
            </a:pathLst>
          </a:custGeom>
          <a:ln w="12671">
            <a:solidFill>
              <a:srgbClr val="000000"/>
            </a:solidFill>
          </a:ln>
        </p:spPr>
        <p:txBody>
          <a:bodyPr wrap="square" lIns="0" tIns="0" rIns="0" bIns="0" rtlCol="0"/>
          <a:lstStyle/>
          <a:p>
            <a:endParaRPr/>
          </a:p>
        </p:txBody>
      </p:sp>
      <p:sp>
        <p:nvSpPr>
          <p:cNvPr id="4" name="object 4"/>
          <p:cNvSpPr txBox="1"/>
          <p:nvPr/>
        </p:nvSpPr>
        <p:spPr>
          <a:xfrm>
            <a:off x="4340881" y="992087"/>
            <a:ext cx="547370" cy="549275"/>
          </a:xfrm>
          <a:prstGeom prst="rect">
            <a:avLst/>
          </a:prstGeom>
        </p:spPr>
        <p:txBody>
          <a:bodyPr vert="horz" wrap="square" lIns="0" tIns="17145" rIns="0" bIns="0" rtlCol="0">
            <a:spAutoFit/>
          </a:bodyPr>
          <a:lstStyle/>
          <a:p>
            <a:pPr marL="12700">
              <a:lnSpc>
                <a:spcPct val="100000"/>
              </a:lnSpc>
              <a:spcBef>
                <a:spcPts val="135"/>
              </a:spcBef>
              <a:tabLst>
                <a:tab pos="429895" algn="l"/>
              </a:tabLst>
            </a:pPr>
            <a:r>
              <a:rPr sz="3400" spc="-310" dirty="0">
                <a:latin typeface="Symbol"/>
                <a:cs typeface="Symbol"/>
              </a:rPr>
              <a:t></a:t>
            </a:r>
            <a:r>
              <a:rPr sz="3400" spc="-310" dirty="0">
                <a:latin typeface="Times New Roman"/>
                <a:cs typeface="Times New Roman"/>
              </a:rPr>
              <a:t>	</a:t>
            </a:r>
            <a:r>
              <a:rPr sz="3400" spc="-310" dirty="0">
                <a:latin typeface="Symbol"/>
                <a:cs typeface="Symbol"/>
              </a:rPr>
              <a:t></a:t>
            </a:r>
            <a:endParaRPr sz="3400">
              <a:latin typeface="Symbol"/>
              <a:cs typeface="Symbol"/>
            </a:endParaRPr>
          </a:p>
        </p:txBody>
      </p:sp>
      <p:sp>
        <p:nvSpPr>
          <p:cNvPr id="5" name="object 5"/>
          <p:cNvSpPr/>
          <p:nvPr/>
        </p:nvSpPr>
        <p:spPr>
          <a:xfrm>
            <a:off x="5543098" y="1333747"/>
            <a:ext cx="325755" cy="0"/>
          </a:xfrm>
          <a:custGeom>
            <a:avLst/>
            <a:gdLst/>
            <a:ahLst/>
            <a:cxnLst/>
            <a:rect l="l" t="t" r="r" b="b"/>
            <a:pathLst>
              <a:path w="325754">
                <a:moveTo>
                  <a:pt x="0" y="0"/>
                </a:moveTo>
                <a:lnTo>
                  <a:pt x="325753" y="0"/>
                </a:lnTo>
              </a:path>
            </a:pathLst>
          </a:custGeom>
          <a:ln w="12671">
            <a:solidFill>
              <a:srgbClr val="000000"/>
            </a:solidFill>
          </a:ln>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4604" rIns="0" bIns="0" rtlCol="0">
            <a:spAutoFit/>
          </a:bodyPr>
          <a:lstStyle/>
          <a:p>
            <a:pPr marL="12700">
              <a:lnSpc>
                <a:spcPct val="100000"/>
              </a:lnSpc>
              <a:spcBef>
                <a:spcPts val="114"/>
              </a:spcBef>
              <a:tabLst>
                <a:tab pos="730250" algn="l"/>
              </a:tabLst>
            </a:pPr>
            <a:r>
              <a:rPr spc="-445" dirty="0"/>
              <a:t></a:t>
            </a:r>
            <a:r>
              <a:rPr spc="-445" dirty="0">
                <a:latin typeface="Times New Roman"/>
                <a:cs typeface="Times New Roman"/>
              </a:rPr>
              <a:t>	</a:t>
            </a:r>
            <a:r>
              <a:rPr spc="-445" dirty="0"/>
              <a:t></a:t>
            </a:r>
          </a:p>
        </p:txBody>
      </p:sp>
      <p:sp>
        <p:nvSpPr>
          <p:cNvPr id="7" name="object 7"/>
          <p:cNvSpPr/>
          <p:nvPr/>
        </p:nvSpPr>
        <p:spPr>
          <a:xfrm>
            <a:off x="5056010" y="1040772"/>
            <a:ext cx="102235" cy="586105"/>
          </a:xfrm>
          <a:custGeom>
            <a:avLst/>
            <a:gdLst/>
            <a:ahLst/>
            <a:cxnLst/>
            <a:rect l="l" t="t" r="r" b="b"/>
            <a:pathLst>
              <a:path w="102235" h="586105">
                <a:moveTo>
                  <a:pt x="101637" y="0"/>
                </a:moveTo>
                <a:lnTo>
                  <a:pt x="0" y="292974"/>
                </a:lnTo>
              </a:path>
              <a:path w="102235" h="586105">
                <a:moveTo>
                  <a:pt x="0" y="292974"/>
                </a:moveTo>
                <a:lnTo>
                  <a:pt x="101637" y="585953"/>
                </a:lnTo>
              </a:path>
            </a:pathLst>
          </a:custGeom>
          <a:ln w="14182">
            <a:solidFill>
              <a:srgbClr val="000000"/>
            </a:solidFill>
          </a:ln>
        </p:spPr>
        <p:txBody>
          <a:bodyPr wrap="square" lIns="0" tIns="0" rIns="0" bIns="0" rtlCol="0"/>
          <a:lstStyle/>
          <a:p>
            <a:endParaRPr/>
          </a:p>
        </p:txBody>
      </p:sp>
      <p:sp>
        <p:nvSpPr>
          <p:cNvPr id="8" name="object 8"/>
          <p:cNvSpPr/>
          <p:nvPr/>
        </p:nvSpPr>
        <p:spPr>
          <a:xfrm>
            <a:off x="6157038" y="1040772"/>
            <a:ext cx="102235" cy="586105"/>
          </a:xfrm>
          <a:custGeom>
            <a:avLst/>
            <a:gdLst/>
            <a:ahLst/>
            <a:cxnLst/>
            <a:rect l="l" t="t" r="r" b="b"/>
            <a:pathLst>
              <a:path w="102235" h="586105">
                <a:moveTo>
                  <a:pt x="0" y="0"/>
                </a:moveTo>
                <a:lnTo>
                  <a:pt x="101637" y="292974"/>
                </a:lnTo>
              </a:path>
              <a:path w="102235" h="586105">
                <a:moveTo>
                  <a:pt x="101637" y="292974"/>
                </a:moveTo>
                <a:lnTo>
                  <a:pt x="0" y="585953"/>
                </a:lnTo>
              </a:path>
            </a:pathLst>
          </a:custGeom>
          <a:ln w="14182">
            <a:solidFill>
              <a:srgbClr val="000000"/>
            </a:solidFill>
          </a:ln>
        </p:spPr>
        <p:txBody>
          <a:bodyPr wrap="square" lIns="0" tIns="0" rIns="0" bIns="0" rtlCol="0"/>
          <a:lstStyle/>
          <a:p>
            <a:endParaRPr/>
          </a:p>
        </p:txBody>
      </p:sp>
      <p:sp>
        <p:nvSpPr>
          <p:cNvPr id="9" name="object 9"/>
          <p:cNvSpPr txBox="1"/>
          <p:nvPr/>
        </p:nvSpPr>
        <p:spPr>
          <a:xfrm>
            <a:off x="5996128" y="1012359"/>
            <a:ext cx="118110" cy="204470"/>
          </a:xfrm>
          <a:prstGeom prst="rect">
            <a:avLst/>
          </a:prstGeom>
        </p:spPr>
        <p:txBody>
          <a:bodyPr vert="horz" wrap="square" lIns="0" tIns="15240" rIns="0" bIns="0" rtlCol="0">
            <a:spAutoFit/>
          </a:bodyPr>
          <a:lstStyle/>
          <a:p>
            <a:pPr marL="12700">
              <a:lnSpc>
                <a:spcPct val="100000"/>
              </a:lnSpc>
              <a:spcBef>
                <a:spcPts val="120"/>
              </a:spcBef>
            </a:pPr>
            <a:r>
              <a:rPr sz="1150" spc="150" dirty="0">
                <a:latin typeface="Times New Roman"/>
                <a:cs typeface="Times New Roman"/>
              </a:rPr>
              <a:t>2</a:t>
            </a:r>
            <a:endParaRPr sz="1150">
              <a:latin typeface="Times New Roman"/>
              <a:cs typeface="Times New Roman"/>
            </a:endParaRPr>
          </a:p>
        </p:txBody>
      </p:sp>
      <p:sp>
        <p:nvSpPr>
          <p:cNvPr id="10" name="object 10"/>
          <p:cNvSpPr txBox="1"/>
          <p:nvPr/>
        </p:nvSpPr>
        <p:spPr>
          <a:xfrm>
            <a:off x="4867542" y="1034673"/>
            <a:ext cx="118110" cy="204470"/>
          </a:xfrm>
          <a:prstGeom prst="rect">
            <a:avLst/>
          </a:prstGeom>
        </p:spPr>
        <p:txBody>
          <a:bodyPr vert="horz" wrap="square" lIns="0" tIns="15240" rIns="0" bIns="0" rtlCol="0">
            <a:spAutoFit/>
          </a:bodyPr>
          <a:lstStyle/>
          <a:p>
            <a:pPr marL="12700">
              <a:lnSpc>
                <a:spcPct val="100000"/>
              </a:lnSpc>
              <a:spcBef>
                <a:spcPts val="120"/>
              </a:spcBef>
            </a:pPr>
            <a:r>
              <a:rPr sz="1150" spc="150" dirty="0">
                <a:latin typeface="Times New Roman"/>
                <a:cs typeface="Times New Roman"/>
              </a:rPr>
              <a:t>2</a:t>
            </a:r>
            <a:endParaRPr sz="1150">
              <a:latin typeface="Times New Roman"/>
              <a:cs typeface="Times New Roman"/>
            </a:endParaRPr>
          </a:p>
        </p:txBody>
      </p:sp>
      <p:sp>
        <p:nvSpPr>
          <p:cNvPr id="11" name="object 11"/>
          <p:cNvSpPr txBox="1"/>
          <p:nvPr/>
        </p:nvSpPr>
        <p:spPr>
          <a:xfrm>
            <a:off x="4187065" y="1121354"/>
            <a:ext cx="118110" cy="204470"/>
          </a:xfrm>
          <a:prstGeom prst="rect">
            <a:avLst/>
          </a:prstGeom>
        </p:spPr>
        <p:txBody>
          <a:bodyPr vert="horz" wrap="square" lIns="0" tIns="15240" rIns="0" bIns="0" rtlCol="0">
            <a:spAutoFit/>
          </a:bodyPr>
          <a:lstStyle/>
          <a:p>
            <a:pPr marL="12700">
              <a:lnSpc>
                <a:spcPct val="100000"/>
              </a:lnSpc>
              <a:spcBef>
                <a:spcPts val="120"/>
              </a:spcBef>
            </a:pPr>
            <a:r>
              <a:rPr sz="1150" spc="150" dirty="0">
                <a:latin typeface="Times New Roman"/>
                <a:cs typeface="Times New Roman"/>
              </a:rPr>
              <a:t>2</a:t>
            </a:r>
            <a:endParaRPr sz="1150">
              <a:latin typeface="Times New Roman"/>
              <a:cs typeface="Times New Roman"/>
            </a:endParaRPr>
          </a:p>
        </p:txBody>
      </p:sp>
      <p:sp>
        <p:nvSpPr>
          <p:cNvPr id="12" name="object 12"/>
          <p:cNvSpPr txBox="1"/>
          <p:nvPr/>
        </p:nvSpPr>
        <p:spPr>
          <a:xfrm>
            <a:off x="2791028" y="1302799"/>
            <a:ext cx="907415" cy="204470"/>
          </a:xfrm>
          <a:prstGeom prst="rect">
            <a:avLst/>
          </a:prstGeom>
        </p:spPr>
        <p:txBody>
          <a:bodyPr vert="horz" wrap="square" lIns="0" tIns="15240" rIns="0" bIns="0" rtlCol="0">
            <a:spAutoFit/>
          </a:bodyPr>
          <a:lstStyle/>
          <a:p>
            <a:pPr marL="12700">
              <a:lnSpc>
                <a:spcPct val="100000"/>
              </a:lnSpc>
              <a:spcBef>
                <a:spcPts val="120"/>
              </a:spcBef>
            </a:pPr>
            <a:r>
              <a:rPr sz="1150" spc="70" dirty="0">
                <a:latin typeface="Times New Roman"/>
                <a:cs typeface="Times New Roman"/>
              </a:rPr>
              <a:t>i</a:t>
            </a:r>
            <a:r>
              <a:rPr sz="1150" spc="125" dirty="0">
                <a:latin typeface="Times New Roman"/>
                <a:cs typeface="Times New Roman"/>
              </a:rPr>
              <a:t>n</a:t>
            </a:r>
            <a:r>
              <a:rPr sz="1150" spc="80" dirty="0">
                <a:latin typeface="Times New Roman"/>
                <a:cs typeface="Times New Roman"/>
              </a:rPr>
              <a:t>t</a:t>
            </a:r>
            <a:r>
              <a:rPr sz="1150" spc="-85" dirty="0">
                <a:latin typeface="Times New Roman"/>
                <a:cs typeface="Times New Roman"/>
              </a:rPr>
              <a:t> </a:t>
            </a:r>
            <a:r>
              <a:rPr sz="1150" i="1" spc="95" dirty="0">
                <a:latin typeface="Times New Roman"/>
                <a:cs typeface="Times New Roman"/>
              </a:rPr>
              <a:t>r</a:t>
            </a:r>
            <a:r>
              <a:rPr sz="1150" i="1" spc="150" dirty="0">
                <a:latin typeface="Times New Roman"/>
                <a:cs typeface="Times New Roman"/>
              </a:rPr>
              <a:t>a</a:t>
            </a:r>
            <a:r>
              <a:rPr sz="1150" i="1" spc="-130" dirty="0">
                <a:latin typeface="Times New Roman"/>
                <a:cs typeface="Times New Roman"/>
              </a:rPr>
              <a:t> </a:t>
            </a:r>
            <a:r>
              <a:rPr sz="1150" spc="180" dirty="0">
                <a:latin typeface="Times New Roman"/>
                <a:cs typeface="Times New Roman"/>
              </a:rPr>
              <a:t>m</a:t>
            </a:r>
            <a:r>
              <a:rPr sz="1150" spc="125" dirty="0">
                <a:latin typeface="Times New Roman"/>
                <a:cs typeface="Times New Roman"/>
              </a:rPr>
              <a:t>o</a:t>
            </a:r>
            <a:r>
              <a:rPr sz="1150" spc="150" dirty="0">
                <a:latin typeface="Times New Roman"/>
                <a:cs typeface="Times New Roman"/>
              </a:rPr>
              <a:t>d</a:t>
            </a:r>
            <a:r>
              <a:rPr sz="1150" spc="-114" dirty="0">
                <a:latin typeface="Times New Roman"/>
                <a:cs typeface="Times New Roman"/>
              </a:rPr>
              <a:t> </a:t>
            </a:r>
            <a:r>
              <a:rPr sz="1150" i="1" spc="125" dirty="0">
                <a:latin typeface="Times New Roman"/>
                <a:cs typeface="Times New Roman"/>
              </a:rPr>
              <a:t>a</a:t>
            </a:r>
            <a:r>
              <a:rPr sz="1150" i="1" spc="80" dirty="0">
                <a:latin typeface="Times New Roman"/>
                <a:cs typeface="Times New Roman"/>
              </a:rPr>
              <a:t>l</a:t>
            </a:r>
            <a:endParaRPr sz="1150">
              <a:latin typeface="Times New Roman"/>
              <a:cs typeface="Times New Roman"/>
            </a:endParaRPr>
          </a:p>
        </p:txBody>
      </p:sp>
      <p:sp>
        <p:nvSpPr>
          <p:cNvPr id="13" name="object 13"/>
          <p:cNvSpPr txBox="1"/>
          <p:nvPr/>
        </p:nvSpPr>
        <p:spPr>
          <a:xfrm>
            <a:off x="2422898" y="991811"/>
            <a:ext cx="414020" cy="360045"/>
          </a:xfrm>
          <a:prstGeom prst="rect">
            <a:avLst/>
          </a:prstGeom>
        </p:spPr>
        <p:txBody>
          <a:bodyPr vert="horz" wrap="square" lIns="0" tIns="11430" rIns="0" bIns="0" rtlCol="0">
            <a:spAutoFit/>
          </a:bodyPr>
          <a:lstStyle/>
          <a:p>
            <a:pPr marL="38100">
              <a:lnSpc>
                <a:spcPct val="100000"/>
              </a:lnSpc>
              <a:spcBef>
                <a:spcPts val="90"/>
              </a:spcBef>
            </a:pPr>
            <a:r>
              <a:rPr sz="3300" spc="277" baseline="-22727" dirty="0">
                <a:latin typeface="Symbol"/>
                <a:cs typeface="Symbol"/>
              </a:rPr>
              <a:t></a:t>
            </a:r>
            <a:r>
              <a:rPr sz="3300" spc="-202" baseline="-22727" dirty="0">
                <a:latin typeface="Times New Roman"/>
                <a:cs typeface="Times New Roman"/>
              </a:rPr>
              <a:t> </a:t>
            </a:r>
            <a:r>
              <a:rPr sz="1150" spc="150" dirty="0">
                <a:latin typeface="Times New Roman"/>
                <a:cs typeface="Times New Roman"/>
              </a:rPr>
              <a:t>2</a:t>
            </a:r>
            <a:endParaRPr sz="1150">
              <a:latin typeface="Times New Roman"/>
              <a:cs typeface="Times New Roman"/>
            </a:endParaRPr>
          </a:p>
        </p:txBody>
      </p:sp>
      <p:sp>
        <p:nvSpPr>
          <p:cNvPr id="14" name="object 14"/>
          <p:cNvSpPr txBox="1"/>
          <p:nvPr/>
        </p:nvSpPr>
        <p:spPr>
          <a:xfrm>
            <a:off x="5743964" y="1165443"/>
            <a:ext cx="92710" cy="155575"/>
          </a:xfrm>
          <a:prstGeom prst="rect">
            <a:avLst/>
          </a:prstGeom>
        </p:spPr>
        <p:txBody>
          <a:bodyPr vert="horz" wrap="square" lIns="0" tIns="12700" rIns="0" bIns="0" rtlCol="0">
            <a:spAutoFit/>
          </a:bodyPr>
          <a:lstStyle/>
          <a:p>
            <a:pPr marL="12700">
              <a:lnSpc>
                <a:spcPct val="100000"/>
              </a:lnSpc>
              <a:spcBef>
                <a:spcPts val="100"/>
              </a:spcBef>
            </a:pPr>
            <a:r>
              <a:rPr sz="850" i="1" spc="100" dirty="0">
                <a:latin typeface="Times New Roman"/>
                <a:cs typeface="Times New Roman"/>
              </a:rPr>
              <a:t>g</a:t>
            </a:r>
            <a:endParaRPr sz="850">
              <a:latin typeface="Times New Roman"/>
              <a:cs typeface="Times New Roman"/>
            </a:endParaRPr>
          </a:p>
        </p:txBody>
      </p:sp>
      <p:sp>
        <p:nvSpPr>
          <p:cNvPr id="15" name="object 15"/>
          <p:cNvSpPr txBox="1"/>
          <p:nvPr/>
        </p:nvSpPr>
        <p:spPr>
          <a:xfrm>
            <a:off x="5552269" y="1073671"/>
            <a:ext cx="197485" cy="219075"/>
          </a:xfrm>
          <a:prstGeom prst="rect">
            <a:avLst/>
          </a:prstGeom>
        </p:spPr>
        <p:txBody>
          <a:bodyPr vert="horz" wrap="square" lIns="0" tIns="15240" rIns="0" bIns="0" rtlCol="0">
            <a:spAutoFit/>
          </a:bodyPr>
          <a:lstStyle/>
          <a:p>
            <a:pPr marL="12700">
              <a:lnSpc>
                <a:spcPct val="100000"/>
              </a:lnSpc>
              <a:spcBef>
                <a:spcPts val="120"/>
              </a:spcBef>
            </a:pPr>
            <a:r>
              <a:rPr sz="1150" i="1" spc="135" dirty="0">
                <a:latin typeface="Times New Roman"/>
                <a:cs typeface="Times New Roman"/>
              </a:rPr>
              <a:t>d</a:t>
            </a:r>
            <a:r>
              <a:rPr sz="1250" spc="85" dirty="0">
                <a:latin typeface="Symbol"/>
                <a:cs typeface="Symbol"/>
              </a:rPr>
              <a:t></a:t>
            </a:r>
            <a:endParaRPr sz="1250">
              <a:latin typeface="Symbol"/>
              <a:cs typeface="Symbol"/>
            </a:endParaRPr>
          </a:p>
        </p:txBody>
      </p:sp>
      <p:sp>
        <p:nvSpPr>
          <p:cNvPr id="16" name="object 16"/>
          <p:cNvSpPr txBox="1"/>
          <p:nvPr/>
        </p:nvSpPr>
        <p:spPr>
          <a:xfrm>
            <a:off x="5588035" y="1297200"/>
            <a:ext cx="232410" cy="219075"/>
          </a:xfrm>
          <a:prstGeom prst="rect">
            <a:avLst/>
          </a:prstGeom>
        </p:spPr>
        <p:txBody>
          <a:bodyPr vert="horz" wrap="square" lIns="0" tIns="15240" rIns="0" bIns="0" rtlCol="0">
            <a:spAutoFit/>
          </a:bodyPr>
          <a:lstStyle/>
          <a:p>
            <a:pPr marL="12700">
              <a:lnSpc>
                <a:spcPct val="100000"/>
              </a:lnSpc>
              <a:spcBef>
                <a:spcPts val="120"/>
              </a:spcBef>
            </a:pPr>
            <a:r>
              <a:rPr sz="1150" i="1" spc="254" dirty="0">
                <a:latin typeface="Times New Roman"/>
                <a:cs typeface="Times New Roman"/>
              </a:rPr>
              <a:t>d</a:t>
            </a:r>
            <a:r>
              <a:rPr sz="1250" spc="110" dirty="0">
                <a:latin typeface="Symbol"/>
                <a:cs typeface="Symbol"/>
              </a:rPr>
              <a:t></a:t>
            </a:r>
            <a:endParaRPr sz="1250">
              <a:latin typeface="Symbol"/>
              <a:cs typeface="Symbol"/>
            </a:endParaRPr>
          </a:p>
        </p:txBody>
      </p:sp>
      <p:sp>
        <p:nvSpPr>
          <p:cNvPr id="17" name="object 17"/>
          <p:cNvSpPr txBox="1"/>
          <p:nvPr/>
        </p:nvSpPr>
        <p:spPr>
          <a:xfrm>
            <a:off x="3785967" y="1127926"/>
            <a:ext cx="443230" cy="334645"/>
          </a:xfrm>
          <a:prstGeom prst="rect">
            <a:avLst/>
          </a:prstGeom>
        </p:spPr>
        <p:txBody>
          <a:bodyPr vert="horz" wrap="square" lIns="0" tIns="15875" rIns="0" bIns="0" rtlCol="0">
            <a:spAutoFit/>
          </a:bodyPr>
          <a:lstStyle/>
          <a:p>
            <a:pPr marL="12700">
              <a:lnSpc>
                <a:spcPct val="100000"/>
              </a:lnSpc>
              <a:spcBef>
                <a:spcPts val="125"/>
              </a:spcBef>
            </a:pPr>
            <a:r>
              <a:rPr sz="2000" spc="280" dirty="0">
                <a:latin typeface="Symbol"/>
                <a:cs typeface="Symbol"/>
              </a:rPr>
              <a:t></a:t>
            </a:r>
            <a:r>
              <a:rPr sz="2000" spc="40" dirty="0">
                <a:latin typeface="Times New Roman"/>
                <a:cs typeface="Times New Roman"/>
              </a:rPr>
              <a:t> </a:t>
            </a:r>
            <a:r>
              <a:rPr sz="2000" i="1" spc="50" dirty="0">
                <a:latin typeface="Times New Roman"/>
                <a:cs typeface="Times New Roman"/>
              </a:rPr>
              <a:t>L</a:t>
            </a:r>
            <a:endParaRPr sz="2000">
              <a:latin typeface="Times New Roman"/>
              <a:cs typeface="Times New Roman"/>
            </a:endParaRPr>
          </a:p>
        </p:txBody>
      </p:sp>
      <p:sp>
        <p:nvSpPr>
          <p:cNvPr id="18" name="object 18"/>
          <p:cNvSpPr txBox="1"/>
          <p:nvPr/>
        </p:nvSpPr>
        <p:spPr>
          <a:xfrm>
            <a:off x="4608277" y="1178901"/>
            <a:ext cx="99060" cy="165735"/>
          </a:xfrm>
          <a:prstGeom prst="rect">
            <a:avLst/>
          </a:prstGeom>
        </p:spPr>
        <p:txBody>
          <a:bodyPr vert="horz" wrap="square" lIns="0" tIns="15240" rIns="0" bIns="0" rtlCol="0">
            <a:spAutoFit/>
          </a:bodyPr>
          <a:lstStyle/>
          <a:p>
            <a:pPr marL="12700">
              <a:lnSpc>
                <a:spcPct val="100000"/>
              </a:lnSpc>
              <a:spcBef>
                <a:spcPts val="120"/>
              </a:spcBef>
            </a:pPr>
            <a:r>
              <a:rPr sz="900" spc="80" dirty="0">
                <a:latin typeface="Symbol"/>
                <a:cs typeface="Symbol"/>
              </a:rPr>
              <a:t></a:t>
            </a:r>
            <a:endParaRPr sz="900">
              <a:latin typeface="Symbol"/>
              <a:cs typeface="Symbol"/>
            </a:endParaRPr>
          </a:p>
        </p:txBody>
      </p:sp>
      <p:sp>
        <p:nvSpPr>
          <p:cNvPr id="19" name="object 19"/>
          <p:cNvSpPr txBox="1"/>
          <p:nvPr/>
        </p:nvSpPr>
        <p:spPr>
          <a:xfrm>
            <a:off x="4482118" y="1095467"/>
            <a:ext cx="137160" cy="219075"/>
          </a:xfrm>
          <a:prstGeom prst="rect">
            <a:avLst/>
          </a:prstGeom>
        </p:spPr>
        <p:txBody>
          <a:bodyPr vert="horz" wrap="square" lIns="0" tIns="15240" rIns="0" bIns="0" rtlCol="0">
            <a:spAutoFit/>
          </a:bodyPr>
          <a:lstStyle/>
          <a:p>
            <a:pPr marL="12700">
              <a:lnSpc>
                <a:spcPct val="100000"/>
              </a:lnSpc>
              <a:spcBef>
                <a:spcPts val="120"/>
              </a:spcBef>
            </a:pPr>
            <a:r>
              <a:rPr sz="1250" spc="120" dirty="0">
                <a:latin typeface="Symbol"/>
                <a:cs typeface="Symbol"/>
              </a:rPr>
              <a:t></a:t>
            </a:r>
            <a:endParaRPr sz="1250">
              <a:latin typeface="Symbol"/>
              <a:cs typeface="Symbol"/>
            </a:endParaRPr>
          </a:p>
        </p:txBody>
      </p:sp>
      <p:sp>
        <p:nvSpPr>
          <p:cNvPr id="20" name="object 20"/>
          <p:cNvSpPr txBox="1"/>
          <p:nvPr/>
        </p:nvSpPr>
        <p:spPr>
          <a:xfrm>
            <a:off x="4546137" y="1297200"/>
            <a:ext cx="127000" cy="219075"/>
          </a:xfrm>
          <a:prstGeom prst="rect">
            <a:avLst/>
          </a:prstGeom>
        </p:spPr>
        <p:txBody>
          <a:bodyPr vert="horz" wrap="square" lIns="0" tIns="15240" rIns="0" bIns="0" rtlCol="0">
            <a:spAutoFit/>
          </a:bodyPr>
          <a:lstStyle/>
          <a:p>
            <a:pPr marL="12700">
              <a:lnSpc>
                <a:spcPct val="100000"/>
              </a:lnSpc>
              <a:spcBef>
                <a:spcPts val="120"/>
              </a:spcBef>
            </a:pPr>
            <a:r>
              <a:rPr sz="1250" spc="110" dirty="0">
                <a:latin typeface="Symbol"/>
                <a:cs typeface="Symbol"/>
              </a:rPr>
              <a:t></a:t>
            </a:r>
            <a:endParaRPr sz="1250">
              <a:latin typeface="Symbol"/>
              <a:cs typeface="Symbol"/>
            </a:endParaRPr>
          </a:p>
        </p:txBody>
      </p:sp>
      <p:sp>
        <p:nvSpPr>
          <p:cNvPr id="21" name="object 21"/>
          <p:cNvSpPr txBox="1"/>
          <p:nvPr/>
        </p:nvSpPr>
        <p:spPr>
          <a:xfrm>
            <a:off x="5291894" y="1106853"/>
            <a:ext cx="200660" cy="360045"/>
          </a:xfrm>
          <a:prstGeom prst="rect">
            <a:avLst/>
          </a:prstGeom>
        </p:spPr>
        <p:txBody>
          <a:bodyPr vert="horz" wrap="square" lIns="0" tIns="11430" rIns="0" bIns="0" rtlCol="0">
            <a:spAutoFit/>
          </a:bodyPr>
          <a:lstStyle/>
          <a:p>
            <a:pPr marL="12700">
              <a:lnSpc>
                <a:spcPct val="100000"/>
              </a:lnSpc>
              <a:spcBef>
                <a:spcPts val="90"/>
              </a:spcBef>
            </a:pPr>
            <a:r>
              <a:rPr sz="2200" spc="170" dirty="0">
                <a:latin typeface="Symbol"/>
                <a:cs typeface="Symbol"/>
              </a:rPr>
              <a:t></a:t>
            </a:r>
            <a:endParaRPr sz="2200">
              <a:latin typeface="Symbol"/>
              <a:cs typeface="Symbol"/>
            </a:endParaRPr>
          </a:p>
        </p:txBody>
      </p:sp>
      <p:sp>
        <p:nvSpPr>
          <p:cNvPr id="22" name="object 22"/>
          <p:cNvSpPr txBox="1"/>
          <p:nvPr/>
        </p:nvSpPr>
        <p:spPr>
          <a:xfrm>
            <a:off x="1196644" y="1923414"/>
            <a:ext cx="6534784" cy="360680"/>
          </a:xfrm>
          <a:prstGeom prst="rect">
            <a:avLst/>
          </a:prstGeom>
        </p:spPr>
        <p:txBody>
          <a:bodyPr vert="horz" wrap="square" lIns="0" tIns="12065" rIns="0" bIns="0" rtlCol="0">
            <a:spAutoFit/>
          </a:bodyPr>
          <a:lstStyle/>
          <a:p>
            <a:pPr marL="38100">
              <a:lnSpc>
                <a:spcPct val="100000"/>
              </a:lnSpc>
              <a:spcBef>
                <a:spcPts val="95"/>
              </a:spcBef>
            </a:pPr>
            <a:r>
              <a:rPr sz="2200" spc="-10" dirty="0">
                <a:latin typeface="Calibri"/>
                <a:cs typeface="Calibri"/>
              </a:rPr>
              <a:t>Where</a:t>
            </a:r>
            <a:r>
              <a:rPr sz="2200" spc="495" dirty="0">
                <a:latin typeface="Calibri"/>
                <a:cs typeface="Calibri"/>
              </a:rPr>
              <a:t> </a:t>
            </a:r>
            <a:r>
              <a:rPr sz="2200" dirty="0">
                <a:latin typeface="Symbol"/>
                <a:cs typeface="Symbol"/>
              </a:rPr>
              <a:t></a:t>
            </a:r>
            <a:r>
              <a:rPr sz="2175" baseline="-21072" dirty="0">
                <a:latin typeface="Symbol"/>
                <a:cs typeface="Symbol"/>
              </a:rPr>
              <a:t></a:t>
            </a:r>
            <a:r>
              <a:rPr sz="2175" spc="209" baseline="-21072" dirty="0">
                <a:latin typeface="Times New Roman"/>
                <a:cs typeface="Times New Roman"/>
              </a:rPr>
              <a:t> </a:t>
            </a:r>
            <a:r>
              <a:rPr sz="2200" spc="-5" dirty="0">
                <a:latin typeface="Calibri"/>
                <a:cs typeface="Calibri"/>
              </a:rPr>
              <a:t>is</a:t>
            </a:r>
            <a:r>
              <a:rPr sz="2200" dirty="0">
                <a:latin typeface="Calibri"/>
                <a:cs typeface="Calibri"/>
              </a:rPr>
              <a:t> </a:t>
            </a:r>
            <a:r>
              <a:rPr sz="2200" spc="-5" dirty="0">
                <a:latin typeface="Calibri"/>
                <a:cs typeface="Calibri"/>
              </a:rPr>
              <a:t>the</a:t>
            </a:r>
            <a:r>
              <a:rPr sz="2200" spc="15" dirty="0">
                <a:latin typeface="Calibri"/>
                <a:cs typeface="Calibri"/>
              </a:rPr>
              <a:t> </a:t>
            </a:r>
            <a:r>
              <a:rPr sz="2200" spc="-5" dirty="0">
                <a:latin typeface="Calibri"/>
                <a:cs typeface="Calibri"/>
              </a:rPr>
              <a:t>rms</a:t>
            </a:r>
            <a:r>
              <a:rPr sz="2200" spc="10" dirty="0">
                <a:latin typeface="Calibri"/>
                <a:cs typeface="Calibri"/>
              </a:rPr>
              <a:t> </a:t>
            </a:r>
            <a:r>
              <a:rPr sz="2200" spc="-15" dirty="0">
                <a:latin typeface="Calibri"/>
                <a:cs typeface="Calibri"/>
              </a:rPr>
              <a:t>spectral</a:t>
            </a:r>
            <a:r>
              <a:rPr sz="2200" dirty="0">
                <a:latin typeface="Calibri"/>
                <a:cs typeface="Calibri"/>
              </a:rPr>
              <a:t> </a:t>
            </a:r>
            <a:r>
              <a:rPr sz="2200" spc="-5" dirty="0">
                <a:latin typeface="Calibri"/>
                <a:cs typeface="Calibri"/>
              </a:rPr>
              <a:t>width </a:t>
            </a:r>
            <a:r>
              <a:rPr sz="2200" dirty="0">
                <a:latin typeface="Calibri"/>
                <a:cs typeface="Calibri"/>
              </a:rPr>
              <a:t>of</a:t>
            </a:r>
            <a:r>
              <a:rPr sz="2200" spc="5"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optical</a:t>
            </a:r>
            <a:r>
              <a:rPr sz="2200" spc="5" dirty="0">
                <a:latin typeface="Calibri"/>
                <a:cs typeface="Calibri"/>
              </a:rPr>
              <a:t> </a:t>
            </a:r>
            <a:r>
              <a:rPr sz="2200" spc="-10" dirty="0">
                <a:latin typeface="Calibri"/>
                <a:cs typeface="Calibri"/>
              </a:rPr>
              <a:t>source.</a:t>
            </a:r>
            <a:endParaRPr sz="2200">
              <a:latin typeface="Calibri"/>
              <a:cs typeface="Calibri"/>
            </a:endParaRPr>
          </a:p>
        </p:txBody>
      </p:sp>
      <p:sp>
        <p:nvSpPr>
          <p:cNvPr id="23" name="object 23"/>
          <p:cNvSpPr/>
          <p:nvPr/>
        </p:nvSpPr>
        <p:spPr>
          <a:xfrm>
            <a:off x="1682462" y="3414148"/>
            <a:ext cx="192405" cy="0"/>
          </a:xfrm>
          <a:custGeom>
            <a:avLst/>
            <a:gdLst/>
            <a:ahLst/>
            <a:cxnLst/>
            <a:rect l="l" t="t" r="r" b="b"/>
            <a:pathLst>
              <a:path w="192405">
                <a:moveTo>
                  <a:pt x="0" y="0"/>
                </a:moveTo>
                <a:lnTo>
                  <a:pt x="191841" y="0"/>
                </a:lnTo>
              </a:path>
            </a:pathLst>
          </a:custGeom>
          <a:ln w="13118">
            <a:solidFill>
              <a:srgbClr val="000000"/>
            </a:solidFill>
          </a:ln>
        </p:spPr>
        <p:txBody>
          <a:bodyPr wrap="square" lIns="0" tIns="0" rIns="0" bIns="0" rtlCol="0"/>
          <a:lstStyle/>
          <a:p>
            <a:endParaRPr/>
          </a:p>
        </p:txBody>
      </p:sp>
      <p:sp>
        <p:nvSpPr>
          <p:cNvPr id="24" name="object 24"/>
          <p:cNvSpPr txBox="1"/>
          <p:nvPr/>
        </p:nvSpPr>
        <p:spPr>
          <a:xfrm>
            <a:off x="8307112" y="2828578"/>
            <a:ext cx="257810" cy="215900"/>
          </a:xfrm>
          <a:prstGeom prst="rect">
            <a:avLst/>
          </a:prstGeom>
        </p:spPr>
        <p:txBody>
          <a:bodyPr vert="horz" wrap="square" lIns="0" tIns="12065" rIns="0" bIns="0" rtlCol="0">
            <a:spAutoFit/>
          </a:bodyPr>
          <a:lstStyle/>
          <a:p>
            <a:pPr marL="12700">
              <a:lnSpc>
                <a:spcPct val="100000"/>
              </a:lnSpc>
              <a:spcBef>
                <a:spcPts val="95"/>
              </a:spcBef>
            </a:pPr>
            <a:r>
              <a:rPr sz="1250" spc="35" dirty="0">
                <a:latin typeface="Times New Roman"/>
                <a:cs typeface="Times New Roman"/>
              </a:rPr>
              <a:t>1</a:t>
            </a:r>
            <a:r>
              <a:rPr sz="1250" dirty="0">
                <a:latin typeface="Times New Roman"/>
                <a:cs typeface="Times New Roman"/>
              </a:rPr>
              <a:t>/</a:t>
            </a:r>
            <a:r>
              <a:rPr sz="1250" spc="-135" dirty="0">
                <a:latin typeface="Times New Roman"/>
                <a:cs typeface="Times New Roman"/>
              </a:rPr>
              <a:t> </a:t>
            </a:r>
            <a:r>
              <a:rPr sz="1250" spc="5" dirty="0">
                <a:latin typeface="Times New Roman"/>
                <a:cs typeface="Times New Roman"/>
              </a:rPr>
              <a:t>2</a:t>
            </a:r>
            <a:endParaRPr sz="1250">
              <a:latin typeface="Times New Roman"/>
              <a:cs typeface="Times New Roman"/>
            </a:endParaRPr>
          </a:p>
        </p:txBody>
      </p:sp>
      <p:sp>
        <p:nvSpPr>
          <p:cNvPr id="25" name="object 25"/>
          <p:cNvSpPr txBox="1"/>
          <p:nvPr/>
        </p:nvSpPr>
        <p:spPr>
          <a:xfrm>
            <a:off x="3675496" y="2938995"/>
            <a:ext cx="106045" cy="215900"/>
          </a:xfrm>
          <a:prstGeom prst="rect">
            <a:avLst/>
          </a:prstGeom>
        </p:spPr>
        <p:txBody>
          <a:bodyPr vert="horz" wrap="square" lIns="0" tIns="12065" rIns="0" bIns="0" rtlCol="0">
            <a:spAutoFit/>
          </a:bodyPr>
          <a:lstStyle/>
          <a:p>
            <a:pPr marL="12700">
              <a:lnSpc>
                <a:spcPct val="100000"/>
              </a:lnSpc>
              <a:spcBef>
                <a:spcPts val="95"/>
              </a:spcBef>
            </a:pPr>
            <a:r>
              <a:rPr sz="1250" spc="5" dirty="0">
                <a:latin typeface="Times New Roman"/>
                <a:cs typeface="Times New Roman"/>
              </a:rPr>
              <a:t>2</a:t>
            </a:r>
            <a:endParaRPr sz="1250">
              <a:latin typeface="Times New Roman"/>
              <a:cs typeface="Times New Roman"/>
            </a:endParaRPr>
          </a:p>
        </p:txBody>
      </p:sp>
      <p:sp>
        <p:nvSpPr>
          <p:cNvPr id="26" name="object 26"/>
          <p:cNvSpPr txBox="1"/>
          <p:nvPr/>
        </p:nvSpPr>
        <p:spPr>
          <a:xfrm>
            <a:off x="5129714" y="3188799"/>
            <a:ext cx="106045" cy="215900"/>
          </a:xfrm>
          <a:prstGeom prst="rect">
            <a:avLst/>
          </a:prstGeom>
        </p:spPr>
        <p:txBody>
          <a:bodyPr vert="horz" wrap="square" lIns="0" tIns="12065" rIns="0" bIns="0" rtlCol="0">
            <a:spAutoFit/>
          </a:bodyPr>
          <a:lstStyle/>
          <a:p>
            <a:pPr marL="12700">
              <a:lnSpc>
                <a:spcPct val="100000"/>
              </a:lnSpc>
              <a:spcBef>
                <a:spcPts val="95"/>
              </a:spcBef>
            </a:pPr>
            <a:r>
              <a:rPr sz="1250" spc="5" dirty="0">
                <a:latin typeface="Times New Roman"/>
                <a:cs typeface="Times New Roman"/>
              </a:rPr>
              <a:t>2</a:t>
            </a:r>
            <a:endParaRPr sz="1250">
              <a:latin typeface="Times New Roman"/>
              <a:cs typeface="Times New Roman"/>
            </a:endParaRPr>
          </a:p>
        </p:txBody>
      </p:sp>
      <p:sp>
        <p:nvSpPr>
          <p:cNvPr id="27" name="object 27"/>
          <p:cNvSpPr txBox="1"/>
          <p:nvPr/>
        </p:nvSpPr>
        <p:spPr>
          <a:xfrm>
            <a:off x="580050" y="3382320"/>
            <a:ext cx="798830" cy="215900"/>
          </a:xfrm>
          <a:prstGeom prst="rect">
            <a:avLst/>
          </a:prstGeom>
        </p:spPr>
        <p:txBody>
          <a:bodyPr vert="horz" wrap="square" lIns="0" tIns="12065" rIns="0" bIns="0" rtlCol="0">
            <a:spAutoFit/>
          </a:bodyPr>
          <a:lstStyle/>
          <a:p>
            <a:pPr marL="12700">
              <a:lnSpc>
                <a:spcPct val="100000"/>
              </a:lnSpc>
              <a:spcBef>
                <a:spcPts val="95"/>
              </a:spcBef>
            </a:pPr>
            <a:r>
              <a:rPr sz="1250" dirty="0">
                <a:latin typeface="Times New Roman"/>
                <a:cs typeface="Times New Roman"/>
              </a:rPr>
              <a:t>i</a:t>
            </a:r>
            <a:r>
              <a:rPr sz="1250" spc="-10" dirty="0">
                <a:latin typeface="Times New Roman"/>
                <a:cs typeface="Times New Roman"/>
              </a:rPr>
              <a:t>n</a:t>
            </a:r>
            <a:r>
              <a:rPr sz="1250" dirty="0">
                <a:latin typeface="Times New Roman"/>
                <a:cs typeface="Times New Roman"/>
              </a:rPr>
              <a:t>t</a:t>
            </a:r>
            <a:r>
              <a:rPr sz="1250" spc="-140" dirty="0">
                <a:latin typeface="Times New Roman"/>
                <a:cs typeface="Times New Roman"/>
              </a:rPr>
              <a:t> </a:t>
            </a:r>
            <a:r>
              <a:rPr sz="1250" i="1" spc="-10" dirty="0">
                <a:latin typeface="Times New Roman"/>
                <a:cs typeface="Times New Roman"/>
              </a:rPr>
              <a:t>r</a:t>
            </a:r>
            <a:r>
              <a:rPr sz="1250" i="1" spc="5" dirty="0">
                <a:latin typeface="Times New Roman"/>
                <a:cs typeface="Times New Roman"/>
              </a:rPr>
              <a:t>a</a:t>
            </a:r>
            <a:r>
              <a:rPr sz="1250" i="1" spc="-160" dirty="0">
                <a:latin typeface="Times New Roman"/>
                <a:cs typeface="Times New Roman"/>
              </a:rPr>
              <a:t> </a:t>
            </a:r>
            <a:r>
              <a:rPr sz="1250" spc="-35" dirty="0">
                <a:latin typeface="Times New Roman"/>
                <a:cs typeface="Times New Roman"/>
              </a:rPr>
              <a:t>m</a:t>
            </a:r>
            <a:r>
              <a:rPr sz="1250" spc="-5" dirty="0">
                <a:latin typeface="Times New Roman"/>
                <a:cs typeface="Times New Roman"/>
              </a:rPr>
              <a:t>o</a:t>
            </a:r>
            <a:r>
              <a:rPr sz="1250" spc="5" dirty="0">
                <a:latin typeface="Times New Roman"/>
                <a:cs typeface="Times New Roman"/>
              </a:rPr>
              <a:t>d</a:t>
            </a:r>
            <a:r>
              <a:rPr sz="1250" spc="-165" dirty="0">
                <a:latin typeface="Times New Roman"/>
                <a:cs typeface="Times New Roman"/>
              </a:rPr>
              <a:t> </a:t>
            </a:r>
            <a:r>
              <a:rPr sz="1250" i="1" spc="-5" dirty="0">
                <a:latin typeface="Times New Roman"/>
                <a:cs typeface="Times New Roman"/>
              </a:rPr>
              <a:t>a</a:t>
            </a:r>
            <a:r>
              <a:rPr sz="1250" i="1" dirty="0">
                <a:latin typeface="Times New Roman"/>
                <a:cs typeface="Times New Roman"/>
              </a:rPr>
              <a:t>l</a:t>
            </a:r>
            <a:endParaRPr sz="1250">
              <a:latin typeface="Times New Roman"/>
              <a:cs typeface="Times New Roman"/>
            </a:endParaRPr>
          </a:p>
        </p:txBody>
      </p:sp>
      <p:sp>
        <p:nvSpPr>
          <p:cNvPr id="28" name="object 28"/>
          <p:cNvSpPr txBox="1"/>
          <p:nvPr/>
        </p:nvSpPr>
        <p:spPr>
          <a:xfrm>
            <a:off x="4215899" y="3382320"/>
            <a:ext cx="283210" cy="215900"/>
          </a:xfrm>
          <a:prstGeom prst="rect">
            <a:avLst/>
          </a:prstGeom>
        </p:spPr>
        <p:txBody>
          <a:bodyPr vert="horz" wrap="square" lIns="0" tIns="12065" rIns="0" bIns="0" rtlCol="0">
            <a:spAutoFit/>
          </a:bodyPr>
          <a:lstStyle/>
          <a:p>
            <a:pPr marL="12700">
              <a:lnSpc>
                <a:spcPct val="100000"/>
              </a:lnSpc>
              <a:spcBef>
                <a:spcPts val="95"/>
              </a:spcBef>
            </a:pPr>
            <a:r>
              <a:rPr sz="1250" spc="5" dirty="0">
                <a:latin typeface="Times New Roman"/>
                <a:cs typeface="Times New Roman"/>
              </a:rPr>
              <a:t>1 </a:t>
            </a:r>
            <a:r>
              <a:rPr sz="1250" spc="45" dirty="0">
                <a:latin typeface="Times New Roman"/>
                <a:cs typeface="Times New Roman"/>
              </a:rPr>
              <a:t> </a:t>
            </a:r>
            <a:r>
              <a:rPr sz="1250" spc="5" dirty="0">
                <a:latin typeface="Times New Roman"/>
                <a:cs typeface="Times New Roman"/>
              </a:rPr>
              <a:t>1</a:t>
            </a:r>
            <a:endParaRPr sz="1250">
              <a:latin typeface="Times New Roman"/>
              <a:cs typeface="Times New Roman"/>
            </a:endParaRPr>
          </a:p>
        </p:txBody>
      </p:sp>
      <p:sp>
        <p:nvSpPr>
          <p:cNvPr id="29" name="object 29"/>
          <p:cNvSpPr txBox="1"/>
          <p:nvPr/>
        </p:nvSpPr>
        <p:spPr>
          <a:xfrm>
            <a:off x="6852739" y="3382320"/>
            <a:ext cx="106045" cy="215900"/>
          </a:xfrm>
          <a:prstGeom prst="rect">
            <a:avLst/>
          </a:prstGeom>
        </p:spPr>
        <p:txBody>
          <a:bodyPr vert="horz" wrap="square" lIns="0" tIns="12065" rIns="0" bIns="0" rtlCol="0">
            <a:spAutoFit/>
          </a:bodyPr>
          <a:lstStyle/>
          <a:p>
            <a:pPr marL="12700">
              <a:lnSpc>
                <a:spcPct val="100000"/>
              </a:lnSpc>
              <a:spcBef>
                <a:spcPts val="95"/>
              </a:spcBef>
            </a:pPr>
            <a:r>
              <a:rPr sz="1250" spc="5" dirty="0">
                <a:latin typeface="Times New Roman"/>
                <a:cs typeface="Times New Roman"/>
              </a:rPr>
              <a:t>1</a:t>
            </a:r>
            <a:endParaRPr sz="1250">
              <a:latin typeface="Times New Roman"/>
              <a:cs typeface="Times New Roman"/>
            </a:endParaRPr>
          </a:p>
        </p:txBody>
      </p:sp>
      <p:sp>
        <p:nvSpPr>
          <p:cNvPr id="30" name="object 30"/>
          <p:cNvSpPr txBox="1"/>
          <p:nvPr/>
        </p:nvSpPr>
        <p:spPr>
          <a:xfrm>
            <a:off x="5267804" y="3022070"/>
            <a:ext cx="530860" cy="354965"/>
          </a:xfrm>
          <a:prstGeom prst="rect">
            <a:avLst/>
          </a:prstGeom>
        </p:spPr>
        <p:txBody>
          <a:bodyPr vert="horz" wrap="square" lIns="0" tIns="13970" rIns="0" bIns="0" rtlCol="0">
            <a:spAutoFit/>
          </a:bodyPr>
          <a:lstStyle/>
          <a:p>
            <a:pPr marL="38100">
              <a:lnSpc>
                <a:spcPct val="100000"/>
              </a:lnSpc>
              <a:spcBef>
                <a:spcPts val="110"/>
              </a:spcBef>
            </a:pPr>
            <a:r>
              <a:rPr sz="2150" i="1" spc="15" dirty="0">
                <a:latin typeface="Times New Roman"/>
                <a:cs typeface="Times New Roman"/>
              </a:rPr>
              <a:t>d</a:t>
            </a:r>
            <a:r>
              <a:rPr sz="2150" i="1" spc="-280" dirty="0">
                <a:latin typeface="Times New Roman"/>
                <a:cs typeface="Times New Roman"/>
              </a:rPr>
              <a:t> </a:t>
            </a:r>
            <a:r>
              <a:rPr sz="3225" spc="75" baseline="24547" dirty="0">
                <a:latin typeface="Times New Roman"/>
                <a:cs typeface="Times New Roman"/>
              </a:rPr>
              <a:t>2</a:t>
            </a:r>
            <a:r>
              <a:rPr sz="2150" i="1" spc="15" dirty="0">
                <a:latin typeface="Times New Roman"/>
                <a:cs typeface="Times New Roman"/>
              </a:rPr>
              <a:t>n</a:t>
            </a:r>
            <a:endParaRPr sz="2150">
              <a:latin typeface="Times New Roman"/>
              <a:cs typeface="Times New Roman"/>
            </a:endParaRPr>
          </a:p>
        </p:txBody>
      </p:sp>
      <p:sp>
        <p:nvSpPr>
          <p:cNvPr id="31" name="object 31"/>
          <p:cNvSpPr txBox="1"/>
          <p:nvPr/>
        </p:nvSpPr>
        <p:spPr>
          <a:xfrm>
            <a:off x="5251909" y="3208494"/>
            <a:ext cx="603250" cy="554990"/>
          </a:xfrm>
          <a:prstGeom prst="rect">
            <a:avLst/>
          </a:prstGeom>
        </p:spPr>
        <p:txBody>
          <a:bodyPr vert="horz" wrap="square" lIns="0" tIns="12065" rIns="0" bIns="0" rtlCol="0">
            <a:spAutoFit/>
          </a:bodyPr>
          <a:lstStyle/>
          <a:p>
            <a:pPr marL="38100">
              <a:lnSpc>
                <a:spcPts val="1480"/>
              </a:lnSpc>
              <a:spcBef>
                <a:spcPts val="95"/>
              </a:spcBef>
              <a:tabLst>
                <a:tab pos="484505" algn="l"/>
              </a:tabLst>
            </a:pPr>
            <a:r>
              <a:rPr sz="1250" u="heavy" dirty="0">
                <a:uFill>
                  <a:solidFill>
                    <a:srgbClr val="000000"/>
                  </a:solidFill>
                </a:uFill>
                <a:latin typeface="Times New Roman"/>
                <a:cs typeface="Times New Roman"/>
              </a:rPr>
              <a:t> 	</a:t>
            </a:r>
            <a:r>
              <a:rPr sz="1250" u="heavy" spc="5" dirty="0">
                <a:uFill>
                  <a:solidFill>
                    <a:srgbClr val="000000"/>
                  </a:solidFill>
                </a:uFill>
                <a:latin typeface="Times New Roman"/>
                <a:cs typeface="Times New Roman"/>
              </a:rPr>
              <a:t>1</a:t>
            </a:r>
            <a:endParaRPr sz="1250">
              <a:latin typeface="Times New Roman"/>
              <a:cs typeface="Times New Roman"/>
            </a:endParaRPr>
          </a:p>
          <a:p>
            <a:pPr marL="96520">
              <a:lnSpc>
                <a:spcPts val="2680"/>
              </a:lnSpc>
            </a:pPr>
            <a:r>
              <a:rPr sz="2150" i="1" spc="160" dirty="0">
                <a:latin typeface="Times New Roman"/>
                <a:cs typeface="Times New Roman"/>
              </a:rPr>
              <a:t>d</a:t>
            </a:r>
            <a:r>
              <a:rPr sz="2250" spc="-40" dirty="0">
                <a:latin typeface="Symbol"/>
                <a:cs typeface="Symbol"/>
              </a:rPr>
              <a:t></a:t>
            </a:r>
            <a:r>
              <a:rPr sz="2250" spc="-370" dirty="0">
                <a:latin typeface="Times New Roman"/>
                <a:cs typeface="Times New Roman"/>
              </a:rPr>
              <a:t> </a:t>
            </a:r>
            <a:r>
              <a:rPr sz="1875" spc="7" baseline="42222" dirty="0">
                <a:latin typeface="Times New Roman"/>
                <a:cs typeface="Times New Roman"/>
              </a:rPr>
              <a:t>2</a:t>
            </a:r>
            <a:endParaRPr sz="1875" baseline="42222">
              <a:latin typeface="Times New Roman"/>
              <a:cs typeface="Times New Roman"/>
            </a:endParaRPr>
          </a:p>
        </p:txBody>
      </p:sp>
      <p:sp>
        <p:nvSpPr>
          <p:cNvPr id="32" name="object 32"/>
          <p:cNvSpPr txBox="1"/>
          <p:nvPr/>
        </p:nvSpPr>
        <p:spPr>
          <a:xfrm>
            <a:off x="7146545" y="3073599"/>
            <a:ext cx="728980" cy="373380"/>
          </a:xfrm>
          <a:prstGeom prst="rect">
            <a:avLst/>
          </a:prstGeom>
        </p:spPr>
        <p:txBody>
          <a:bodyPr vert="horz" wrap="square" lIns="0" tIns="16510" rIns="0" bIns="0" rtlCol="0">
            <a:spAutoFit/>
          </a:bodyPr>
          <a:lstStyle/>
          <a:p>
            <a:pPr marL="12700">
              <a:lnSpc>
                <a:spcPct val="100000"/>
              </a:lnSpc>
              <a:spcBef>
                <a:spcPts val="130"/>
              </a:spcBef>
              <a:tabLst>
                <a:tab pos="210185" algn="l"/>
                <a:tab pos="715645" algn="l"/>
              </a:tabLst>
            </a:pPr>
            <a:r>
              <a:rPr sz="2150" u="heavy" spc="5" dirty="0">
                <a:uFill>
                  <a:solidFill>
                    <a:srgbClr val="000000"/>
                  </a:solidFill>
                </a:uFill>
                <a:latin typeface="Times New Roman"/>
                <a:cs typeface="Times New Roman"/>
              </a:rPr>
              <a:t> 	</a:t>
            </a:r>
            <a:r>
              <a:rPr sz="2150" u="heavy" spc="-105" dirty="0">
                <a:uFill>
                  <a:solidFill>
                    <a:srgbClr val="000000"/>
                  </a:solidFill>
                </a:uFill>
                <a:latin typeface="Times New Roman"/>
                <a:cs typeface="Times New Roman"/>
              </a:rPr>
              <a:t>2</a:t>
            </a:r>
            <a:r>
              <a:rPr sz="2250" u="heavy" spc="-105" dirty="0">
                <a:uFill>
                  <a:solidFill>
                    <a:srgbClr val="000000"/>
                  </a:solidFill>
                </a:uFill>
                <a:latin typeface="Symbol"/>
                <a:cs typeface="Symbol"/>
              </a:rPr>
              <a:t></a:t>
            </a:r>
            <a:r>
              <a:rPr sz="2250" u="heavy" spc="-105" dirty="0">
                <a:uFill>
                  <a:solidFill>
                    <a:srgbClr val="000000"/>
                  </a:solidFill>
                </a:uFill>
                <a:latin typeface="Times New Roman"/>
                <a:cs typeface="Times New Roman"/>
              </a:rPr>
              <a:t>	</a:t>
            </a:r>
            <a:endParaRPr sz="2250">
              <a:latin typeface="Times New Roman"/>
              <a:cs typeface="Times New Roman"/>
            </a:endParaRPr>
          </a:p>
        </p:txBody>
      </p:sp>
      <p:sp>
        <p:nvSpPr>
          <p:cNvPr id="33" name="object 33"/>
          <p:cNvSpPr txBox="1"/>
          <p:nvPr/>
        </p:nvSpPr>
        <p:spPr>
          <a:xfrm>
            <a:off x="5872664" y="3073599"/>
            <a:ext cx="577850" cy="655955"/>
          </a:xfrm>
          <a:prstGeom prst="rect">
            <a:avLst/>
          </a:prstGeom>
        </p:spPr>
        <p:txBody>
          <a:bodyPr vert="horz" wrap="square" lIns="0" tIns="16510" rIns="0" bIns="0" rtlCol="0">
            <a:spAutoFit/>
          </a:bodyPr>
          <a:lstStyle/>
          <a:p>
            <a:pPr marL="20955">
              <a:lnSpc>
                <a:spcPts val="2465"/>
              </a:lnSpc>
              <a:spcBef>
                <a:spcPts val="130"/>
              </a:spcBef>
              <a:tabLst>
                <a:tab pos="549275" algn="l"/>
              </a:tabLst>
            </a:pPr>
            <a:r>
              <a:rPr sz="2250" i="1" u="heavy" spc="-20" dirty="0">
                <a:uFill>
                  <a:solidFill>
                    <a:srgbClr val="000000"/>
                  </a:solidFill>
                </a:uFill>
                <a:latin typeface="Times New Roman"/>
                <a:cs typeface="Times New Roman"/>
              </a:rPr>
              <a:t> </a:t>
            </a:r>
            <a:r>
              <a:rPr sz="2250" i="1" u="heavy" spc="114" dirty="0">
                <a:uFill>
                  <a:solidFill>
                    <a:srgbClr val="000000"/>
                  </a:solidFill>
                </a:uFill>
                <a:latin typeface="Times New Roman"/>
                <a:cs typeface="Times New Roman"/>
              </a:rPr>
              <a:t> </a:t>
            </a:r>
            <a:r>
              <a:rPr sz="2250" u="heavy" spc="-45" dirty="0">
                <a:uFill>
                  <a:solidFill>
                    <a:srgbClr val="000000"/>
                  </a:solidFill>
                </a:uFill>
                <a:latin typeface="Symbol"/>
                <a:cs typeface="Symbol"/>
              </a:rPr>
              <a:t></a:t>
            </a:r>
            <a:r>
              <a:rPr sz="2250" u="heavy" spc="-45" dirty="0">
                <a:uFill>
                  <a:solidFill>
                    <a:srgbClr val="000000"/>
                  </a:solidFill>
                </a:uFill>
                <a:latin typeface="Times New Roman"/>
                <a:cs typeface="Times New Roman"/>
              </a:rPr>
              <a:t>	</a:t>
            </a:r>
            <a:endParaRPr sz="2250">
              <a:latin typeface="Times New Roman"/>
              <a:cs typeface="Times New Roman"/>
            </a:endParaRPr>
          </a:p>
          <a:p>
            <a:pPr marL="12700">
              <a:lnSpc>
                <a:spcPts val="2465"/>
              </a:lnSpc>
            </a:pPr>
            <a:r>
              <a:rPr sz="2250" spc="-45" dirty="0">
                <a:latin typeface="Symbol"/>
                <a:cs typeface="Symbol"/>
              </a:rPr>
              <a:t></a:t>
            </a:r>
            <a:r>
              <a:rPr sz="2250" spc="-30" dirty="0">
                <a:latin typeface="Times New Roman"/>
                <a:cs typeface="Times New Roman"/>
              </a:rPr>
              <a:t> </a:t>
            </a:r>
            <a:r>
              <a:rPr sz="2150" spc="160" dirty="0">
                <a:latin typeface="Symbol"/>
                <a:cs typeface="Symbol"/>
              </a:rPr>
              <a:t></a:t>
            </a:r>
            <a:r>
              <a:rPr sz="2150" spc="15" dirty="0">
                <a:latin typeface="Times New Roman"/>
                <a:cs typeface="Times New Roman"/>
              </a:rPr>
              <a:t>1</a:t>
            </a:r>
            <a:endParaRPr sz="2150">
              <a:latin typeface="Times New Roman"/>
              <a:cs typeface="Times New Roman"/>
            </a:endParaRPr>
          </a:p>
        </p:txBody>
      </p:sp>
      <p:sp>
        <p:nvSpPr>
          <p:cNvPr id="34" name="object 34"/>
          <p:cNvSpPr txBox="1"/>
          <p:nvPr/>
        </p:nvSpPr>
        <p:spPr>
          <a:xfrm>
            <a:off x="7155001" y="3356205"/>
            <a:ext cx="714375" cy="373380"/>
          </a:xfrm>
          <a:prstGeom prst="rect">
            <a:avLst/>
          </a:prstGeom>
        </p:spPr>
        <p:txBody>
          <a:bodyPr vert="horz" wrap="square" lIns="0" tIns="16510" rIns="0" bIns="0" rtlCol="0">
            <a:spAutoFit/>
          </a:bodyPr>
          <a:lstStyle/>
          <a:p>
            <a:pPr marL="12700">
              <a:lnSpc>
                <a:spcPct val="100000"/>
              </a:lnSpc>
              <a:spcBef>
                <a:spcPts val="130"/>
              </a:spcBef>
            </a:pPr>
            <a:r>
              <a:rPr sz="2150" spc="-240" dirty="0">
                <a:latin typeface="Times New Roman"/>
                <a:cs typeface="Times New Roman"/>
              </a:rPr>
              <a:t>3</a:t>
            </a:r>
            <a:r>
              <a:rPr sz="2250" spc="-45" dirty="0">
                <a:latin typeface="Symbol"/>
                <a:cs typeface="Symbol"/>
              </a:rPr>
              <a:t></a:t>
            </a:r>
            <a:r>
              <a:rPr sz="2250" spc="-30" dirty="0">
                <a:latin typeface="Times New Roman"/>
                <a:cs typeface="Times New Roman"/>
              </a:rPr>
              <a:t> </a:t>
            </a:r>
            <a:r>
              <a:rPr sz="2150" spc="15" dirty="0">
                <a:latin typeface="Symbol"/>
                <a:cs typeface="Symbol"/>
              </a:rPr>
              <a:t></a:t>
            </a:r>
            <a:r>
              <a:rPr sz="2150" spc="-160" dirty="0">
                <a:latin typeface="Times New Roman"/>
                <a:cs typeface="Times New Roman"/>
              </a:rPr>
              <a:t> </a:t>
            </a:r>
            <a:r>
              <a:rPr sz="2150" spc="15" dirty="0">
                <a:latin typeface="Times New Roman"/>
                <a:cs typeface="Times New Roman"/>
              </a:rPr>
              <a:t>2</a:t>
            </a:r>
            <a:endParaRPr sz="2150">
              <a:latin typeface="Times New Roman"/>
              <a:cs typeface="Times New Roman"/>
            </a:endParaRPr>
          </a:p>
        </p:txBody>
      </p:sp>
      <p:sp>
        <p:nvSpPr>
          <p:cNvPr id="35" name="object 35"/>
          <p:cNvSpPr txBox="1"/>
          <p:nvPr/>
        </p:nvSpPr>
        <p:spPr>
          <a:xfrm>
            <a:off x="1695756" y="3007456"/>
            <a:ext cx="405765" cy="373380"/>
          </a:xfrm>
          <a:prstGeom prst="rect">
            <a:avLst/>
          </a:prstGeom>
        </p:spPr>
        <p:txBody>
          <a:bodyPr vert="horz" wrap="square" lIns="0" tIns="16510" rIns="0" bIns="0" rtlCol="0">
            <a:spAutoFit/>
          </a:bodyPr>
          <a:lstStyle/>
          <a:p>
            <a:pPr marL="12700">
              <a:lnSpc>
                <a:spcPct val="100000"/>
              </a:lnSpc>
              <a:spcBef>
                <a:spcPts val="130"/>
              </a:spcBef>
            </a:pPr>
            <a:r>
              <a:rPr sz="2150" i="1" spc="15" dirty="0">
                <a:latin typeface="Times New Roman"/>
                <a:cs typeface="Times New Roman"/>
              </a:rPr>
              <a:t>L</a:t>
            </a:r>
            <a:r>
              <a:rPr sz="2150" i="1" spc="-80" dirty="0">
                <a:latin typeface="Times New Roman"/>
                <a:cs typeface="Times New Roman"/>
              </a:rPr>
              <a:t> </a:t>
            </a:r>
            <a:r>
              <a:rPr sz="2250" spc="-40" dirty="0">
                <a:latin typeface="Symbol"/>
                <a:cs typeface="Symbol"/>
              </a:rPr>
              <a:t></a:t>
            </a:r>
            <a:endParaRPr sz="2250">
              <a:latin typeface="Symbol"/>
              <a:cs typeface="Symbol"/>
            </a:endParaRPr>
          </a:p>
        </p:txBody>
      </p:sp>
      <p:sp>
        <p:nvSpPr>
          <p:cNvPr id="36" name="object 36"/>
          <p:cNvSpPr txBox="1"/>
          <p:nvPr/>
        </p:nvSpPr>
        <p:spPr>
          <a:xfrm>
            <a:off x="6463703" y="3195895"/>
            <a:ext cx="663575" cy="354965"/>
          </a:xfrm>
          <a:prstGeom prst="rect">
            <a:avLst/>
          </a:prstGeom>
        </p:spPr>
        <p:txBody>
          <a:bodyPr vert="horz" wrap="square" lIns="0" tIns="13970" rIns="0" bIns="0" rtlCol="0">
            <a:spAutoFit/>
          </a:bodyPr>
          <a:lstStyle/>
          <a:p>
            <a:pPr marL="12700">
              <a:lnSpc>
                <a:spcPct val="100000"/>
              </a:lnSpc>
              <a:spcBef>
                <a:spcPts val="110"/>
              </a:spcBef>
            </a:pPr>
            <a:r>
              <a:rPr sz="2150" spc="15" dirty="0">
                <a:latin typeface="Symbol"/>
                <a:cs typeface="Symbol"/>
              </a:rPr>
              <a:t></a:t>
            </a:r>
            <a:r>
              <a:rPr sz="2150" spc="-130" dirty="0">
                <a:latin typeface="Times New Roman"/>
                <a:cs typeface="Times New Roman"/>
              </a:rPr>
              <a:t> </a:t>
            </a:r>
            <a:r>
              <a:rPr sz="2150" i="1" spc="20" dirty="0">
                <a:latin typeface="Times New Roman"/>
                <a:cs typeface="Times New Roman"/>
              </a:rPr>
              <a:t>N</a:t>
            </a:r>
            <a:r>
              <a:rPr sz="2150" i="1" spc="-10" dirty="0">
                <a:latin typeface="Times New Roman"/>
                <a:cs typeface="Times New Roman"/>
              </a:rPr>
              <a:t> </a:t>
            </a:r>
            <a:r>
              <a:rPr sz="2150" spc="20" dirty="0">
                <a:latin typeface="Symbol"/>
                <a:cs typeface="Symbol"/>
              </a:rPr>
              <a:t></a:t>
            </a:r>
            <a:endParaRPr sz="2150">
              <a:latin typeface="Symbol"/>
              <a:cs typeface="Symbol"/>
            </a:endParaRPr>
          </a:p>
        </p:txBody>
      </p:sp>
      <p:sp>
        <p:nvSpPr>
          <p:cNvPr id="37" name="object 37"/>
          <p:cNvSpPr txBox="1"/>
          <p:nvPr/>
        </p:nvSpPr>
        <p:spPr>
          <a:xfrm>
            <a:off x="388203" y="3180722"/>
            <a:ext cx="193040" cy="373380"/>
          </a:xfrm>
          <a:prstGeom prst="rect">
            <a:avLst/>
          </a:prstGeom>
        </p:spPr>
        <p:txBody>
          <a:bodyPr vert="horz" wrap="square" lIns="0" tIns="16510" rIns="0" bIns="0" rtlCol="0">
            <a:spAutoFit/>
          </a:bodyPr>
          <a:lstStyle/>
          <a:p>
            <a:pPr marL="12700">
              <a:lnSpc>
                <a:spcPct val="100000"/>
              </a:lnSpc>
              <a:spcBef>
                <a:spcPts val="130"/>
              </a:spcBef>
            </a:pPr>
            <a:r>
              <a:rPr sz="2250" spc="-40" dirty="0">
                <a:latin typeface="Symbol"/>
                <a:cs typeface="Symbol"/>
              </a:rPr>
              <a:t></a:t>
            </a:r>
            <a:endParaRPr sz="2250">
              <a:latin typeface="Symbol"/>
              <a:cs typeface="Symbol"/>
            </a:endParaRPr>
          </a:p>
        </p:txBody>
      </p:sp>
      <p:sp>
        <p:nvSpPr>
          <p:cNvPr id="38" name="object 38"/>
          <p:cNvSpPr txBox="1"/>
          <p:nvPr/>
        </p:nvSpPr>
        <p:spPr>
          <a:xfrm>
            <a:off x="4952276" y="3180722"/>
            <a:ext cx="177800" cy="373380"/>
          </a:xfrm>
          <a:prstGeom prst="rect">
            <a:avLst/>
          </a:prstGeom>
        </p:spPr>
        <p:txBody>
          <a:bodyPr vert="horz" wrap="square" lIns="0" tIns="16510" rIns="0" bIns="0" rtlCol="0">
            <a:spAutoFit/>
          </a:bodyPr>
          <a:lstStyle/>
          <a:p>
            <a:pPr marL="12700">
              <a:lnSpc>
                <a:spcPct val="100000"/>
              </a:lnSpc>
              <a:spcBef>
                <a:spcPts val="130"/>
              </a:spcBef>
            </a:pPr>
            <a:r>
              <a:rPr sz="2250" spc="-40" dirty="0">
                <a:latin typeface="Symbol"/>
                <a:cs typeface="Symbol"/>
              </a:rPr>
              <a:t></a:t>
            </a:r>
            <a:endParaRPr sz="2250">
              <a:latin typeface="Symbol"/>
              <a:cs typeface="Symbol"/>
            </a:endParaRPr>
          </a:p>
        </p:txBody>
      </p:sp>
      <p:sp>
        <p:nvSpPr>
          <p:cNvPr id="39" name="object 39"/>
          <p:cNvSpPr txBox="1"/>
          <p:nvPr/>
        </p:nvSpPr>
        <p:spPr>
          <a:xfrm>
            <a:off x="2292311" y="2899084"/>
            <a:ext cx="132080" cy="354965"/>
          </a:xfrm>
          <a:prstGeom prst="rect">
            <a:avLst/>
          </a:prstGeom>
        </p:spPr>
        <p:txBody>
          <a:bodyPr vert="horz" wrap="square" lIns="0" tIns="13970" rIns="0" bIns="0" rtlCol="0">
            <a:spAutoFit/>
          </a:bodyPr>
          <a:lstStyle/>
          <a:p>
            <a:pPr marL="12700">
              <a:lnSpc>
                <a:spcPct val="100000"/>
              </a:lnSpc>
              <a:spcBef>
                <a:spcPts val="110"/>
              </a:spcBef>
            </a:pPr>
            <a:r>
              <a:rPr sz="2150" spc="10" dirty="0">
                <a:latin typeface="Symbol"/>
                <a:cs typeface="Symbol"/>
              </a:rPr>
              <a:t></a:t>
            </a:r>
            <a:endParaRPr sz="2150">
              <a:latin typeface="Symbol"/>
              <a:cs typeface="Symbol"/>
            </a:endParaRPr>
          </a:p>
        </p:txBody>
      </p:sp>
      <p:sp>
        <p:nvSpPr>
          <p:cNvPr id="40" name="object 40"/>
          <p:cNvSpPr txBox="1"/>
          <p:nvPr/>
        </p:nvSpPr>
        <p:spPr>
          <a:xfrm>
            <a:off x="2374719" y="3022070"/>
            <a:ext cx="1358265" cy="354965"/>
          </a:xfrm>
          <a:prstGeom prst="rect">
            <a:avLst/>
          </a:prstGeom>
        </p:spPr>
        <p:txBody>
          <a:bodyPr vert="horz" wrap="square" lIns="0" tIns="13970" rIns="0" bIns="0" rtlCol="0">
            <a:spAutoFit/>
          </a:bodyPr>
          <a:lstStyle/>
          <a:p>
            <a:pPr marL="38100">
              <a:lnSpc>
                <a:spcPct val="100000"/>
              </a:lnSpc>
              <a:spcBef>
                <a:spcPts val="110"/>
              </a:spcBef>
              <a:tabLst>
                <a:tab pos="675005" algn="l"/>
              </a:tabLst>
            </a:pPr>
            <a:r>
              <a:rPr sz="3225" spc="15" baseline="2583" dirty="0">
                <a:latin typeface="Symbol"/>
                <a:cs typeface="Symbol"/>
              </a:rPr>
              <a:t></a:t>
            </a:r>
            <a:r>
              <a:rPr sz="3225" spc="15" baseline="2583" dirty="0">
                <a:latin typeface="Times New Roman"/>
                <a:cs typeface="Times New Roman"/>
              </a:rPr>
              <a:t>	</a:t>
            </a:r>
            <a:r>
              <a:rPr sz="2150" i="1" spc="15" dirty="0">
                <a:latin typeface="Times New Roman"/>
                <a:cs typeface="Times New Roman"/>
              </a:rPr>
              <a:t>d</a:t>
            </a:r>
            <a:r>
              <a:rPr sz="2150" i="1" spc="-275" dirty="0">
                <a:latin typeface="Times New Roman"/>
                <a:cs typeface="Times New Roman"/>
              </a:rPr>
              <a:t> </a:t>
            </a:r>
            <a:r>
              <a:rPr sz="1875" spc="142" baseline="42222" dirty="0">
                <a:latin typeface="Times New Roman"/>
                <a:cs typeface="Times New Roman"/>
              </a:rPr>
              <a:t>2</a:t>
            </a:r>
            <a:r>
              <a:rPr sz="2150" i="1" spc="15" dirty="0">
                <a:latin typeface="Times New Roman"/>
                <a:cs typeface="Times New Roman"/>
              </a:rPr>
              <a:t>n</a:t>
            </a:r>
            <a:r>
              <a:rPr sz="2150" i="1" dirty="0">
                <a:latin typeface="Times New Roman"/>
                <a:cs typeface="Times New Roman"/>
              </a:rPr>
              <a:t> </a:t>
            </a:r>
            <a:r>
              <a:rPr sz="2150" i="1" spc="-120" dirty="0">
                <a:latin typeface="Times New Roman"/>
                <a:cs typeface="Times New Roman"/>
              </a:rPr>
              <a:t> </a:t>
            </a:r>
            <a:r>
              <a:rPr sz="3225" spc="15" baseline="2583" dirty="0">
                <a:latin typeface="Symbol"/>
                <a:cs typeface="Symbol"/>
              </a:rPr>
              <a:t></a:t>
            </a:r>
            <a:endParaRPr sz="3225" baseline="2583">
              <a:latin typeface="Symbol"/>
              <a:cs typeface="Symbol"/>
            </a:endParaRPr>
          </a:p>
        </p:txBody>
      </p:sp>
      <p:sp>
        <p:nvSpPr>
          <p:cNvPr id="41" name="object 41"/>
          <p:cNvSpPr txBox="1"/>
          <p:nvPr/>
        </p:nvSpPr>
        <p:spPr>
          <a:xfrm>
            <a:off x="1887625" y="3077430"/>
            <a:ext cx="1832610" cy="373380"/>
          </a:xfrm>
          <a:prstGeom prst="rect">
            <a:avLst/>
          </a:prstGeom>
        </p:spPr>
        <p:txBody>
          <a:bodyPr vert="horz" wrap="square" lIns="0" tIns="16510" rIns="0" bIns="0" rtlCol="0">
            <a:spAutoFit/>
          </a:bodyPr>
          <a:lstStyle/>
          <a:p>
            <a:pPr marL="38100">
              <a:lnSpc>
                <a:spcPct val="100000"/>
              </a:lnSpc>
              <a:spcBef>
                <a:spcPts val="130"/>
              </a:spcBef>
              <a:tabLst>
                <a:tab pos="227965" algn="l"/>
                <a:tab pos="1541780" algn="l"/>
              </a:tabLst>
            </a:pPr>
            <a:r>
              <a:rPr sz="1300" i="1" u="heavy" spc="-10" dirty="0">
                <a:uFill>
                  <a:solidFill>
                    <a:srgbClr val="000000"/>
                  </a:solidFill>
                </a:uFill>
                <a:latin typeface="Times New Roman"/>
                <a:cs typeface="Times New Roman"/>
              </a:rPr>
              <a:t> 	</a:t>
            </a:r>
            <a:r>
              <a:rPr sz="1300" u="heavy" spc="-25" dirty="0">
                <a:uFill>
                  <a:solidFill>
                    <a:srgbClr val="000000"/>
                  </a:solidFill>
                </a:uFill>
                <a:latin typeface="Symbol"/>
                <a:cs typeface="Symbol"/>
              </a:rPr>
              <a:t></a:t>
            </a:r>
            <a:r>
              <a:rPr sz="1300" spc="470" dirty="0">
                <a:latin typeface="Times New Roman"/>
                <a:cs typeface="Times New Roman"/>
              </a:rPr>
              <a:t> </a:t>
            </a:r>
            <a:r>
              <a:rPr sz="3225" spc="22" baseline="-14211" dirty="0">
                <a:latin typeface="Symbol"/>
                <a:cs typeface="Symbol"/>
              </a:rPr>
              <a:t></a:t>
            </a:r>
            <a:r>
              <a:rPr sz="3225" spc="22" baseline="-34883" dirty="0">
                <a:latin typeface="Symbol"/>
                <a:cs typeface="Symbol"/>
              </a:rPr>
              <a:t></a:t>
            </a:r>
            <a:r>
              <a:rPr sz="3225" spc="-382" baseline="-34883" dirty="0">
                <a:latin typeface="Times New Roman"/>
                <a:cs typeface="Times New Roman"/>
              </a:rPr>
              <a:t> </a:t>
            </a:r>
            <a:r>
              <a:rPr sz="3225" spc="-7" baseline="-20671" dirty="0">
                <a:latin typeface="Symbol"/>
                <a:cs typeface="Symbol"/>
              </a:rPr>
              <a:t></a:t>
            </a:r>
            <a:r>
              <a:rPr sz="3375" spc="-7" baseline="-19753" dirty="0">
                <a:latin typeface="Symbol"/>
                <a:cs typeface="Symbol"/>
              </a:rPr>
              <a:t></a:t>
            </a:r>
            <a:r>
              <a:rPr sz="3375" spc="-555" baseline="-19753" dirty="0">
                <a:latin typeface="Times New Roman"/>
                <a:cs typeface="Times New Roman"/>
              </a:rPr>
              <a:t> </a:t>
            </a:r>
            <a:r>
              <a:rPr sz="1875" spc="7" baseline="6666" dirty="0">
                <a:latin typeface="Times New Roman"/>
                <a:cs typeface="Times New Roman"/>
              </a:rPr>
              <a:t>2</a:t>
            </a:r>
            <a:r>
              <a:rPr sz="1250" u="heavy" spc="5" dirty="0">
                <a:uFill>
                  <a:solidFill>
                    <a:srgbClr val="000000"/>
                  </a:solidFill>
                </a:uFill>
                <a:latin typeface="Times New Roman"/>
                <a:cs typeface="Times New Roman"/>
              </a:rPr>
              <a:t>	1</a:t>
            </a:r>
            <a:r>
              <a:rPr sz="1250" spc="140" dirty="0">
                <a:latin typeface="Times New Roman"/>
                <a:cs typeface="Times New Roman"/>
              </a:rPr>
              <a:t> </a:t>
            </a:r>
            <a:r>
              <a:rPr sz="3225" spc="15" baseline="-34883" dirty="0">
                <a:latin typeface="Symbol"/>
                <a:cs typeface="Symbol"/>
              </a:rPr>
              <a:t></a:t>
            </a:r>
            <a:endParaRPr sz="3225" baseline="-34883">
              <a:latin typeface="Symbol"/>
              <a:cs typeface="Symbol"/>
            </a:endParaRPr>
          </a:p>
        </p:txBody>
      </p:sp>
      <p:sp>
        <p:nvSpPr>
          <p:cNvPr id="42" name="object 42"/>
          <p:cNvSpPr txBox="1"/>
          <p:nvPr/>
        </p:nvSpPr>
        <p:spPr>
          <a:xfrm>
            <a:off x="1678651" y="3395012"/>
            <a:ext cx="878840" cy="373380"/>
          </a:xfrm>
          <a:prstGeom prst="rect">
            <a:avLst/>
          </a:prstGeom>
        </p:spPr>
        <p:txBody>
          <a:bodyPr vert="horz" wrap="square" lIns="0" tIns="16510" rIns="0" bIns="0" rtlCol="0">
            <a:spAutoFit/>
          </a:bodyPr>
          <a:lstStyle/>
          <a:p>
            <a:pPr marL="38100">
              <a:lnSpc>
                <a:spcPct val="100000"/>
              </a:lnSpc>
              <a:spcBef>
                <a:spcPts val="130"/>
              </a:spcBef>
              <a:tabLst>
                <a:tab pos="327660" algn="l"/>
                <a:tab pos="626110" algn="l"/>
              </a:tabLst>
            </a:pPr>
            <a:r>
              <a:rPr sz="2150" i="1" spc="15" dirty="0">
                <a:latin typeface="Times New Roman"/>
                <a:cs typeface="Times New Roman"/>
              </a:rPr>
              <a:t>c	</a:t>
            </a:r>
            <a:r>
              <a:rPr sz="2250" spc="-40" dirty="0">
                <a:latin typeface="Symbol"/>
                <a:cs typeface="Symbol"/>
              </a:rPr>
              <a:t></a:t>
            </a:r>
            <a:r>
              <a:rPr sz="2250" spc="-40" dirty="0">
                <a:latin typeface="Times New Roman"/>
                <a:cs typeface="Times New Roman"/>
              </a:rPr>
              <a:t>	</a:t>
            </a:r>
            <a:r>
              <a:rPr sz="3225" spc="22" baseline="-2583" dirty="0">
                <a:latin typeface="Symbol"/>
                <a:cs typeface="Symbol"/>
              </a:rPr>
              <a:t></a:t>
            </a:r>
            <a:r>
              <a:rPr sz="3225" spc="22" baseline="-12919" dirty="0">
                <a:latin typeface="Symbol"/>
                <a:cs typeface="Symbol"/>
              </a:rPr>
              <a:t></a:t>
            </a:r>
            <a:endParaRPr sz="3225" baseline="-12919">
              <a:latin typeface="Symbol"/>
              <a:cs typeface="Symbol"/>
            </a:endParaRPr>
          </a:p>
        </p:txBody>
      </p:sp>
      <p:sp>
        <p:nvSpPr>
          <p:cNvPr id="43" name="object 43"/>
          <p:cNvSpPr txBox="1"/>
          <p:nvPr/>
        </p:nvSpPr>
        <p:spPr>
          <a:xfrm>
            <a:off x="3028679" y="3390083"/>
            <a:ext cx="691515" cy="373380"/>
          </a:xfrm>
          <a:prstGeom prst="rect">
            <a:avLst/>
          </a:prstGeom>
        </p:spPr>
        <p:txBody>
          <a:bodyPr vert="horz" wrap="square" lIns="0" tIns="16510" rIns="0" bIns="0" rtlCol="0">
            <a:spAutoFit/>
          </a:bodyPr>
          <a:lstStyle/>
          <a:p>
            <a:pPr marL="38100">
              <a:lnSpc>
                <a:spcPct val="100000"/>
              </a:lnSpc>
              <a:spcBef>
                <a:spcPts val="130"/>
              </a:spcBef>
            </a:pPr>
            <a:r>
              <a:rPr sz="2150" i="1" spc="160" dirty="0">
                <a:latin typeface="Times New Roman"/>
                <a:cs typeface="Times New Roman"/>
              </a:rPr>
              <a:t>d</a:t>
            </a:r>
            <a:r>
              <a:rPr sz="2250" spc="-40" dirty="0">
                <a:latin typeface="Symbol"/>
                <a:cs typeface="Symbol"/>
              </a:rPr>
              <a:t></a:t>
            </a:r>
            <a:r>
              <a:rPr sz="2250" spc="-370" dirty="0">
                <a:latin typeface="Times New Roman"/>
                <a:cs typeface="Times New Roman"/>
              </a:rPr>
              <a:t> </a:t>
            </a:r>
            <a:r>
              <a:rPr sz="1875" spc="7" baseline="42222" dirty="0">
                <a:latin typeface="Times New Roman"/>
                <a:cs typeface="Times New Roman"/>
              </a:rPr>
              <a:t>2</a:t>
            </a:r>
            <a:r>
              <a:rPr sz="1875" baseline="42222" dirty="0">
                <a:latin typeface="Times New Roman"/>
                <a:cs typeface="Times New Roman"/>
              </a:rPr>
              <a:t> </a:t>
            </a:r>
            <a:r>
              <a:rPr sz="1875" spc="165" baseline="42222" dirty="0">
                <a:latin typeface="Times New Roman"/>
                <a:cs typeface="Times New Roman"/>
              </a:rPr>
              <a:t> </a:t>
            </a:r>
            <a:r>
              <a:rPr sz="3225" spc="15" baseline="-14211" dirty="0">
                <a:latin typeface="Symbol"/>
                <a:cs typeface="Symbol"/>
              </a:rPr>
              <a:t></a:t>
            </a:r>
            <a:endParaRPr sz="3225" baseline="-14211">
              <a:latin typeface="Symbol"/>
              <a:cs typeface="Symbol"/>
            </a:endParaRPr>
          </a:p>
        </p:txBody>
      </p:sp>
      <p:sp>
        <p:nvSpPr>
          <p:cNvPr id="44" name="object 44"/>
          <p:cNvSpPr txBox="1"/>
          <p:nvPr/>
        </p:nvSpPr>
        <p:spPr>
          <a:xfrm>
            <a:off x="8085818" y="2899084"/>
            <a:ext cx="248920" cy="628015"/>
          </a:xfrm>
          <a:prstGeom prst="rect">
            <a:avLst/>
          </a:prstGeom>
        </p:spPr>
        <p:txBody>
          <a:bodyPr vert="horz" wrap="square" lIns="0" tIns="13970" rIns="0" bIns="0" rtlCol="0">
            <a:spAutoFit/>
          </a:bodyPr>
          <a:lstStyle/>
          <a:p>
            <a:pPr marL="12700">
              <a:lnSpc>
                <a:spcPts val="2365"/>
              </a:lnSpc>
              <a:spcBef>
                <a:spcPts val="110"/>
              </a:spcBef>
            </a:pPr>
            <a:r>
              <a:rPr sz="3225" spc="135" baseline="-3875" dirty="0">
                <a:latin typeface="Symbol"/>
                <a:cs typeface="Symbol"/>
              </a:rPr>
              <a:t></a:t>
            </a:r>
            <a:r>
              <a:rPr sz="2150" spc="10" dirty="0">
                <a:latin typeface="Symbol"/>
                <a:cs typeface="Symbol"/>
              </a:rPr>
              <a:t></a:t>
            </a:r>
            <a:endParaRPr sz="2150">
              <a:latin typeface="Symbol"/>
              <a:cs typeface="Symbol"/>
            </a:endParaRPr>
          </a:p>
          <a:p>
            <a:pPr marL="12700">
              <a:lnSpc>
                <a:spcPts val="2365"/>
              </a:lnSpc>
            </a:pPr>
            <a:r>
              <a:rPr sz="2150" spc="90" dirty="0">
                <a:latin typeface="Symbol"/>
                <a:cs typeface="Symbol"/>
              </a:rPr>
              <a:t></a:t>
            </a:r>
            <a:r>
              <a:rPr sz="3225" spc="15" baseline="2583" dirty="0">
                <a:latin typeface="Symbol"/>
                <a:cs typeface="Symbol"/>
              </a:rPr>
              <a:t></a:t>
            </a:r>
            <a:endParaRPr sz="3225" baseline="2583">
              <a:latin typeface="Symbol"/>
              <a:cs typeface="Symbol"/>
            </a:endParaRPr>
          </a:p>
        </p:txBody>
      </p:sp>
      <p:sp>
        <p:nvSpPr>
          <p:cNvPr id="45" name="object 45"/>
          <p:cNvSpPr txBox="1"/>
          <p:nvPr/>
        </p:nvSpPr>
        <p:spPr>
          <a:xfrm>
            <a:off x="4674023" y="2920414"/>
            <a:ext cx="132080" cy="354965"/>
          </a:xfrm>
          <a:prstGeom prst="rect">
            <a:avLst/>
          </a:prstGeom>
        </p:spPr>
        <p:txBody>
          <a:bodyPr vert="horz" wrap="square" lIns="0" tIns="13970" rIns="0" bIns="0" rtlCol="0">
            <a:spAutoFit/>
          </a:bodyPr>
          <a:lstStyle/>
          <a:p>
            <a:pPr marL="12700">
              <a:lnSpc>
                <a:spcPct val="100000"/>
              </a:lnSpc>
              <a:spcBef>
                <a:spcPts val="110"/>
              </a:spcBef>
            </a:pPr>
            <a:r>
              <a:rPr sz="2150" spc="10" dirty="0">
                <a:latin typeface="Symbol"/>
                <a:cs typeface="Symbol"/>
              </a:rPr>
              <a:t></a:t>
            </a:r>
            <a:endParaRPr sz="2150">
              <a:latin typeface="Symbol"/>
              <a:cs typeface="Symbol"/>
            </a:endParaRPr>
          </a:p>
        </p:txBody>
      </p:sp>
      <p:sp>
        <p:nvSpPr>
          <p:cNvPr id="46" name="object 46"/>
          <p:cNvSpPr txBox="1"/>
          <p:nvPr/>
        </p:nvSpPr>
        <p:spPr>
          <a:xfrm>
            <a:off x="4674023" y="3172391"/>
            <a:ext cx="132080" cy="354965"/>
          </a:xfrm>
          <a:prstGeom prst="rect">
            <a:avLst/>
          </a:prstGeom>
        </p:spPr>
        <p:txBody>
          <a:bodyPr vert="horz" wrap="square" lIns="0" tIns="13970" rIns="0" bIns="0" rtlCol="0">
            <a:spAutoFit/>
          </a:bodyPr>
          <a:lstStyle/>
          <a:p>
            <a:pPr marL="12700">
              <a:lnSpc>
                <a:spcPct val="100000"/>
              </a:lnSpc>
              <a:spcBef>
                <a:spcPts val="110"/>
              </a:spcBef>
            </a:pPr>
            <a:r>
              <a:rPr sz="2150" spc="10" dirty="0">
                <a:latin typeface="Symbol"/>
                <a:cs typeface="Symbol"/>
              </a:rPr>
              <a:t></a:t>
            </a:r>
            <a:endParaRPr sz="2150">
              <a:latin typeface="Symbol"/>
              <a:cs typeface="Symbol"/>
            </a:endParaRPr>
          </a:p>
        </p:txBody>
      </p:sp>
      <p:sp>
        <p:nvSpPr>
          <p:cNvPr id="47" name="object 47"/>
          <p:cNvSpPr txBox="1"/>
          <p:nvPr/>
        </p:nvSpPr>
        <p:spPr>
          <a:xfrm>
            <a:off x="3826954" y="3195895"/>
            <a:ext cx="1153795" cy="354965"/>
          </a:xfrm>
          <a:prstGeom prst="rect">
            <a:avLst/>
          </a:prstGeom>
        </p:spPr>
        <p:txBody>
          <a:bodyPr vert="horz" wrap="square" lIns="0" tIns="13970" rIns="0" bIns="0" rtlCol="0">
            <a:spAutoFit/>
          </a:bodyPr>
          <a:lstStyle/>
          <a:p>
            <a:pPr marL="222250" indent="-210185">
              <a:lnSpc>
                <a:spcPct val="100000"/>
              </a:lnSpc>
              <a:spcBef>
                <a:spcPts val="110"/>
              </a:spcBef>
              <a:buFont typeface="Symbol"/>
              <a:buChar char=""/>
              <a:tabLst>
                <a:tab pos="222885" algn="l"/>
                <a:tab pos="1001394" algn="l"/>
              </a:tabLst>
            </a:pPr>
            <a:r>
              <a:rPr sz="2150" i="1" spc="20" dirty="0">
                <a:latin typeface="Times New Roman"/>
                <a:cs typeface="Times New Roman"/>
              </a:rPr>
              <a:t>N</a:t>
            </a:r>
            <a:r>
              <a:rPr sz="2150" i="1" spc="5" dirty="0">
                <a:latin typeface="Times New Roman"/>
                <a:cs typeface="Times New Roman"/>
              </a:rPr>
              <a:t> </a:t>
            </a:r>
            <a:r>
              <a:rPr sz="2150" i="1" spc="15" dirty="0">
                <a:latin typeface="Times New Roman"/>
                <a:cs typeface="Times New Roman"/>
              </a:rPr>
              <a:t>c</a:t>
            </a:r>
            <a:r>
              <a:rPr sz="2150" i="1" spc="-80" dirty="0">
                <a:latin typeface="Times New Roman"/>
                <a:cs typeface="Times New Roman"/>
              </a:rPr>
              <a:t> </a:t>
            </a:r>
            <a:r>
              <a:rPr sz="2150" spc="20" dirty="0">
                <a:latin typeface="Symbol"/>
                <a:cs typeface="Symbol"/>
              </a:rPr>
              <a:t></a:t>
            </a:r>
            <a:r>
              <a:rPr sz="2150" dirty="0">
                <a:latin typeface="Times New Roman"/>
                <a:cs typeface="Times New Roman"/>
              </a:rPr>
              <a:t>	</a:t>
            </a:r>
            <a:r>
              <a:rPr sz="2150" spc="15" dirty="0">
                <a:latin typeface="Times New Roman"/>
                <a:cs typeface="Times New Roman"/>
              </a:rPr>
              <a:t>2</a:t>
            </a:r>
            <a:endParaRPr sz="2150">
              <a:latin typeface="Times New Roman"/>
              <a:cs typeface="Times New Roman"/>
            </a:endParaRPr>
          </a:p>
        </p:txBody>
      </p:sp>
      <p:sp>
        <p:nvSpPr>
          <p:cNvPr id="48" name="object 48"/>
          <p:cNvSpPr txBox="1"/>
          <p:nvPr/>
        </p:nvSpPr>
        <p:spPr>
          <a:xfrm>
            <a:off x="1452492" y="3195895"/>
            <a:ext cx="177800" cy="354965"/>
          </a:xfrm>
          <a:prstGeom prst="rect">
            <a:avLst/>
          </a:prstGeom>
        </p:spPr>
        <p:txBody>
          <a:bodyPr vert="horz" wrap="square" lIns="0" tIns="13970" rIns="0" bIns="0" rtlCol="0">
            <a:spAutoFit/>
          </a:bodyPr>
          <a:lstStyle/>
          <a:p>
            <a:pPr marL="12700">
              <a:lnSpc>
                <a:spcPct val="100000"/>
              </a:lnSpc>
              <a:spcBef>
                <a:spcPts val="110"/>
              </a:spcBef>
            </a:pPr>
            <a:r>
              <a:rPr sz="2150" spc="15" dirty="0">
                <a:latin typeface="Symbol"/>
                <a:cs typeface="Symbol"/>
              </a:rPr>
              <a:t></a:t>
            </a:r>
            <a:endParaRPr sz="2150">
              <a:latin typeface="Symbol"/>
              <a:cs typeface="Symbol"/>
            </a:endParaRPr>
          </a:p>
        </p:txBody>
      </p:sp>
      <p:sp>
        <p:nvSpPr>
          <p:cNvPr id="49" name="object 49"/>
          <p:cNvSpPr txBox="1"/>
          <p:nvPr/>
        </p:nvSpPr>
        <p:spPr>
          <a:xfrm>
            <a:off x="7903367" y="3195895"/>
            <a:ext cx="177800" cy="354965"/>
          </a:xfrm>
          <a:prstGeom prst="rect">
            <a:avLst/>
          </a:prstGeom>
        </p:spPr>
        <p:txBody>
          <a:bodyPr vert="horz" wrap="square" lIns="0" tIns="13970" rIns="0" bIns="0" rtlCol="0">
            <a:spAutoFit/>
          </a:bodyPr>
          <a:lstStyle/>
          <a:p>
            <a:pPr marL="12700">
              <a:lnSpc>
                <a:spcPct val="100000"/>
              </a:lnSpc>
              <a:spcBef>
                <a:spcPts val="110"/>
              </a:spcBef>
            </a:pPr>
            <a:r>
              <a:rPr sz="2150" spc="15" dirty="0">
                <a:latin typeface="Symbol"/>
                <a:cs typeface="Symbol"/>
              </a:rPr>
              <a:t></a:t>
            </a:r>
            <a:endParaRPr sz="2150">
              <a:latin typeface="Symbol"/>
              <a:cs typeface="Symbol"/>
            </a:endParaRPr>
          </a:p>
        </p:txBody>
      </p:sp>
      <p:sp>
        <p:nvSpPr>
          <p:cNvPr id="50" name="object 50"/>
          <p:cNvSpPr txBox="1"/>
          <p:nvPr/>
        </p:nvSpPr>
        <p:spPr>
          <a:xfrm>
            <a:off x="4674023" y="3393247"/>
            <a:ext cx="132080" cy="354965"/>
          </a:xfrm>
          <a:prstGeom prst="rect">
            <a:avLst/>
          </a:prstGeom>
        </p:spPr>
        <p:txBody>
          <a:bodyPr vert="horz" wrap="square" lIns="0" tIns="13970" rIns="0" bIns="0" rtlCol="0">
            <a:spAutoFit/>
          </a:bodyPr>
          <a:lstStyle/>
          <a:p>
            <a:pPr marL="12700">
              <a:lnSpc>
                <a:spcPct val="100000"/>
              </a:lnSpc>
              <a:spcBef>
                <a:spcPts val="110"/>
              </a:spcBef>
            </a:pPr>
            <a:r>
              <a:rPr sz="2150" spc="10" dirty="0">
                <a:latin typeface="Symbol"/>
                <a:cs typeface="Symbol"/>
              </a:rPr>
              <a:t></a:t>
            </a:r>
            <a:endParaRPr sz="2150">
              <a:latin typeface="Symbol"/>
              <a:cs typeface="Symbol"/>
            </a:endParaRPr>
          </a:p>
        </p:txBody>
      </p:sp>
      <p:sp>
        <p:nvSpPr>
          <p:cNvPr id="51" name="object 51"/>
          <p:cNvSpPr txBox="1"/>
          <p:nvPr/>
        </p:nvSpPr>
        <p:spPr>
          <a:xfrm>
            <a:off x="8060418" y="3393247"/>
            <a:ext cx="299720" cy="354965"/>
          </a:xfrm>
          <a:prstGeom prst="rect">
            <a:avLst/>
          </a:prstGeom>
        </p:spPr>
        <p:txBody>
          <a:bodyPr vert="horz" wrap="square" lIns="0" tIns="13970" rIns="0" bIns="0" rtlCol="0">
            <a:spAutoFit/>
          </a:bodyPr>
          <a:lstStyle/>
          <a:p>
            <a:pPr marL="38100">
              <a:lnSpc>
                <a:spcPct val="100000"/>
              </a:lnSpc>
              <a:spcBef>
                <a:spcPts val="110"/>
              </a:spcBef>
            </a:pPr>
            <a:r>
              <a:rPr sz="2150" spc="50" dirty="0">
                <a:latin typeface="Symbol"/>
                <a:cs typeface="Symbol"/>
              </a:rPr>
              <a:t></a:t>
            </a:r>
            <a:r>
              <a:rPr sz="3225" spc="75" baseline="-6459" dirty="0">
                <a:latin typeface="Symbol"/>
                <a:cs typeface="Symbol"/>
              </a:rPr>
              <a:t></a:t>
            </a:r>
            <a:endParaRPr sz="3225" baseline="-6459">
              <a:latin typeface="Symbol"/>
              <a:cs typeface="Symbol"/>
            </a:endParaRPr>
          </a:p>
        </p:txBody>
      </p:sp>
      <p:sp>
        <p:nvSpPr>
          <p:cNvPr id="52" name="object 52"/>
          <p:cNvSpPr txBox="1"/>
          <p:nvPr/>
        </p:nvSpPr>
        <p:spPr>
          <a:xfrm>
            <a:off x="4674023" y="3565424"/>
            <a:ext cx="132080" cy="354965"/>
          </a:xfrm>
          <a:prstGeom prst="rect">
            <a:avLst/>
          </a:prstGeom>
        </p:spPr>
        <p:txBody>
          <a:bodyPr vert="horz" wrap="square" lIns="0" tIns="13970" rIns="0" bIns="0" rtlCol="0">
            <a:spAutoFit/>
          </a:bodyPr>
          <a:lstStyle/>
          <a:p>
            <a:pPr marL="12700">
              <a:lnSpc>
                <a:spcPct val="100000"/>
              </a:lnSpc>
              <a:spcBef>
                <a:spcPts val="110"/>
              </a:spcBef>
            </a:pPr>
            <a:r>
              <a:rPr sz="2150" spc="10" dirty="0">
                <a:latin typeface="Symbol"/>
                <a:cs typeface="Symbol"/>
              </a:rPr>
              <a:t></a:t>
            </a:r>
            <a:endParaRPr sz="2150">
              <a:latin typeface="Symbol"/>
              <a:cs typeface="Symbol"/>
            </a:endParaRPr>
          </a:p>
        </p:txBody>
      </p:sp>
      <p:sp>
        <p:nvSpPr>
          <p:cNvPr id="53" name="object 53"/>
          <p:cNvSpPr txBox="1"/>
          <p:nvPr/>
        </p:nvSpPr>
        <p:spPr>
          <a:xfrm>
            <a:off x="8085818" y="3565424"/>
            <a:ext cx="248920" cy="354965"/>
          </a:xfrm>
          <a:prstGeom prst="rect">
            <a:avLst/>
          </a:prstGeom>
        </p:spPr>
        <p:txBody>
          <a:bodyPr vert="horz" wrap="square" lIns="0" tIns="13970" rIns="0" bIns="0" rtlCol="0">
            <a:spAutoFit/>
          </a:bodyPr>
          <a:lstStyle/>
          <a:p>
            <a:pPr marL="12700">
              <a:lnSpc>
                <a:spcPct val="100000"/>
              </a:lnSpc>
              <a:spcBef>
                <a:spcPts val="110"/>
              </a:spcBef>
            </a:pPr>
            <a:r>
              <a:rPr sz="2150" spc="90" dirty="0">
                <a:latin typeface="Symbol"/>
                <a:cs typeface="Symbol"/>
              </a:rPr>
              <a:t></a:t>
            </a:r>
            <a:r>
              <a:rPr sz="3225" spc="15" baseline="-3875" dirty="0">
                <a:latin typeface="Symbol"/>
                <a:cs typeface="Symbol"/>
              </a:rPr>
              <a:t></a:t>
            </a:r>
            <a:endParaRPr sz="3225" baseline="-3875">
              <a:latin typeface="Symbol"/>
              <a:cs typeface="Symbol"/>
            </a:endParaRPr>
          </a:p>
        </p:txBody>
      </p:sp>
      <p:sp>
        <p:nvSpPr>
          <p:cNvPr id="54" name="object 54"/>
          <p:cNvSpPr txBox="1"/>
          <p:nvPr/>
        </p:nvSpPr>
        <p:spPr>
          <a:xfrm>
            <a:off x="2292311" y="3586741"/>
            <a:ext cx="132080" cy="354965"/>
          </a:xfrm>
          <a:prstGeom prst="rect">
            <a:avLst/>
          </a:prstGeom>
        </p:spPr>
        <p:txBody>
          <a:bodyPr vert="horz" wrap="square" lIns="0" tIns="13970" rIns="0" bIns="0" rtlCol="0">
            <a:spAutoFit/>
          </a:bodyPr>
          <a:lstStyle/>
          <a:p>
            <a:pPr marL="12700">
              <a:lnSpc>
                <a:spcPct val="100000"/>
              </a:lnSpc>
              <a:spcBef>
                <a:spcPts val="110"/>
              </a:spcBef>
            </a:pPr>
            <a:r>
              <a:rPr sz="2150" spc="10" dirty="0">
                <a:latin typeface="Symbol"/>
                <a:cs typeface="Symbol"/>
              </a:rPr>
              <a:t></a:t>
            </a:r>
            <a:endParaRPr sz="2150">
              <a:latin typeface="Symbol"/>
              <a:cs typeface="Symbo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3778" y="273327"/>
            <a:ext cx="2136404" cy="243057"/>
          </a:xfrm>
          <a:prstGeom prst="rect">
            <a:avLst/>
          </a:prstGeom>
        </p:spPr>
      </p:pic>
      <p:sp>
        <p:nvSpPr>
          <p:cNvPr id="3" name="object 3"/>
          <p:cNvSpPr txBox="1">
            <a:spLocks noGrp="1"/>
          </p:cNvSpPr>
          <p:nvPr>
            <p:ph type="title"/>
          </p:nvPr>
        </p:nvSpPr>
        <p:spPr>
          <a:xfrm>
            <a:off x="231140" y="165608"/>
            <a:ext cx="216027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Fiber</a:t>
            </a:r>
            <a:r>
              <a:rPr sz="2400" b="1" spc="-70" dirty="0">
                <a:solidFill>
                  <a:srgbClr val="FF0000"/>
                </a:solidFill>
                <a:latin typeface="Calibri"/>
                <a:cs typeface="Calibri"/>
              </a:rPr>
              <a:t> </a:t>
            </a:r>
            <a:r>
              <a:rPr sz="2400" b="1" spc="-10" dirty="0">
                <a:solidFill>
                  <a:srgbClr val="FF0000"/>
                </a:solidFill>
                <a:latin typeface="Calibri"/>
                <a:cs typeface="Calibri"/>
              </a:rPr>
              <a:t>Connectors</a:t>
            </a:r>
            <a:endParaRPr sz="2400">
              <a:latin typeface="Calibri"/>
              <a:cs typeface="Calibri"/>
            </a:endParaRPr>
          </a:p>
        </p:txBody>
      </p:sp>
      <p:sp>
        <p:nvSpPr>
          <p:cNvPr id="4" name="object 4"/>
          <p:cNvSpPr txBox="1"/>
          <p:nvPr/>
        </p:nvSpPr>
        <p:spPr>
          <a:xfrm>
            <a:off x="307340" y="590448"/>
            <a:ext cx="8529320" cy="6083300"/>
          </a:xfrm>
          <a:prstGeom prst="rect">
            <a:avLst/>
          </a:prstGeom>
        </p:spPr>
        <p:txBody>
          <a:bodyPr vert="horz" wrap="square" lIns="0" tIns="12700" rIns="0" bIns="0" rtlCol="0">
            <a:spAutoFit/>
          </a:bodyPr>
          <a:lstStyle/>
          <a:p>
            <a:pPr marL="12700" marR="8890">
              <a:lnSpc>
                <a:spcPct val="150000"/>
              </a:lnSpc>
              <a:spcBef>
                <a:spcPts val="100"/>
              </a:spcBef>
              <a:buFont typeface="Arial MT"/>
              <a:buChar char="•"/>
              <a:tabLst>
                <a:tab pos="174625" algn="l"/>
              </a:tabLst>
            </a:pPr>
            <a:r>
              <a:rPr sz="2200" spc="-10" dirty="0">
                <a:latin typeface="Calibri"/>
                <a:cs typeface="Calibri"/>
              </a:rPr>
              <a:t>Connectors</a:t>
            </a:r>
            <a:r>
              <a:rPr sz="2200" spc="55" dirty="0">
                <a:latin typeface="Calibri"/>
                <a:cs typeface="Calibri"/>
              </a:rPr>
              <a:t> </a:t>
            </a:r>
            <a:r>
              <a:rPr sz="2200" spc="-10" dirty="0">
                <a:latin typeface="Calibri"/>
                <a:cs typeface="Calibri"/>
              </a:rPr>
              <a:t>are</a:t>
            </a:r>
            <a:r>
              <a:rPr sz="2200" spc="55" dirty="0">
                <a:latin typeface="Calibri"/>
                <a:cs typeface="Calibri"/>
              </a:rPr>
              <a:t> </a:t>
            </a:r>
            <a:r>
              <a:rPr sz="2200" spc="-5" dirty="0">
                <a:latin typeface="Calibri"/>
                <a:cs typeface="Calibri"/>
              </a:rPr>
              <a:t>mechanisms</a:t>
            </a:r>
            <a:r>
              <a:rPr sz="2200" spc="65" dirty="0">
                <a:latin typeface="Calibri"/>
                <a:cs typeface="Calibri"/>
              </a:rPr>
              <a:t> </a:t>
            </a:r>
            <a:r>
              <a:rPr sz="2200" dirty="0">
                <a:latin typeface="Calibri"/>
                <a:cs typeface="Calibri"/>
              </a:rPr>
              <a:t>or</a:t>
            </a:r>
            <a:r>
              <a:rPr sz="2200" spc="60" dirty="0">
                <a:latin typeface="Calibri"/>
                <a:cs typeface="Calibri"/>
              </a:rPr>
              <a:t> </a:t>
            </a:r>
            <a:r>
              <a:rPr sz="2200" spc="-10" dirty="0">
                <a:latin typeface="Calibri"/>
                <a:cs typeface="Calibri"/>
              </a:rPr>
              <a:t>techniques</a:t>
            </a:r>
            <a:r>
              <a:rPr sz="2200" spc="45" dirty="0">
                <a:latin typeface="Calibri"/>
                <a:cs typeface="Calibri"/>
              </a:rPr>
              <a:t> </a:t>
            </a:r>
            <a:r>
              <a:rPr sz="2200" spc="-5" dirty="0">
                <a:latin typeface="Calibri"/>
                <a:cs typeface="Calibri"/>
              </a:rPr>
              <a:t>used</a:t>
            </a:r>
            <a:r>
              <a:rPr sz="2200" spc="60" dirty="0">
                <a:latin typeface="Calibri"/>
                <a:cs typeface="Calibri"/>
              </a:rPr>
              <a:t> </a:t>
            </a:r>
            <a:r>
              <a:rPr sz="2200" spc="-20" dirty="0">
                <a:latin typeface="Calibri"/>
                <a:cs typeface="Calibri"/>
              </a:rPr>
              <a:t>to</a:t>
            </a:r>
            <a:r>
              <a:rPr sz="2200" spc="70" dirty="0">
                <a:latin typeface="Calibri"/>
                <a:cs typeface="Calibri"/>
              </a:rPr>
              <a:t> </a:t>
            </a:r>
            <a:r>
              <a:rPr sz="2200" spc="-5" dirty="0">
                <a:latin typeface="Calibri"/>
                <a:cs typeface="Calibri"/>
              </a:rPr>
              <a:t>join</a:t>
            </a:r>
            <a:r>
              <a:rPr sz="2200" spc="50" dirty="0">
                <a:latin typeface="Calibri"/>
                <a:cs typeface="Calibri"/>
              </a:rPr>
              <a:t> </a:t>
            </a:r>
            <a:r>
              <a:rPr sz="2200" spc="-5" dirty="0">
                <a:latin typeface="Calibri"/>
                <a:cs typeface="Calibri"/>
              </a:rPr>
              <a:t>an</a:t>
            </a:r>
            <a:r>
              <a:rPr sz="2200" spc="40" dirty="0">
                <a:latin typeface="Calibri"/>
                <a:cs typeface="Calibri"/>
              </a:rPr>
              <a:t> </a:t>
            </a:r>
            <a:r>
              <a:rPr sz="2200" spc="-10" dirty="0">
                <a:latin typeface="Calibri"/>
                <a:cs typeface="Calibri"/>
              </a:rPr>
              <a:t>optical</a:t>
            </a:r>
            <a:r>
              <a:rPr sz="2200" spc="50" dirty="0">
                <a:latin typeface="Calibri"/>
                <a:cs typeface="Calibri"/>
              </a:rPr>
              <a:t> </a:t>
            </a:r>
            <a:r>
              <a:rPr sz="2200" spc="-10" dirty="0">
                <a:latin typeface="Calibri"/>
                <a:cs typeface="Calibri"/>
              </a:rPr>
              <a:t>fiber</a:t>
            </a:r>
            <a:r>
              <a:rPr sz="2200" spc="65" dirty="0">
                <a:latin typeface="Calibri"/>
                <a:cs typeface="Calibri"/>
              </a:rPr>
              <a:t> </a:t>
            </a:r>
            <a:r>
              <a:rPr sz="2200" spc="-35" dirty="0">
                <a:latin typeface="Calibri"/>
                <a:cs typeface="Calibri"/>
              </a:rPr>
              <a:t>to </a:t>
            </a:r>
            <a:r>
              <a:rPr sz="2200" spc="-484" dirty="0">
                <a:latin typeface="Calibri"/>
                <a:cs typeface="Calibri"/>
              </a:rPr>
              <a:t> </a:t>
            </a:r>
            <a:r>
              <a:rPr sz="2200" spc="-5" dirty="0">
                <a:latin typeface="Calibri"/>
                <a:cs typeface="Calibri"/>
              </a:rPr>
              <a:t>another</a:t>
            </a:r>
            <a:r>
              <a:rPr sz="2200" spc="-20" dirty="0">
                <a:latin typeface="Calibri"/>
                <a:cs typeface="Calibri"/>
              </a:rPr>
              <a:t> </a:t>
            </a:r>
            <a:r>
              <a:rPr sz="2200" spc="-10" dirty="0">
                <a:latin typeface="Calibri"/>
                <a:cs typeface="Calibri"/>
              </a:rPr>
              <a:t>fiber</a:t>
            </a:r>
            <a:r>
              <a:rPr sz="2200" spc="10" dirty="0">
                <a:latin typeface="Calibri"/>
                <a:cs typeface="Calibri"/>
              </a:rPr>
              <a:t> </a:t>
            </a:r>
            <a:r>
              <a:rPr sz="2200" dirty="0">
                <a:latin typeface="Calibri"/>
                <a:cs typeface="Calibri"/>
              </a:rPr>
              <a:t>or</a:t>
            </a:r>
            <a:r>
              <a:rPr sz="2200" spc="-5" dirty="0">
                <a:latin typeface="Calibri"/>
                <a:cs typeface="Calibri"/>
              </a:rPr>
              <a:t> </a:t>
            </a:r>
            <a:r>
              <a:rPr sz="2200" spc="-20" dirty="0">
                <a:latin typeface="Calibri"/>
                <a:cs typeface="Calibri"/>
              </a:rPr>
              <a:t>to</a:t>
            </a:r>
            <a:r>
              <a:rPr sz="2200" spc="10" dirty="0">
                <a:latin typeface="Calibri"/>
                <a:cs typeface="Calibri"/>
              </a:rPr>
              <a:t> </a:t>
            </a:r>
            <a:r>
              <a:rPr sz="2200" spc="-5" dirty="0">
                <a:latin typeface="Calibri"/>
                <a:cs typeface="Calibri"/>
              </a:rPr>
              <a:t>a </a:t>
            </a:r>
            <a:r>
              <a:rPr sz="2200" spc="-10" dirty="0">
                <a:latin typeface="Calibri"/>
                <a:cs typeface="Calibri"/>
              </a:rPr>
              <a:t>fiber</a:t>
            </a:r>
            <a:r>
              <a:rPr sz="2200" spc="10" dirty="0">
                <a:latin typeface="Calibri"/>
                <a:cs typeface="Calibri"/>
              </a:rPr>
              <a:t> </a:t>
            </a:r>
            <a:r>
              <a:rPr sz="2200" spc="-5" dirty="0">
                <a:latin typeface="Calibri"/>
                <a:cs typeface="Calibri"/>
              </a:rPr>
              <a:t>optic</a:t>
            </a:r>
            <a:r>
              <a:rPr sz="2200" dirty="0">
                <a:latin typeface="Calibri"/>
                <a:cs typeface="Calibri"/>
              </a:rPr>
              <a:t> </a:t>
            </a:r>
            <a:r>
              <a:rPr sz="2200" spc="-10" dirty="0">
                <a:latin typeface="Calibri"/>
                <a:cs typeface="Calibri"/>
              </a:rPr>
              <a:t>component.</a:t>
            </a:r>
            <a:endParaRPr sz="2200">
              <a:latin typeface="Calibri"/>
              <a:cs typeface="Calibri"/>
            </a:endParaRPr>
          </a:p>
          <a:p>
            <a:pPr marL="173990" indent="-161925">
              <a:lnSpc>
                <a:spcPct val="100000"/>
              </a:lnSpc>
              <a:spcBef>
                <a:spcPts val="1320"/>
              </a:spcBef>
              <a:buFont typeface="Arial MT"/>
              <a:buChar char="•"/>
              <a:tabLst>
                <a:tab pos="174625" algn="l"/>
                <a:tab pos="1492250" algn="l"/>
                <a:tab pos="3058160" algn="l"/>
                <a:tab pos="3871595" algn="l"/>
                <a:tab pos="5164455" algn="l"/>
                <a:tab pos="7168515" algn="l"/>
              </a:tabLst>
            </a:pPr>
            <a:r>
              <a:rPr sz="2200" spc="-10" dirty="0">
                <a:latin typeface="Calibri"/>
                <a:cs typeface="Calibri"/>
              </a:rPr>
              <a:t>Di</a:t>
            </a:r>
            <a:r>
              <a:rPr sz="2200" spc="-25" dirty="0">
                <a:latin typeface="Calibri"/>
                <a:cs typeface="Calibri"/>
              </a:rPr>
              <a:t>f</a:t>
            </a:r>
            <a:r>
              <a:rPr sz="2200" spc="-55" dirty="0">
                <a:latin typeface="Calibri"/>
                <a:cs typeface="Calibri"/>
              </a:rPr>
              <a:t>f</a:t>
            </a:r>
            <a:r>
              <a:rPr sz="2200" spc="-5" dirty="0">
                <a:latin typeface="Calibri"/>
                <a:cs typeface="Calibri"/>
              </a:rPr>
              <a:t>e</a:t>
            </a:r>
            <a:r>
              <a:rPr sz="2200" spc="-30" dirty="0">
                <a:latin typeface="Calibri"/>
                <a:cs typeface="Calibri"/>
              </a:rPr>
              <a:t>r</a:t>
            </a:r>
            <a:r>
              <a:rPr sz="2200" spc="-5" dirty="0">
                <a:latin typeface="Calibri"/>
                <a:cs typeface="Calibri"/>
              </a:rPr>
              <a:t>e</a:t>
            </a:r>
            <a:r>
              <a:rPr sz="2200" spc="-35" dirty="0">
                <a:latin typeface="Calibri"/>
                <a:cs typeface="Calibri"/>
              </a:rPr>
              <a:t>n</a:t>
            </a:r>
            <a:r>
              <a:rPr sz="2200" spc="-5" dirty="0">
                <a:latin typeface="Calibri"/>
                <a:cs typeface="Calibri"/>
              </a:rPr>
              <a:t>t</a:t>
            </a:r>
            <a:r>
              <a:rPr sz="2200" dirty="0">
                <a:latin typeface="Calibri"/>
                <a:cs typeface="Calibri"/>
              </a:rPr>
              <a:t>	</a:t>
            </a:r>
            <a:r>
              <a:rPr sz="2200" spc="-25" dirty="0">
                <a:latin typeface="Calibri"/>
                <a:cs typeface="Calibri"/>
              </a:rPr>
              <a:t>c</a:t>
            </a:r>
            <a:r>
              <a:rPr sz="2200" spc="-5" dirty="0">
                <a:latin typeface="Calibri"/>
                <a:cs typeface="Calibri"/>
              </a:rPr>
              <a:t>o</a:t>
            </a:r>
            <a:r>
              <a:rPr sz="2200" spc="-10" dirty="0">
                <a:latin typeface="Calibri"/>
                <a:cs typeface="Calibri"/>
              </a:rPr>
              <a:t>nne</a:t>
            </a:r>
            <a:r>
              <a:rPr sz="2200" spc="-15" dirty="0">
                <a:latin typeface="Calibri"/>
                <a:cs typeface="Calibri"/>
              </a:rPr>
              <a:t>c</a:t>
            </a:r>
            <a:r>
              <a:rPr sz="2200" spc="-35" dirty="0">
                <a:latin typeface="Calibri"/>
                <a:cs typeface="Calibri"/>
              </a:rPr>
              <a:t>t</a:t>
            </a:r>
            <a:r>
              <a:rPr sz="2200" spc="-5" dirty="0">
                <a:latin typeface="Calibri"/>
                <a:cs typeface="Calibri"/>
              </a:rPr>
              <a:t>o</a:t>
            </a:r>
            <a:r>
              <a:rPr sz="2200" spc="-40" dirty="0">
                <a:latin typeface="Calibri"/>
                <a:cs typeface="Calibri"/>
              </a:rPr>
              <a:t>r</a:t>
            </a:r>
            <a:r>
              <a:rPr sz="2200" spc="-5" dirty="0">
                <a:latin typeface="Calibri"/>
                <a:cs typeface="Calibri"/>
              </a:rPr>
              <a:t>s</a:t>
            </a:r>
            <a:r>
              <a:rPr sz="2200" dirty="0">
                <a:latin typeface="Calibri"/>
                <a:cs typeface="Calibri"/>
              </a:rPr>
              <a:t>	</a:t>
            </a:r>
            <a:r>
              <a:rPr sz="2200" spc="-5" dirty="0">
                <a:latin typeface="Calibri"/>
                <a:cs typeface="Calibri"/>
              </a:rPr>
              <a:t>with</a:t>
            </a:r>
            <a:r>
              <a:rPr sz="2200" dirty="0">
                <a:latin typeface="Calibri"/>
                <a:cs typeface="Calibri"/>
              </a:rPr>
              <a:t>	</a:t>
            </a:r>
            <a:r>
              <a:rPr sz="2200" spc="-10" dirty="0">
                <a:latin typeface="Calibri"/>
                <a:cs typeface="Calibri"/>
              </a:rPr>
              <a:t>di</a:t>
            </a:r>
            <a:r>
              <a:rPr sz="2200" spc="-30" dirty="0">
                <a:latin typeface="Calibri"/>
                <a:cs typeface="Calibri"/>
              </a:rPr>
              <a:t>f</a:t>
            </a:r>
            <a:r>
              <a:rPr sz="2200" spc="-55" dirty="0">
                <a:latin typeface="Calibri"/>
                <a:cs typeface="Calibri"/>
              </a:rPr>
              <a:t>f</a:t>
            </a:r>
            <a:r>
              <a:rPr sz="2200" spc="-5" dirty="0">
                <a:latin typeface="Calibri"/>
                <a:cs typeface="Calibri"/>
              </a:rPr>
              <a:t>e</a:t>
            </a:r>
            <a:r>
              <a:rPr sz="2200" spc="-30" dirty="0">
                <a:latin typeface="Calibri"/>
                <a:cs typeface="Calibri"/>
              </a:rPr>
              <a:t>r</a:t>
            </a:r>
            <a:r>
              <a:rPr sz="2200" dirty="0">
                <a:latin typeface="Calibri"/>
                <a:cs typeface="Calibri"/>
              </a:rPr>
              <a:t>e</a:t>
            </a:r>
            <a:r>
              <a:rPr sz="2200" spc="-30" dirty="0">
                <a:latin typeface="Calibri"/>
                <a:cs typeface="Calibri"/>
              </a:rPr>
              <a:t>n</a:t>
            </a:r>
            <a:r>
              <a:rPr sz="2200" spc="-5" dirty="0">
                <a:latin typeface="Calibri"/>
                <a:cs typeface="Calibri"/>
              </a:rPr>
              <a:t>t</a:t>
            </a:r>
            <a:r>
              <a:rPr sz="2200" dirty="0">
                <a:latin typeface="Calibri"/>
                <a:cs typeface="Calibri"/>
              </a:rPr>
              <a:t>	</a:t>
            </a:r>
            <a:r>
              <a:rPr sz="2200" spc="-5" dirty="0">
                <a:latin typeface="Calibri"/>
                <a:cs typeface="Calibri"/>
              </a:rPr>
              <a:t>cha</a:t>
            </a:r>
            <a:r>
              <a:rPr sz="2200" spc="-55" dirty="0">
                <a:latin typeface="Calibri"/>
                <a:cs typeface="Calibri"/>
              </a:rPr>
              <a:t>r</a:t>
            </a:r>
            <a:r>
              <a:rPr sz="2200" spc="-5" dirty="0">
                <a:latin typeface="Calibri"/>
                <a:cs typeface="Calibri"/>
              </a:rPr>
              <a:t>ac</a:t>
            </a:r>
            <a:r>
              <a:rPr sz="2200" spc="-35" dirty="0">
                <a:latin typeface="Calibri"/>
                <a:cs typeface="Calibri"/>
              </a:rPr>
              <a:t>t</a:t>
            </a:r>
            <a:r>
              <a:rPr sz="2200" dirty="0">
                <a:latin typeface="Calibri"/>
                <a:cs typeface="Calibri"/>
              </a:rPr>
              <a:t>e</a:t>
            </a:r>
            <a:r>
              <a:rPr sz="2200" spc="-5" dirty="0">
                <a:latin typeface="Calibri"/>
                <a:cs typeface="Calibri"/>
              </a:rPr>
              <a:t>ri</a:t>
            </a:r>
            <a:r>
              <a:rPr sz="2200" spc="-25" dirty="0">
                <a:latin typeface="Calibri"/>
                <a:cs typeface="Calibri"/>
              </a:rPr>
              <a:t>s</a:t>
            </a:r>
            <a:r>
              <a:rPr sz="2200" spc="-5" dirty="0">
                <a:latin typeface="Calibri"/>
                <a:cs typeface="Calibri"/>
              </a:rPr>
              <a:t>ti</a:t>
            </a:r>
            <a:r>
              <a:rPr sz="2200" spc="-15" dirty="0">
                <a:latin typeface="Calibri"/>
                <a:cs typeface="Calibri"/>
              </a:rPr>
              <a:t>c</a:t>
            </a:r>
            <a:r>
              <a:rPr sz="2200" spc="-10" dirty="0">
                <a:latin typeface="Calibri"/>
                <a:cs typeface="Calibri"/>
              </a:rPr>
              <a:t>s</a:t>
            </a:r>
            <a:r>
              <a:rPr sz="2200" spc="-5" dirty="0">
                <a:latin typeface="Calibri"/>
                <a:cs typeface="Calibri"/>
              </a:rPr>
              <a:t>,</a:t>
            </a:r>
            <a:r>
              <a:rPr sz="2200" dirty="0">
                <a:latin typeface="Calibri"/>
                <a:cs typeface="Calibri"/>
              </a:rPr>
              <a:t>	</a:t>
            </a:r>
            <a:r>
              <a:rPr sz="2200" spc="-5" dirty="0">
                <a:latin typeface="Calibri"/>
                <a:cs typeface="Calibri"/>
              </a:rPr>
              <a:t>a</a:t>
            </a:r>
            <a:r>
              <a:rPr sz="2200" spc="-15" dirty="0">
                <a:latin typeface="Calibri"/>
                <a:cs typeface="Calibri"/>
              </a:rPr>
              <a:t>d</a:t>
            </a:r>
            <a:r>
              <a:rPr sz="2200" spc="-50" dirty="0">
                <a:latin typeface="Calibri"/>
                <a:cs typeface="Calibri"/>
              </a:rPr>
              <a:t>v</a:t>
            </a:r>
            <a:r>
              <a:rPr sz="2200" spc="-5" dirty="0">
                <a:latin typeface="Calibri"/>
                <a:cs typeface="Calibri"/>
              </a:rPr>
              <a:t>a</a:t>
            </a:r>
            <a:r>
              <a:rPr sz="2200" spc="-25" dirty="0">
                <a:latin typeface="Calibri"/>
                <a:cs typeface="Calibri"/>
              </a:rPr>
              <a:t>n</a:t>
            </a:r>
            <a:r>
              <a:rPr sz="2200" spc="-35" dirty="0">
                <a:latin typeface="Calibri"/>
                <a:cs typeface="Calibri"/>
              </a:rPr>
              <a:t>t</a:t>
            </a:r>
            <a:r>
              <a:rPr sz="2200" spc="-5" dirty="0">
                <a:latin typeface="Calibri"/>
                <a:cs typeface="Calibri"/>
              </a:rPr>
              <a:t>a</a:t>
            </a:r>
            <a:r>
              <a:rPr sz="2200" spc="-30" dirty="0">
                <a:latin typeface="Calibri"/>
                <a:cs typeface="Calibri"/>
              </a:rPr>
              <a:t>g</a:t>
            </a:r>
            <a:r>
              <a:rPr sz="2200" spc="-5" dirty="0">
                <a:latin typeface="Calibri"/>
                <a:cs typeface="Calibri"/>
              </a:rPr>
              <a:t>es,</a:t>
            </a:r>
            <a:endParaRPr sz="2200">
              <a:latin typeface="Calibri"/>
              <a:cs typeface="Calibri"/>
            </a:endParaRPr>
          </a:p>
          <a:p>
            <a:pPr marL="12700">
              <a:lnSpc>
                <a:spcPct val="100000"/>
              </a:lnSpc>
              <a:spcBef>
                <a:spcPts val="1320"/>
              </a:spcBef>
              <a:tabLst>
                <a:tab pos="1838325" algn="l"/>
                <a:tab pos="2492375" algn="l"/>
                <a:tab pos="4190365" algn="l"/>
                <a:tab pos="5716270" algn="l"/>
                <a:tab pos="6312535" algn="l"/>
                <a:tab pos="7602855" algn="l"/>
              </a:tabLst>
            </a:pPr>
            <a:r>
              <a:rPr sz="2200" spc="-15" dirty="0">
                <a:latin typeface="Calibri"/>
                <a:cs typeface="Calibri"/>
              </a:rPr>
              <a:t>disadvantages	</a:t>
            </a:r>
            <a:r>
              <a:rPr sz="2200" spc="-5" dirty="0">
                <a:latin typeface="Calibri"/>
                <a:cs typeface="Calibri"/>
              </a:rPr>
              <a:t>and	</a:t>
            </a:r>
            <a:r>
              <a:rPr sz="2200" spc="-10" dirty="0">
                <a:latin typeface="Calibri"/>
                <a:cs typeface="Calibri"/>
              </a:rPr>
              <a:t>performance	</a:t>
            </a:r>
            <a:r>
              <a:rPr sz="2200" spc="-15" dirty="0">
                <a:latin typeface="Calibri"/>
                <a:cs typeface="Calibri"/>
              </a:rPr>
              <a:t>parameters	</a:t>
            </a:r>
            <a:r>
              <a:rPr sz="2200" spc="-10" dirty="0">
                <a:latin typeface="Calibri"/>
                <a:cs typeface="Calibri"/>
              </a:rPr>
              <a:t>are	available.	Suitable</a:t>
            </a:r>
            <a:endParaRPr sz="2200">
              <a:latin typeface="Calibri"/>
              <a:cs typeface="Calibri"/>
            </a:endParaRPr>
          </a:p>
          <a:p>
            <a:pPr marL="12700">
              <a:lnSpc>
                <a:spcPct val="100000"/>
              </a:lnSpc>
              <a:spcBef>
                <a:spcPts val="1320"/>
              </a:spcBef>
            </a:pPr>
            <a:r>
              <a:rPr sz="2200" spc="-15" dirty="0">
                <a:latin typeface="Calibri"/>
                <a:cs typeface="Calibri"/>
              </a:rPr>
              <a:t>connector</a:t>
            </a:r>
            <a:r>
              <a:rPr sz="2200" spc="15" dirty="0">
                <a:latin typeface="Calibri"/>
                <a:cs typeface="Calibri"/>
              </a:rPr>
              <a:t> </a:t>
            </a:r>
            <a:r>
              <a:rPr sz="2200" spc="-5" dirty="0">
                <a:latin typeface="Calibri"/>
                <a:cs typeface="Calibri"/>
              </a:rPr>
              <a:t>is chosen</a:t>
            </a:r>
            <a:r>
              <a:rPr sz="2200" spc="10" dirty="0">
                <a:latin typeface="Calibri"/>
                <a:cs typeface="Calibri"/>
              </a:rPr>
              <a:t> </a:t>
            </a:r>
            <a:r>
              <a:rPr sz="2200" spc="-5" dirty="0">
                <a:latin typeface="Calibri"/>
                <a:cs typeface="Calibri"/>
              </a:rPr>
              <a:t>as</a:t>
            </a:r>
            <a:r>
              <a:rPr sz="2200" dirty="0">
                <a:latin typeface="Calibri"/>
                <a:cs typeface="Calibri"/>
              </a:rPr>
              <a:t> </a:t>
            </a:r>
            <a:r>
              <a:rPr sz="2200" spc="-10" dirty="0">
                <a:latin typeface="Calibri"/>
                <a:cs typeface="Calibri"/>
              </a:rPr>
              <a:t>per</a:t>
            </a:r>
            <a:r>
              <a:rPr sz="2200" spc="-5" dirty="0">
                <a:latin typeface="Calibri"/>
                <a:cs typeface="Calibri"/>
              </a:rPr>
              <a:t> the</a:t>
            </a:r>
            <a:r>
              <a:rPr sz="2200" spc="10" dirty="0">
                <a:latin typeface="Calibri"/>
                <a:cs typeface="Calibri"/>
              </a:rPr>
              <a:t> </a:t>
            </a:r>
            <a:r>
              <a:rPr sz="2200" spc="-10" dirty="0">
                <a:latin typeface="Calibri"/>
                <a:cs typeface="Calibri"/>
              </a:rPr>
              <a:t>requirement</a:t>
            </a:r>
            <a:r>
              <a:rPr sz="2200" spc="15" dirty="0">
                <a:latin typeface="Calibri"/>
                <a:cs typeface="Calibri"/>
              </a:rPr>
              <a:t> </a:t>
            </a:r>
            <a:r>
              <a:rPr sz="2200" spc="-5" dirty="0">
                <a:latin typeface="Calibri"/>
                <a:cs typeface="Calibri"/>
              </a:rPr>
              <a:t>and </a:t>
            </a:r>
            <a:r>
              <a:rPr sz="2200" spc="-15" dirty="0">
                <a:latin typeface="Calibri"/>
                <a:cs typeface="Calibri"/>
              </a:rPr>
              <a:t>cost.</a:t>
            </a:r>
            <a:endParaRPr sz="2200">
              <a:latin typeface="Calibri"/>
              <a:cs typeface="Calibri"/>
            </a:endParaRPr>
          </a:p>
          <a:p>
            <a:pPr marL="12700" marR="5080">
              <a:lnSpc>
                <a:spcPct val="150000"/>
              </a:lnSpc>
              <a:spcBef>
                <a:spcPts val="5"/>
              </a:spcBef>
              <a:buFont typeface="Arial MT"/>
              <a:buChar char="•"/>
              <a:tabLst>
                <a:tab pos="174625" algn="l"/>
              </a:tabLst>
            </a:pPr>
            <a:r>
              <a:rPr sz="2200" spc="-20" dirty="0">
                <a:latin typeface="Calibri"/>
                <a:cs typeface="Calibri"/>
              </a:rPr>
              <a:t>Various</a:t>
            </a:r>
            <a:r>
              <a:rPr sz="2200" spc="180" dirty="0">
                <a:latin typeface="Calibri"/>
                <a:cs typeface="Calibri"/>
              </a:rPr>
              <a:t> </a:t>
            </a:r>
            <a:r>
              <a:rPr sz="2200" spc="-10" dirty="0">
                <a:latin typeface="Calibri"/>
                <a:cs typeface="Calibri"/>
              </a:rPr>
              <a:t>fiber</a:t>
            </a:r>
            <a:r>
              <a:rPr sz="2200" spc="180" dirty="0">
                <a:latin typeface="Calibri"/>
                <a:cs typeface="Calibri"/>
              </a:rPr>
              <a:t> </a:t>
            </a:r>
            <a:r>
              <a:rPr sz="2200" spc="-5" dirty="0">
                <a:latin typeface="Calibri"/>
                <a:cs typeface="Calibri"/>
              </a:rPr>
              <a:t>optic</a:t>
            </a:r>
            <a:r>
              <a:rPr sz="2200" spc="185" dirty="0">
                <a:latin typeface="Calibri"/>
                <a:cs typeface="Calibri"/>
              </a:rPr>
              <a:t> </a:t>
            </a:r>
            <a:r>
              <a:rPr sz="2200" spc="-15" dirty="0">
                <a:latin typeface="Calibri"/>
                <a:cs typeface="Calibri"/>
              </a:rPr>
              <a:t>connectors</a:t>
            </a:r>
            <a:r>
              <a:rPr sz="2200" spc="204" dirty="0">
                <a:latin typeface="Calibri"/>
                <a:cs typeface="Calibri"/>
              </a:rPr>
              <a:t> </a:t>
            </a:r>
            <a:r>
              <a:rPr sz="2200" spc="-15" dirty="0">
                <a:latin typeface="Calibri"/>
                <a:cs typeface="Calibri"/>
              </a:rPr>
              <a:t>from</a:t>
            </a:r>
            <a:r>
              <a:rPr sz="2200" spc="195" dirty="0">
                <a:latin typeface="Calibri"/>
                <a:cs typeface="Calibri"/>
              </a:rPr>
              <a:t> </a:t>
            </a:r>
            <a:r>
              <a:rPr sz="2200" spc="-20" dirty="0">
                <a:latin typeface="Calibri"/>
                <a:cs typeface="Calibri"/>
              </a:rPr>
              <a:t>different</a:t>
            </a:r>
            <a:r>
              <a:rPr sz="2200" spc="200" dirty="0">
                <a:latin typeface="Calibri"/>
                <a:cs typeface="Calibri"/>
              </a:rPr>
              <a:t> </a:t>
            </a:r>
            <a:r>
              <a:rPr sz="2200" spc="-10" dirty="0">
                <a:latin typeface="Calibri"/>
                <a:cs typeface="Calibri"/>
              </a:rPr>
              <a:t>manufactures</a:t>
            </a:r>
            <a:r>
              <a:rPr sz="2200" spc="195" dirty="0">
                <a:latin typeface="Calibri"/>
                <a:cs typeface="Calibri"/>
              </a:rPr>
              <a:t> </a:t>
            </a:r>
            <a:r>
              <a:rPr sz="2200" spc="-10" dirty="0">
                <a:latin typeface="Calibri"/>
                <a:cs typeface="Calibri"/>
              </a:rPr>
              <a:t>are</a:t>
            </a:r>
            <a:r>
              <a:rPr sz="2200" spc="190" dirty="0">
                <a:latin typeface="Calibri"/>
                <a:cs typeface="Calibri"/>
              </a:rPr>
              <a:t> </a:t>
            </a:r>
            <a:r>
              <a:rPr sz="2200" spc="-15" dirty="0">
                <a:latin typeface="Calibri"/>
                <a:cs typeface="Calibri"/>
              </a:rPr>
              <a:t>available </a:t>
            </a:r>
            <a:r>
              <a:rPr sz="2200" spc="-480" dirty="0">
                <a:latin typeface="Calibri"/>
                <a:cs typeface="Calibri"/>
              </a:rPr>
              <a:t> </a:t>
            </a:r>
            <a:r>
              <a:rPr sz="2200" spc="-10" dirty="0">
                <a:latin typeface="Calibri"/>
                <a:cs typeface="Calibri"/>
              </a:rPr>
              <a:t>SMA</a:t>
            </a:r>
            <a:r>
              <a:rPr sz="2200" spc="5" dirty="0">
                <a:latin typeface="Calibri"/>
                <a:cs typeface="Calibri"/>
              </a:rPr>
              <a:t> </a:t>
            </a:r>
            <a:r>
              <a:rPr sz="2200" spc="-5" dirty="0">
                <a:latin typeface="Calibri"/>
                <a:cs typeface="Calibri"/>
              </a:rPr>
              <a:t>906,</a:t>
            </a:r>
            <a:r>
              <a:rPr sz="2200" spc="-15" dirty="0">
                <a:latin typeface="Calibri"/>
                <a:cs typeface="Calibri"/>
              </a:rPr>
              <a:t> </a:t>
            </a:r>
            <a:r>
              <a:rPr sz="2200" spc="-85" dirty="0">
                <a:latin typeface="Calibri"/>
                <a:cs typeface="Calibri"/>
              </a:rPr>
              <a:t>ST,</a:t>
            </a:r>
            <a:r>
              <a:rPr sz="2200" spc="20" dirty="0">
                <a:latin typeface="Calibri"/>
                <a:cs typeface="Calibri"/>
              </a:rPr>
              <a:t> </a:t>
            </a:r>
            <a:r>
              <a:rPr sz="2200" spc="-10" dirty="0">
                <a:latin typeface="Calibri"/>
                <a:cs typeface="Calibri"/>
              </a:rPr>
              <a:t>BOCONIC,</a:t>
            </a:r>
            <a:r>
              <a:rPr sz="2200" spc="35" dirty="0">
                <a:latin typeface="Calibri"/>
                <a:cs typeface="Calibri"/>
              </a:rPr>
              <a:t> </a:t>
            </a:r>
            <a:r>
              <a:rPr sz="2200" spc="-15" dirty="0">
                <a:latin typeface="Calibri"/>
                <a:cs typeface="Calibri"/>
              </a:rPr>
              <a:t>FC,</a:t>
            </a:r>
            <a:r>
              <a:rPr sz="2200" dirty="0">
                <a:latin typeface="Calibri"/>
                <a:cs typeface="Calibri"/>
              </a:rPr>
              <a:t> </a:t>
            </a:r>
            <a:r>
              <a:rPr sz="2200" spc="-5" dirty="0">
                <a:latin typeface="Calibri"/>
                <a:cs typeface="Calibri"/>
              </a:rPr>
              <a:t>D4, HMS-10,</a:t>
            </a:r>
            <a:r>
              <a:rPr sz="2200" spc="10" dirty="0">
                <a:latin typeface="Calibri"/>
                <a:cs typeface="Calibri"/>
              </a:rPr>
              <a:t> </a:t>
            </a:r>
            <a:r>
              <a:rPr sz="2200" spc="-5" dirty="0">
                <a:latin typeface="Calibri"/>
                <a:cs typeface="Calibri"/>
              </a:rPr>
              <a:t>SC,</a:t>
            </a:r>
            <a:r>
              <a:rPr sz="2200" dirty="0">
                <a:latin typeface="Calibri"/>
                <a:cs typeface="Calibri"/>
              </a:rPr>
              <a:t> </a:t>
            </a:r>
            <a:r>
              <a:rPr sz="2200" spc="-5" dirty="0">
                <a:latin typeface="Calibri"/>
                <a:cs typeface="Calibri"/>
              </a:rPr>
              <a:t>FDDI,</a:t>
            </a:r>
            <a:r>
              <a:rPr sz="2200" dirty="0">
                <a:latin typeface="Calibri"/>
                <a:cs typeface="Calibri"/>
              </a:rPr>
              <a:t> </a:t>
            </a:r>
            <a:r>
              <a:rPr sz="2200" spc="-15" dirty="0">
                <a:latin typeface="Calibri"/>
                <a:cs typeface="Calibri"/>
              </a:rPr>
              <a:t>ESCON,</a:t>
            </a:r>
            <a:r>
              <a:rPr sz="2200" spc="45" dirty="0">
                <a:latin typeface="Calibri"/>
                <a:cs typeface="Calibri"/>
              </a:rPr>
              <a:t> </a:t>
            </a:r>
            <a:r>
              <a:rPr sz="2200" spc="-15" dirty="0">
                <a:latin typeface="Calibri"/>
                <a:cs typeface="Calibri"/>
              </a:rPr>
              <a:t>LC,</a:t>
            </a:r>
            <a:r>
              <a:rPr sz="2200" spc="-10" dirty="0">
                <a:latin typeface="Calibri"/>
                <a:cs typeface="Calibri"/>
              </a:rPr>
              <a:t> MT</a:t>
            </a:r>
            <a:r>
              <a:rPr sz="2200" spc="15" dirty="0">
                <a:latin typeface="Calibri"/>
                <a:cs typeface="Calibri"/>
              </a:rPr>
              <a:t> </a:t>
            </a:r>
            <a:r>
              <a:rPr sz="2200" spc="-15" dirty="0">
                <a:latin typeface="Calibri"/>
                <a:cs typeface="Calibri"/>
              </a:rPr>
              <a:t>etc.</a:t>
            </a:r>
            <a:endParaRPr sz="2200">
              <a:latin typeface="Calibri"/>
              <a:cs typeface="Calibri"/>
            </a:endParaRPr>
          </a:p>
          <a:p>
            <a:pPr>
              <a:lnSpc>
                <a:spcPct val="100000"/>
              </a:lnSpc>
              <a:spcBef>
                <a:spcPts val="55"/>
              </a:spcBef>
              <a:buFont typeface="Arial MT"/>
              <a:buChar char="•"/>
            </a:pPr>
            <a:endParaRPr sz="2550">
              <a:latin typeface="Calibri"/>
              <a:cs typeface="Calibri"/>
            </a:endParaRPr>
          </a:p>
          <a:p>
            <a:pPr marL="12700">
              <a:lnSpc>
                <a:spcPct val="100000"/>
              </a:lnSpc>
              <a:spcBef>
                <a:spcPts val="5"/>
              </a:spcBef>
            </a:pPr>
            <a:r>
              <a:rPr sz="2200" spc="-10" dirty="0">
                <a:latin typeface="Calibri"/>
                <a:cs typeface="Calibri"/>
              </a:rPr>
              <a:t>Three</a:t>
            </a:r>
            <a:r>
              <a:rPr sz="2200" spc="440" dirty="0">
                <a:latin typeface="Calibri"/>
                <a:cs typeface="Calibri"/>
              </a:rPr>
              <a:t> </a:t>
            </a:r>
            <a:r>
              <a:rPr sz="2200" spc="-20" dirty="0">
                <a:latin typeface="Calibri"/>
                <a:cs typeface="Calibri"/>
              </a:rPr>
              <a:t>different</a:t>
            </a:r>
            <a:r>
              <a:rPr sz="2200" spc="440" dirty="0">
                <a:latin typeface="Calibri"/>
                <a:cs typeface="Calibri"/>
              </a:rPr>
              <a:t> </a:t>
            </a:r>
            <a:r>
              <a:rPr sz="2200" spc="-5" dirty="0">
                <a:latin typeface="Calibri"/>
                <a:cs typeface="Calibri"/>
              </a:rPr>
              <a:t>types</a:t>
            </a:r>
            <a:r>
              <a:rPr sz="2200" spc="434" dirty="0">
                <a:latin typeface="Calibri"/>
                <a:cs typeface="Calibri"/>
              </a:rPr>
              <a:t> </a:t>
            </a:r>
            <a:r>
              <a:rPr sz="2200" spc="5" dirty="0">
                <a:latin typeface="Calibri"/>
                <a:cs typeface="Calibri"/>
              </a:rPr>
              <a:t>of</a:t>
            </a:r>
            <a:r>
              <a:rPr sz="2200" spc="440" dirty="0">
                <a:latin typeface="Calibri"/>
                <a:cs typeface="Calibri"/>
              </a:rPr>
              <a:t> </a:t>
            </a:r>
            <a:r>
              <a:rPr sz="2200" spc="-15" dirty="0">
                <a:latin typeface="Calibri"/>
                <a:cs typeface="Calibri"/>
              </a:rPr>
              <a:t>connectors</a:t>
            </a:r>
            <a:r>
              <a:rPr sz="2200" spc="440" dirty="0">
                <a:latin typeface="Calibri"/>
                <a:cs typeface="Calibri"/>
              </a:rPr>
              <a:t> </a:t>
            </a:r>
            <a:r>
              <a:rPr sz="2200" spc="-10" dirty="0">
                <a:latin typeface="Calibri"/>
                <a:cs typeface="Calibri"/>
              </a:rPr>
              <a:t>are</a:t>
            </a:r>
            <a:r>
              <a:rPr sz="2200" spc="434" dirty="0">
                <a:latin typeface="Calibri"/>
                <a:cs typeface="Calibri"/>
              </a:rPr>
              <a:t> </a:t>
            </a:r>
            <a:r>
              <a:rPr sz="2200" spc="-5" dirty="0">
                <a:latin typeface="Calibri"/>
                <a:cs typeface="Calibri"/>
              </a:rPr>
              <a:t>used</a:t>
            </a:r>
            <a:r>
              <a:rPr sz="2200" spc="440" dirty="0">
                <a:latin typeface="Calibri"/>
                <a:cs typeface="Calibri"/>
              </a:rPr>
              <a:t> </a:t>
            </a:r>
            <a:r>
              <a:rPr sz="2200" spc="-20" dirty="0">
                <a:latin typeface="Calibri"/>
                <a:cs typeface="Calibri"/>
              </a:rPr>
              <a:t>for</a:t>
            </a:r>
            <a:r>
              <a:rPr sz="2200" spc="445" dirty="0">
                <a:latin typeface="Calibri"/>
                <a:cs typeface="Calibri"/>
              </a:rPr>
              <a:t> </a:t>
            </a:r>
            <a:r>
              <a:rPr sz="2200" spc="-10" dirty="0">
                <a:latin typeface="Calibri"/>
                <a:cs typeface="Calibri"/>
              </a:rPr>
              <a:t>connecting</a:t>
            </a:r>
            <a:r>
              <a:rPr sz="2200" spc="440" dirty="0">
                <a:latin typeface="Calibri"/>
                <a:cs typeface="Calibri"/>
              </a:rPr>
              <a:t> </a:t>
            </a:r>
            <a:r>
              <a:rPr sz="2200" spc="-5" dirty="0">
                <a:latin typeface="Calibri"/>
                <a:cs typeface="Calibri"/>
              </a:rPr>
              <a:t>fiber</a:t>
            </a:r>
            <a:r>
              <a:rPr sz="2200" spc="430" dirty="0">
                <a:latin typeface="Calibri"/>
                <a:cs typeface="Calibri"/>
              </a:rPr>
              <a:t> </a:t>
            </a:r>
            <a:r>
              <a:rPr sz="2200" spc="-5" dirty="0">
                <a:latin typeface="Calibri"/>
                <a:cs typeface="Calibri"/>
              </a:rPr>
              <a:t>optic</a:t>
            </a:r>
            <a:endParaRPr sz="2200">
              <a:latin typeface="Calibri"/>
              <a:cs typeface="Calibri"/>
            </a:endParaRPr>
          </a:p>
          <a:p>
            <a:pPr marL="12700">
              <a:lnSpc>
                <a:spcPct val="100000"/>
              </a:lnSpc>
            </a:pPr>
            <a:r>
              <a:rPr sz="2200" spc="-10" dirty="0">
                <a:latin typeface="Calibri"/>
                <a:cs typeface="Calibri"/>
              </a:rPr>
              <a:t>cables.</a:t>
            </a:r>
            <a:r>
              <a:rPr sz="2200" spc="-30" dirty="0">
                <a:latin typeface="Calibri"/>
                <a:cs typeface="Calibri"/>
              </a:rPr>
              <a:t> </a:t>
            </a:r>
            <a:r>
              <a:rPr sz="2200" spc="-10" dirty="0">
                <a:latin typeface="Calibri"/>
                <a:cs typeface="Calibri"/>
              </a:rPr>
              <a:t>They are:</a:t>
            </a:r>
            <a:endParaRPr sz="2200">
              <a:latin typeface="Calibri"/>
              <a:cs typeface="Calibri"/>
            </a:endParaRPr>
          </a:p>
          <a:p>
            <a:pPr marL="1200150" lvl="1" indent="-273050">
              <a:lnSpc>
                <a:spcPct val="100000"/>
              </a:lnSpc>
              <a:spcBef>
                <a:spcPts val="1195"/>
              </a:spcBef>
              <a:buAutoNum type="arabicPeriod"/>
              <a:tabLst>
                <a:tab pos="1200150" algn="l"/>
              </a:tabLst>
            </a:pPr>
            <a:r>
              <a:rPr sz="2200" spc="-10" dirty="0">
                <a:latin typeface="Calibri"/>
                <a:cs typeface="Calibri"/>
              </a:rPr>
              <a:t>subscriber</a:t>
            </a:r>
            <a:r>
              <a:rPr sz="2200" spc="-15" dirty="0">
                <a:latin typeface="Calibri"/>
                <a:cs typeface="Calibri"/>
              </a:rPr>
              <a:t> </a:t>
            </a:r>
            <a:r>
              <a:rPr sz="2200" spc="-5" dirty="0">
                <a:latin typeface="Calibri"/>
                <a:cs typeface="Calibri"/>
              </a:rPr>
              <a:t>Channel</a:t>
            </a:r>
            <a:r>
              <a:rPr sz="2200" spc="-10" dirty="0">
                <a:latin typeface="Calibri"/>
                <a:cs typeface="Calibri"/>
              </a:rPr>
              <a:t> (SC)</a:t>
            </a:r>
            <a:r>
              <a:rPr sz="2200" spc="-5" dirty="0">
                <a:latin typeface="Calibri"/>
                <a:cs typeface="Calibri"/>
              </a:rPr>
              <a:t> </a:t>
            </a:r>
            <a:r>
              <a:rPr sz="2200" spc="-10" dirty="0">
                <a:latin typeface="Calibri"/>
                <a:cs typeface="Calibri"/>
              </a:rPr>
              <a:t>Connector</a:t>
            </a:r>
            <a:endParaRPr sz="2200">
              <a:latin typeface="Calibri"/>
              <a:cs typeface="Calibri"/>
            </a:endParaRPr>
          </a:p>
          <a:p>
            <a:pPr marL="1200150" lvl="1" indent="-273050">
              <a:lnSpc>
                <a:spcPct val="100000"/>
              </a:lnSpc>
              <a:spcBef>
                <a:spcPts val="1205"/>
              </a:spcBef>
              <a:buAutoNum type="arabicPeriod"/>
              <a:tabLst>
                <a:tab pos="1200150" algn="l"/>
              </a:tabLst>
            </a:pPr>
            <a:r>
              <a:rPr sz="2200" spc="-15" dirty="0">
                <a:latin typeface="Calibri"/>
                <a:cs typeface="Calibri"/>
              </a:rPr>
              <a:t>Straight</a:t>
            </a:r>
            <a:r>
              <a:rPr sz="2200" dirty="0">
                <a:latin typeface="Calibri"/>
                <a:cs typeface="Calibri"/>
              </a:rPr>
              <a:t> </a:t>
            </a:r>
            <a:r>
              <a:rPr sz="2200" spc="-5" dirty="0">
                <a:latin typeface="Calibri"/>
                <a:cs typeface="Calibri"/>
              </a:rPr>
              <a:t>Tip</a:t>
            </a:r>
            <a:r>
              <a:rPr sz="2200" spc="-20" dirty="0">
                <a:latin typeface="Calibri"/>
                <a:cs typeface="Calibri"/>
              </a:rPr>
              <a:t> </a:t>
            </a:r>
            <a:r>
              <a:rPr sz="2200" spc="-10" dirty="0">
                <a:latin typeface="Calibri"/>
                <a:cs typeface="Calibri"/>
              </a:rPr>
              <a:t>(ST)</a:t>
            </a:r>
            <a:r>
              <a:rPr sz="2200" spc="-5" dirty="0">
                <a:latin typeface="Calibri"/>
                <a:cs typeface="Calibri"/>
              </a:rPr>
              <a:t> </a:t>
            </a:r>
            <a:r>
              <a:rPr sz="2200" spc="-10" dirty="0">
                <a:latin typeface="Calibri"/>
                <a:cs typeface="Calibri"/>
              </a:rPr>
              <a:t>Connector</a:t>
            </a:r>
            <a:endParaRPr sz="2200">
              <a:latin typeface="Calibri"/>
              <a:cs typeface="Calibri"/>
            </a:endParaRPr>
          </a:p>
          <a:p>
            <a:pPr marL="1200150" lvl="1" indent="-273050">
              <a:lnSpc>
                <a:spcPct val="100000"/>
              </a:lnSpc>
              <a:spcBef>
                <a:spcPts val="1200"/>
              </a:spcBef>
              <a:buAutoNum type="arabicPeriod"/>
              <a:tabLst>
                <a:tab pos="1200150" algn="l"/>
              </a:tabLst>
            </a:pPr>
            <a:r>
              <a:rPr sz="2200" spc="-10" dirty="0">
                <a:latin typeface="Calibri"/>
                <a:cs typeface="Calibri"/>
              </a:rPr>
              <a:t>Mechanical</a:t>
            </a:r>
            <a:r>
              <a:rPr sz="2200" spc="-5" dirty="0">
                <a:latin typeface="Calibri"/>
                <a:cs typeface="Calibri"/>
              </a:rPr>
              <a:t> </a:t>
            </a:r>
            <a:r>
              <a:rPr sz="2200" spc="-35" dirty="0">
                <a:latin typeface="Calibri"/>
                <a:cs typeface="Calibri"/>
              </a:rPr>
              <a:t>Transfer</a:t>
            </a:r>
            <a:r>
              <a:rPr sz="2200" dirty="0">
                <a:latin typeface="Calibri"/>
                <a:cs typeface="Calibri"/>
              </a:rPr>
              <a:t> </a:t>
            </a:r>
            <a:r>
              <a:rPr sz="2200" spc="-5" dirty="0">
                <a:latin typeface="Calibri"/>
                <a:cs typeface="Calibri"/>
              </a:rPr>
              <a:t>–</a:t>
            </a:r>
            <a:r>
              <a:rPr sz="2200" spc="15" dirty="0">
                <a:latin typeface="Calibri"/>
                <a:cs typeface="Calibri"/>
              </a:rPr>
              <a:t> </a:t>
            </a:r>
            <a:r>
              <a:rPr sz="2200" spc="-15" dirty="0">
                <a:latin typeface="Calibri"/>
                <a:cs typeface="Calibri"/>
              </a:rPr>
              <a:t>Registered</a:t>
            </a:r>
            <a:r>
              <a:rPr sz="2200" spc="20" dirty="0">
                <a:latin typeface="Calibri"/>
                <a:cs typeface="Calibri"/>
              </a:rPr>
              <a:t> </a:t>
            </a:r>
            <a:r>
              <a:rPr sz="2200" spc="-5" dirty="0">
                <a:latin typeface="Calibri"/>
                <a:cs typeface="Calibri"/>
              </a:rPr>
              <a:t>Jack</a:t>
            </a:r>
            <a:r>
              <a:rPr sz="2200" spc="-10" dirty="0">
                <a:latin typeface="Calibri"/>
                <a:cs typeface="Calibri"/>
              </a:rPr>
              <a:t> (MT-RJ)</a:t>
            </a:r>
            <a:endParaRPr sz="22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03859" y="182879"/>
            <a:ext cx="1914525" cy="462280"/>
            <a:chOff x="403859" y="182879"/>
            <a:chExt cx="1914525" cy="462280"/>
          </a:xfrm>
        </p:grpSpPr>
        <p:pic>
          <p:nvPicPr>
            <p:cNvPr id="3" name="object 3"/>
            <p:cNvPicPr/>
            <p:nvPr/>
          </p:nvPicPr>
          <p:blipFill>
            <a:blip r:embed="rId2" cstate="print"/>
            <a:stretch>
              <a:fillRect/>
            </a:stretch>
          </p:blipFill>
          <p:spPr>
            <a:xfrm>
              <a:off x="403859" y="356615"/>
              <a:ext cx="297180" cy="214884"/>
            </a:xfrm>
            <a:prstGeom prst="rect">
              <a:avLst/>
            </a:prstGeom>
          </p:spPr>
        </p:pic>
        <p:pic>
          <p:nvPicPr>
            <p:cNvPr id="4" name="object 4"/>
            <p:cNvPicPr/>
            <p:nvPr/>
          </p:nvPicPr>
          <p:blipFill>
            <a:blip r:embed="rId3" cstate="print"/>
            <a:stretch>
              <a:fillRect/>
            </a:stretch>
          </p:blipFill>
          <p:spPr>
            <a:xfrm>
              <a:off x="632459" y="182879"/>
              <a:ext cx="1685543" cy="461772"/>
            </a:xfrm>
            <a:prstGeom prst="rect">
              <a:avLst/>
            </a:prstGeom>
          </p:spPr>
        </p:pic>
      </p:grpSp>
      <p:sp>
        <p:nvSpPr>
          <p:cNvPr id="5" name="object 5"/>
          <p:cNvSpPr txBox="1">
            <a:spLocks noGrp="1"/>
          </p:cNvSpPr>
          <p:nvPr>
            <p:ph type="title"/>
          </p:nvPr>
        </p:nvSpPr>
        <p:spPr>
          <a:xfrm>
            <a:off x="383540" y="244855"/>
            <a:ext cx="8376284" cy="695960"/>
          </a:xfrm>
          <a:prstGeom prst="rect">
            <a:avLst/>
          </a:prstGeom>
        </p:spPr>
        <p:txBody>
          <a:bodyPr vert="horz" wrap="square" lIns="0" tIns="12065" rIns="0" bIns="0" rtlCol="0">
            <a:spAutoFit/>
          </a:bodyPr>
          <a:lstStyle/>
          <a:p>
            <a:pPr marL="12700" marR="5080">
              <a:lnSpc>
                <a:spcPct val="100000"/>
              </a:lnSpc>
              <a:spcBef>
                <a:spcPts val="95"/>
              </a:spcBef>
              <a:tabLst>
                <a:tab pos="423545" algn="l"/>
                <a:tab pos="1862455" algn="l"/>
                <a:tab pos="2362835" algn="l"/>
                <a:tab pos="3338195" algn="l"/>
                <a:tab pos="4402455" algn="l"/>
                <a:tab pos="5854700" algn="l"/>
                <a:tab pos="6150610" algn="l"/>
                <a:tab pos="6671945" algn="l"/>
                <a:tab pos="7857490" algn="l"/>
              </a:tabLst>
            </a:pPr>
            <a:r>
              <a:rPr sz="2200" b="1" dirty="0">
                <a:solidFill>
                  <a:srgbClr val="006FC0"/>
                </a:solidFill>
                <a:latin typeface="Calibri"/>
                <a:cs typeface="Calibri"/>
              </a:rPr>
              <a:t>S</a:t>
            </a:r>
            <a:r>
              <a:rPr sz="2200" b="1" spc="-5" dirty="0">
                <a:solidFill>
                  <a:srgbClr val="006FC0"/>
                </a:solidFill>
                <a:latin typeface="Calibri"/>
                <a:cs typeface="Calibri"/>
              </a:rPr>
              <a:t>C</a:t>
            </a:r>
            <a:r>
              <a:rPr sz="2200" b="1" dirty="0">
                <a:solidFill>
                  <a:srgbClr val="006FC0"/>
                </a:solidFill>
                <a:latin typeface="Calibri"/>
                <a:cs typeface="Calibri"/>
              </a:rPr>
              <a:t>	</a:t>
            </a:r>
            <a:r>
              <a:rPr sz="2200" b="1" spc="-10" dirty="0">
                <a:solidFill>
                  <a:srgbClr val="006FC0"/>
                </a:solidFill>
                <a:latin typeface="Calibri"/>
                <a:cs typeface="Calibri"/>
              </a:rPr>
              <a:t>Con</a:t>
            </a:r>
            <a:r>
              <a:rPr sz="2200" b="1" spc="-15" dirty="0">
                <a:solidFill>
                  <a:srgbClr val="006FC0"/>
                </a:solidFill>
                <a:latin typeface="Calibri"/>
                <a:cs typeface="Calibri"/>
              </a:rPr>
              <a:t>n</a:t>
            </a:r>
            <a:r>
              <a:rPr sz="2200" b="1" spc="-10" dirty="0">
                <a:solidFill>
                  <a:srgbClr val="006FC0"/>
                </a:solidFill>
                <a:latin typeface="Calibri"/>
                <a:cs typeface="Calibri"/>
              </a:rPr>
              <a:t>e</a:t>
            </a:r>
            <a:r>
              <a:rPr sz="2200" b="1" spc="5" dirty="0">
                <a:solidFill>
                  <a:srgbClr val="006FC0"/>
                </a:solidFill>
                <a:latin typeface="Calibri"/>
                <a:cs typeface="Calibri"/>
              </a:rPr>
              <a:t>c</a:t>
            </a:r>
            <a:r>
              <a:rPr sz="2200" b="1" spc="-25" dirty="0">
                <a:solidFill>
                  <a:srgbClr val="006FC0"/>
                </a:solidFill>
                <a:latin typeface="Calibri"/>
                <a:cs typeface="Calibri"/>
              </a:rPr>
              <a:t>t</a:t>
            </a:r>
            <a:r>
              <a:rPr sz="2200" b="1" spc="-5" dirty="0">
                <a:solidFill>
                  <a:srgbClr val="006FC0"/>
                </a:solidFill>
                <a:latin typeface="Calibri"/>
                <a:cs typeface="Calibri"/>
              </a:rPr>
              <a:t>o</a:t>
            </a:r>
            <a:r>
              <a:rPr sz="2200" b="1" spc="-25" dirty="0">
                <a:solidFill>
                  <a:srgbClr val="006FC0"/>
                </a:solidFill>
                <a:latin typeface="Calibri"/>
                <a:cs typeface="Calibri"/>
              </a:rPr>
              <a:t>r</a:t>
            </a:r>
            <a:r>
              <a:rPr sz="2200" b="1" spc="-5" dirty="0">
                <a:solidFill>
                  <a:srgbClr val="006FC0"/>
                </a:solidFill>
                <a:latin typeface="Calibri"/>
                <a:cs typeface="Calibri"/>
              </a:rPr>
              <a:t>s</a:t>
            </a:r>
            <a:r>
              <a:rPr sz="2200" b="1" dirty="0">
                <a:solidFill>
                  <a:srgbClr val="006FC0"/>
                </a:solidFill>
                <a:latin typeface="Calibri"/>
                <a:cs typeface="Calibri"/>
              </a:rPr>
              <a:t>	</a:t>
            </a:r>
            <a:r>
              <a:rPr sz="2200" spc="-5" dirty="0">
                <a:latin typeface="Calibri"/>
                <a:cs typeface="Calibri"/>
              </a:rPr>
              <a:t>a</a:t>
            </a:r>
            <a:r>
              <a:rPr sz="2200" spc="-25" dirty="0">
                <a:latin typeface="Calibri"/>
                <a:cs typeface="Calibri"/>
              </a:rPr>
              <a:t>r</a:t>
            </a:r>
            <a:r>
              <a:rPr sz="2200" spc="-5" dirty="0">
                <a:latin typeface="Calibri"/>
                <a:cs typeface="Calibri"/>
              </a:rPr>
              <a:t>e</a:t>
            </a:r>
            <a:r>
              <a:rPr sz="2200" dirty="0">
                <a:latin typeface="Calibri"/>
                <a:cs typeface="Calibri"/>
              </a:rPr>
              <a:t>	</a:t>
            </a:r>
            <a:r>
              <a:rPr sz="2200" spc="-35" dirty="0">
                <a:latin typeface="Calibri"/>
                <a:cs typeface="Calibri"/>
              </a:rPr>
              <a:t>g</a:t>
            </a:r>
            <a:r>
              <a:rPr sz="2200" spc="-5" dirty="0">
                <a:latin typeface="Calibri"/>
                <a:cs typeface="Calibri"/>
              </a:rPr>
              <a:t>e</a:t>
            </a:r>
            <a:r>
              <a:rPr sz="2200" dirty="0">
                <a:latin typeface="Calibri"/>
                <a:cs typeface="Calibri"/>
              </a:rPr>
              <a:t>n</a:t>
            </a:r>
            <a:r>
              <a:rPr sz="2200" spc="-5" dirty="0">
                <a:latin typeface="Calibri"/>
                <a:cs typeface="Calibri"/>
              </a:rPr>
              <a:t>e</a:t>
            </a:r>
            <a:r>
              <a:rPr sz="2200" spc="-40" dirty="0">
                <a:latin typeface="Calibri"/>
                <a:cs typeface="Calibri"/>
              </a:rPr>
              <a:t>r</a:t>
            </a:r>
            <a:r>
              <a:rPr sz="2200" spc="-5" dirty="0">
                <a:latin typeface="Calibri"/>
                <a:cs typeface="Calibri"/>
              </a:rPr>
              <a:t>al</a:t>
            </a:r>
            <a:r>
              <a:rPr sz="2200" dirty="0">
                <a:latin typeface="Calibri"/>
                <a:cs typeface="Calibri"/>
              </a:rPr>
              <a:t>	</a:t>
            </a:r>
            <a:r>
              <a:rPr sz="2200" spc="-10" dirty="0">
                <a:latin typeface="Calibri"/>
                <a:cs typeface="Calibri"/>
              </a:rPr>
              <a:t>purpo</a:t>
            </a:r>
            <a:r>
              <a:rPr sz="2200" dirty="0">
                <a:latin typeface="Calibri"/>
                <a:cs typeface="Calibri"/>
              </a:rPr>
              <a:t>s</a:t>
            </a:r>
            <a:r>
              <a:rPr sz="2200" spc="-5" dirty="0">
                <a:latin typeface="Calibri"/>
                <a:cs typeface="Calibri"/>
              </a:rPr>
              <a:t>e</a:t>
            </a:r>
            <a:r>
              <a:rPr sz="2200" dirty="0">
                <a:latin typeface="Calibri"/>
                <a:cs typeface="Calibri"/>
              </a:rPr>
              <a:t>	</a:t>
            </a:r>
            <a:r>
              <a:rPr sz="2200" spc="-35" dirty="0">
                <a:latin typeface="Calibri"/>
                <a:cs typeface="Calibri"/>
              </a:rPr>
              <a:t>c</a:t>
            </a:r>
            <a:r>
              <a:rPr sz="2200" spc="-5" dirty="0">
                <a:latin typeface="Calibri"/>
                <a:cs typeface="Calibri"/>
              </a:rPr>
              <a:t>o</a:t>
            </a:r>
            <a:r>
              <a:rPr sz="2200" spc="-10" dirty="0">
                <a:latin typeface="Calibri"/>
                <a:cs typeface="Calibri"/>
              </a:rPr>
              <a:t>nne</a:t>
            </a:r>
            <a:r>
              <a:rPr sz="2200" spc="-15" dirty="0">
                <a:latin typeface="Calibri"/>
                <a:cs typeface="Calibri"/>
              </a:rPr>
              <a:t>c</a:t>
            </a:r>
            <a:r>
              <a:rPr sz="2200" spc="-35" dirty="0">
                <a:latin typeface="Calibri"/>
                <a:cs typeface="Calibri"/>
              </a:rPr>
              <a:t>t</a:t>
            </a:r>
            <a:r>
              <a:rPr sz="2200" spc="-5" dirty="0">
                <a:latin typeface="Calibri"/>
                <a:cs typeface="Calibri"/>
              </a:rPr>
              <a:t>o</a:t>
            </a:r>
            <a:r>
              <a:rPr sz="2200" spc="-40" dirty="0">
                <a:latin typeface="Calibri"/>
                <a:cs typeface="Calibri"/>
              </a:rPr>
              <a:t>r</a:t>
            </a:r>
            <a:r>
              <a:rPr sz="2200" spc="5" dirty="0">
                <a:latin typeface="Calibri"/>
                <a:cs typeface="Calibri"/>
              </a:rPr>
              <a:t>s</a:t>
            </a:r>
            <a:r>
              <a:rPr sz="2200" spc="-5" dirty="0">
                <a:latin typeface="Calibri"/>
                <a:cs typeface="Calibri"/>
              </a:rPr>
              <a:t>.</a:t>
            </a:r>
            <a:r>
              <a:rPr sz="2200" dirty="0">
                <a:latin typeface="Calibri"/>
                <a:cs typeface="Calibri"/>
              </a:rPr>
              <a:t>	</a:t>
            </a:r>
            <a:r>
              <a:rPr sz="2200" spc="-10" dirty="0">
                <a:latin typeface="Calibri"/>
                <a:cs typeface="Calibri"/>
              </a:rPr>
              <a:t>I</a:t>
            </a:r>
            <a:r>
              <a:rPr sz="2200" spc="-5" dirty="0">
                <a:latin typeface="Calibri"/>
                <a:cs typeface="Calibri"/>
              </a:rPr>
              <a:t>t</a:t>
            </a:r>
            <a:r>
              <a:rPr sz="2200" dirty="0">
                <a:latin typeface="Calibri"/>
                <a:cs typeface="Calibri"/>
              </a:rPr>
              <a:t>	</a:t>
            </a:r>
            <a:r>
              <a:rPr sz="2200" spc="-10" dirty="0">
                <a:latin typeface="Calibri"/>
                <a:cs typeface="Calibri"/>
              </a:rPr>
              <a:t>ha</a:t>
            </a:r>
            <a:r>
              <a:rPr sz="2200" spc="-5" dirty="0">
                <a:latin typeface="Calibri"/>
                <a:cs typeface="Calibri"/>
              </a:rPr>
              <a:t>s</a:t>
            </a:r>
            <a:r>
              <a:rPr sz="2200" dirty="0">
                <a:latin typeface="Calibri"/>
                <a:cs typeface="Calibri"/>
              </a:rPr>
              <a:t>	</a:t>
            </a:r>
            <a:r>
              <a:rPr sz="2200" spc="-10" dirty="0">
                <a:latin typeface="Calibri"/>
                <a:cs typeface="Calibri"/>
              </a:rPr>
              <a:t>pus</a:t>
            </a:r>
            <a:r>
              <a:rPr sz="2200" spc="-5" dirty="0">
                <a:latin typeface="Calibri"/>
                <a:cs typeface="Calibri"/>
              </a:rPr>
              <a:t>h</a:t>
            </a:r>
            <a:r>
              <a:rPr sz="2200" spc="-10" dirty="0">
                <a:latin typeface="Calibri"/>
                <a:cs typeface="Calibri"/>
              </a:rPr>
              <a:t>-pul</a:t>
            </a:r>
            <a:r>
              <a:rPr sz="2200" spc="-5" dirty="0">
                <a:latin typeface="Calibri"/>
                <a:cs typeface="Calibri"/>
              </a:rPr>
              <a:t>l</a:t>
            </a:r>
            <a:r>
              <a:rPr sz="2200" dirty="0">
                <a:latin typeface="Calibri"/>
                <a:cs typeface="Calibri"/>
              </a:rPr>
              <a:t>	</a:t>
            </a:r>
            <a:r>
              <a:rPr sz="2200" spc="-5" dirty="0">
                <a:latin typeface="Calibri"/>
                <a:cs typeface="Calibri"/>
              </a:rPr>
              <a:t>type  locking</a:t>
            </a:r>
            <a:r>
              <a:rPr sz="2200" spc="-20" dirty="0">
                <a:latin typeface="Calibri"/>
                <a:cs typeface="Calibri"/>
              </a:rPr>
              <a:t> system.</a:t>
            </a:r>
            <a:endParaRPr sz="2200">
              <a:latin typeface="Calibri"/>
              <a:cs typeface="Calibri"/>
            </a:endParaRPr>
          </a:p>
        </p:txBody>
      </p:sp>
      <p:pic>
        <p:nvPicPr>
          <p:cNvPr id="6" name="object 6"/>
          <p:cNvPicPr/>
          <p:nvPr/>
        </p:nvPicPr>
        <p:blipFill>
          <a:blip r:embed="rId4" cstate="print"/>
          <a:stretch>
            <a:fillRect/>
          </a:stretch>
        </p:blipFill>
        <p:spPr>
          <a:xfrm>
            <a:off x="1828800" y="2286000"/>
            <a:ext cx="5124450" cy="220856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57400" y="2514600"/>
            <a:ext cx="4581525" cy="2667000"/>
          </a:xfrm>
          <a:prstGeom prst="rect">
            <a:avLst/>
          </a:prstGeom>
        </p:spPr>
      </p:pic>
      <p:sp>
        <p:nvSpPr>
          <p:cNvPr id="3" name="object 3"/>
          <p:cNvSpPr txBox="1">
            <a:spLocks noGrp="1"/>
          </p:cNvSpPr>
          <p:nvPr>
            <p:ph type="title"/>
          </p:nvPr>
        </p:nvSpPr>
        <p:spPr>
          <a:xfrm>
            <a:off x="383540" y="854710"/>
            <a:ext cx="8377555" cy="1031240"/>
          </a:xfrm>
          <a:prstGeom prst="rect">
            <a:avLst/>
          </a:prstGeom>
        </p:spPr>
        <p:txBody>
          <a:bodyPr vert="horz" wrap="square" lIns="0" tIns="12065" rIns="0" bIns="0" rtlCol="0">
            <a:spAutoFit/>
          </a:bodyPr>
          <a:lstStyle/>
          <a:p>
            <a:pPr marL="12700" marR="5080" algn="just">
              <a:lnSpc>
                <a:spcPct val="100000"/>
              </a:lnSpc>
              <a:spcBef>
                <a:spcPts val="95"/>
              </a:spcBef>
            </a:pPr>
            <a:r>
              <a:rPr sz="2200" b="1" spc="-15" dirty="0">
                <a:latin typeface="Calibri"/>
                <a:cs typeface="Calibri"/>
              </a:rPr>
              <a:t>ST </a:t>
            </a:r>
            <a:r>
              <a:rPr sz="2200" b="1" spc="-5" dirty="0">
                <a:latin typeface="Calibri"/>
                <a:cs typeface="Calibri"/>
              </a:rPr>
              <a:t>connectors </a:t>
            </a:r>
            <a:r>
              <a:rPr sz="2200" spc="-10" dirty="0">
                <a:latin typeface="Calibri"/>
                <a:cs typeface="Calibri"/>
              </a:rPr>
              <a:t>are </a:t>
            </a:r>
            <a:r>
              <a:rPr sz="2200" spc="-5" dirty="0">
                <a:latin typeface="Calibri"/>
                <a:cs typeface="Calibri"/>
              </a:rPr>
              <a:t>most </a:t>
            </a:r>
            <a:r>
              <a:rPr sz="2200" spc="-10" dirty="0">
                <a:latin typeface="Calibri"/>
                <a:cs typeface="Calibri"/>
              </a:rPr>
              <a:t>suited </a:t>
            </a:r>
            <a:r>
              <a:rPr sz="2200" spc="-20" dirty="0">
                <a:latin typeface="Calibri"/>
                <a:cs typeface="Calibri"/>
              </a:rPr>
              <a:t>for </a:t>
            </a:r>
            <a:r>
              <a:rPr sz="2200" spc="-10" dirty="0">
                <a:latin typeface="Calibri"/>
                <a:cs typeface="Calibri"/>
              </a:rPr>
              <a:t>networking </a:t>
            </a:r>
            <a:r>
              <a:rPr sz="2200" spc="-5" dirty="0">
                <a:latin typeface="Calibri"/>
                <a:cs typeface="Calibri"/>
              </a:rPr>
              <a:t>devices. It is </a:t>
            </a:r>
            <a:r>
              <a:rPr sz="2200" spc="-10" dirty="0">
                <a:latin typeface="Calibri"/>
                <a:cs typeface="Calibri"/>
              </a:rPr>
              <a:t>more </a:t>
            </a:r>
            <a:r>
              <a:rPr sz="2200" spc="-5" dirty="0">
                <a:latin typeface="Calibri"/>
                <a:cs typeface="Calibri"/>
              </a:rPr>
              <a:t>reliable </a:t>
            </a:r>
            <a:r>
              <a:rPr sz="2200" dirty="0">
                <a:latin typeface="Calibri"/>
                <a:cs typeface="Calibri"/>
              </a:rPr>
              <a:t> </a:t>
            </a:r>
            <a:r>
              <a:rPr sz="2200" spc="-5" dirty="0">
                <a:latin typeface="Calibri"/>
                <a:cs typeface="Calibri"/>
              </a:rPr>
              <a:t>than SC </a:t>
            </a:r>
            <a:r>
              <a:rPr sz="2200" spc="-35" dirty="0">
                <a:latin typeface="Calibri"/>
                <a:cs typeface="Calibri"/>
              </a:rPr>
              <a:t>connector. </a:t>
            </a:r>
            <a:r>
              <a:rPr sz="2200" spc="-5" dirty="0">
                <a:latin typeface="Calibri"/>
                <a:cs typeface="Calibri"/>
              </a:rPr>
              <a:t>ST </a:t>
            </a:r>
            <a:r>
              <a:rPr sz="2200" spc="-15" dirty="0">
                <a:latin typeface="Calibri"/>
                <a:cs typeface="Calibri"/>
              </a:rPr>
              <a:t>connector </a:t>
            </a:r>
            <a:r>
              <a:rPr sz="2200" spc="-10" dirty="0">
                <a:latin typeface="Calibri"/>
                <a:cs typeface="Calibri"/>
              </a:rPr>
              <a:t>has </a:t>
            </a:r>
            <a:r>
              <a:rPr sz="2200" spc="-15" dirty="0">
                <a:latin typeface="Calibri"/>
                <a:cs typeface="Calibri"/>
              </a:rPr>
              <a:t>bayonet </a:t>
            </a:r>
            <a:r>
              <a:rPr sz="2200" spc="-5" dirty="0">
                <a:latin typeface="Calibri"/>
                <a:cs typeface="Calibri"/>
              </a:rPr>
              <a:t>type locking </a:t>
            </a:r>
            <a:r>
              <a:rPr sz="2200" spc="-15" dirty="0">
                <a:latin typeface="Calibri"/>
                <a:cs typeface="Calibri"/>
              </a:rPr>
              <a:t>system. </a:t>
            </a:r>
            <a:r>
              <a:rPr sz="2200" spc="-5" dirty="0">
                <a:latin typeface="Calibri"/>
                <a:cs typeface="Calibri"/>
              </a:rPr>
              <a:t>Fig. </a:t>
            </a:r>
            <a:r>
              <a:rPr sz="2200" dirty="0">
                <a:latin typeface="Calibri"/>
                <a:cs typeface="Calibri"/>
              </a:rPr>
              <a:t> </a:t>
            </a:r>
            <a:r>
              <a:rPr sz="2200" spc="-10" dirty="0">
                <a:latin typeface="Calibri"/>
                <a:cs typeface="Calibri"/>
              </a:rPr>
              <a:t>shows</a:t>
            </a:r>
            <a:r>
              <a:rPr sz="2200" spc="-5" dirty="0">
                <a:latin typeface="Calibri"/>
                <a:cs typeface="Calibri"/>
              </a:rPr>
              <a:t> </a:t>
            </a:r>
            <a:r>
              <a:rPr sz="2200" spc="-10" dirty="0">
                <a:latin typeface="Calibri"/>
                <a:cs typeface="Calibri"/>
              </a:rPr>
              <a:t>ST</a:t>
            </a:r>
            <a:r>
              <a:rPr sz="2200" dirty="0">
                <a:latin typeface="Calibri"/>
                <a:cs typeface="Calibri"/>
              </a:rPr>
              <a:t> </a:t>
            </a:r>
            <a:r>
              <a:rPr sz="2200" spc="-15" dirty="0">
                <a:latin typeface="Calibri"/>
                <a:cs typeface="Calibri"/>
              </a:rPr>
              <a:t>connectors.</a:t>
            </a:r>
            <a:endParaRPr sz="220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81200" y="2590800"/>
            <a:ext cx="4800600" cy="2276475"/>
          </a:xfrm>
          <a:prstGeom prst="rect">
            <a:avLst/>
          </a:prstGeom>
        </p:spPr>
      </p:pic>
      <p:sp>
        <p:nvSpPr>
          <p:cNvPr id="3" name="object 3"/>
          <p:cNvSpPr txBox="1">
            <a:spLocks noGrp="1"/>
          </p:cNvSpPr>
          <p:nvPr>
            <p:ph type="title"/>
          </p:nvPr>
        </p:nvSpPr>
        <p:spPr>
          <a:xfrm>
            <a:off x="459740" y="778510"/>
            <a:ext cx="8223250" cy="695960"/>
          </a:xfrm>
          <a:prstGeom prst="rect">
            <a:avLst/>
          </a:prstGeom>
        </p:spPr>
        <p:txBody>
          <a:bodyPr vert="horz" wrap="square" lIns="0" tIns="12065" rIns="0" bIns="0" rtlCol="0">
            <a:spAutoFit/>
          </a:bodyPr>
          <a:lstStyle/>
          <a:p>
            <a:pPr marL="12700" marR="5080">
              <a:lnSpc>
                <a:spcPct val="100000"/>
              </a:lnSpc>
              <a:spcBef>
                <a:spcPts val="95"/>
              </a:spcBef>
              <a:tabLst>
                <a:tab pos="897890" algn="l"/>
                <a:tab pos="2230120" algn="l"/>
                <a:tab pos="2588260" algn="l"/>
                <a:tab pos="3530600" algn="l"/>
                <a:tab pos="3954145" algn="l"/>
                <a:tab pos="4661535" algn="l"/>
                <a:tab pos="6036310" algn="l"/>
                <a:tab pos="6614159" algn="l"/>
                <a:tab pos="7510145" algn="l"/>
              </a:tabLst>
            </a:pPr>
            <a:r>
              <a:rPr sz="2200" spc="-15" dirty="0">
                <a:latin typeface="Calibri"/>
                <a:cs typeface="Calibri"/>
              </a:rPr>
              <a:t>M</a:t>
            </a:r>
            <a:r>
              <a:rPr sz="2200" spc="-10" dirty="0">
                <a:latin typeface="Calibri"/>
                <a:cs typeface="Calibri"/>
              </a:rPr>
              <a:t>T</a:t>
            </a:r>
            <a:r>
              <a:rPr sz="2200" spc="5" dirty="0">
                <a:latin typeface="Calibri"/>
                <a:cs typeface="Calibri"/>
              </a:rPr>
              <a:t>-</a:t>
            </a:r>
            <a:r>
              <a:rPr sz="2200" spc="-10" dirty="0">
                <a:latin typeface="Calibri"/>
                <a:cs typeface="Calibri"/>
              </a:rPr>
              <a:t>R</a:t>
            </a:r>
            <a:r>
              <a:rPr sz="2200" spc="-5" dirty="0">
                <a:latin typeface="Calibri"/>
                <a:cs typeface="Calibri"/>
              </a:rPr>
              <a:t>J</a:t>
            </a:r>
            <a:r>
              <a:rPr sz="2200" dirty="0">
                <a:latin typeface="Calibri"/>
                <a:cs typeface="Calibri"/>
              </a:rPr>
              <a:t>	</a:t>
            </a:r>
            <a:r>
              <a:rPr sz="2200" spc="-35" dirty="0">
                <a:latin typeface="Calibri"/>
                <a:cs typeface="Calibri"/>
              </a:rPr>
              <a:t>c</a:t>
            </a:r>
            <a:r>
              <a:rPr sz="2200" spc="-5" dirty="0">
                <a:latin typeface="Calibri"/>
                <a:cs typeface="Calibri"/>
              </a:rPr>
              <a:t>o</a:t>
            </a:r>
            <a:r>
              <a:rPr sz="2200" spc="-10" dirty="0">
                <a:latin typeface="Calibri"/>
                <a:cs typeface="Calibri"/>
              </a:rPr>
              <a:t>n</a:t>
            </a:r>
            <a:r>
              <a:rPr sz="2200" dirty="0">
                <a:latin typeface="Calibri"/>
                <a:cs typeface="Calibri"/>
              </a:rPr>
              <a:t>n</a:t>
            </a:r>
            <a:r>
              <a:rPr sz="2200" spc="-5" dirty="0">
                <a:latin typeface="Calibri"/>
                <a:cs typeface="Calibri"/>
              </a:rPr>
              <a:t>ec</a:t>
            </a:r>
            <a:r>
              <a:rPr sz="2200" spc="-40" dirty="0">
                <a:latin typeface="Calibri"/>
                <a:cs typeface="Calibri"/>
              </a:rPr>
              <a:t>t</a:t>
            </a:r>
            <a:r>
              <a:rPr sz="2200" spc="-5" dirty="0">
                <a:latin typeface="Calibri"/>
                <a:cs typeface="Calibri"/>
              </a:rPr>
              <a:t>or</a:t>
            </a:r>
            <a:r>
              <a:rPr sz="2200" dirty="0">
                <a:latin typeface="Calibri"/>
                <a:cs typeface="Calibri"/>
              </a:rPr>
              <a:t>	</a:t>
            </a:r>
            <a:r>
              <a:rPr sz="2200" spc="-5" dirty="0">
                <a:latin typeface="Calibri"/>
                <a:cs typeface="Calibri"/>
              </a:rPr>
              <a:t>is</a:t>
            </a:r>
            <a:r>
              <a:rPr sz="2200" dirty="0">
                <a:latin typeface="Calibri"/>
                <a:cs typeface="Calibri"/>
              </a:rPr>
              <a:t>	</a:t>
            </a:r>
            <a:r>
              <a:rPr sz="2200" spc="-10" dirty="0">
                <a:latin typeface="Calibri"/>
                <a:cs typeface="Calibri"/>
              </a:rPr>
              <a:t>s</a:t>
            </a:r>
            <a:r>
              <a:rPr sz="2200" spc="5" dirty="0">
                <a:latin typeface="Calibri"/>
                <a:cs typeface="Calibri"/>
              </a:rPr>
              <a:t>i</a:t>
            </a:r>
            <a:r>
              <a:rPr sz="2200" dirty="0">
                <a:latin typeface="Calibri"/>
                <a:cs typeface="Calibri"/>
              </a:rPr>
              <a:t>m</a:t>
            </a:r>
            <a:r>
              <a:rPr sz="2200" spc="-5" dirty="0">
                <a:latin typeface="Calibri"/>
                <a:cs typeface="Calibri"/>
              </a:rPr>
              <a:t>il</a:t>
            </a:r>
            <a:r>
              <a:rPr sz="2200" spc="-15" dirty="0">
                <a:latin typeface="Calibri"/>
                <a:cs typeface="Calibri"/>
              </a:rPr>
              <a:t>a</a:t>
            </a:r>
            <a:r>
              <a:rPr sz="2200" spc="-5" dirty="0">
                <a:latin typeface="Calibri"/>
                <a:cs typeface="Calibri"/>
              </a:rPr>
              <a:t>r</a:t>
            </a:r>
            <a:r>
              <a:rPr sz="2200" dirty="0">
                <a:latin typeface="Calibri"/>
                <a:cs typeface="Calibri"/>
              </a:rPr>
              <a:t>	</a:t>
            </a:r>
            <a:r>
              <a:rPr sz="2200" spc="-35" dirty="0">
                <a:latin typeface="Calibri"/>
                <a:cs typeface="Calibri"/>
              </a:rPr>
              <a:t>t</a:t>
            </a:r>
            <a:r>
              <a:rPr sz="2200" spc="-5" dirty="0">
                <a:latin typeface="Calibri"/>
                <a:cs typeface="Calibri"/>
              </a:rPr>
              <a:t>o</a:t>
            </a:r>
            <a:r>
              <a:rPr sz="2200" dirty="0">
                <a:latin typeface="Calibri"/>
                <a:cs typeface="Calibri"/>
              </a:rPr>
              <a:t>	</a:t>
            </a:r>
            <a:r>
              <a:rPr sz="2200" spc="-10" dirty="0">
                <a:latin typeface="Calibri"/>
                <a:cs typeface="Calibri"/>
              </a:rPr>
              <a:t>RJ</a:t>
            </a:r>
            <a:r>
              <a:rPr sz="2200" spc="-5" dirty="0">
                <a:latin typeface="Calibri"/>
                <a:cs typeface="Calibri"/>
              </a:rPr>
              <a:t>45</a:t>
            </a:r>
            <a:r>
              <a:rPr sz="2200" dirty="0">
                <a:latin typeface="Calibri"/>
                <a:cs typeface="Calibri"/>
              </a:rPr>
              <a:t>	</a:t>
            </a:r>
            <a:r>
              <a:rPr sz="2200" spc="-35" dirty="0">
                <a:latin typeface="Calibri"/>
                <a:cs typeface="Calibri"/>
              </a:rPr>
              <a:t>c</a:t>
            </a:r>
            <a:r>
              <a:rPr sz="2200" spc="-5" dirty="0">
                <a:latin typeface="Calibri"/>
                <a:cs typeface="Calibri"/>
              </a:rPr>
              <a:t>o</a:t>
            </a:r>
            <a:r>
              <a:rPr sz="2200" spc="-10" dirty="0">
                <a:latin typeface="Calibri"/>
                <a:cs typeface="Calibri"/>
              </a:rPr>
              <a:t>nnec</a:t>
            </a:r>
            <a:r>
              <a:rPr sz="2200" spc="-30" dirty="0">
                <a:latin typeface="Calibri"/>
                <a:cs typeface="Calibri"/>
              </a:rPr>
              <a:t>t</a:t>
            </a:r>
            <a:r>
              <a:rPr sz="2200" spc="-5" dirty="0">
                <a:latin typeface="Calibri"/>
                <a:cs typeface="Calibri"/>
              </a:rPr>
              <a:t>o</a:t>
            </a:r>
            <a:r>
              <a:rPr sz="2200" spc="-215" dirty="0">
                <a:latin typeface="Calibri"/>
                <a:cs typeface="Calibri"/>
              </a:rPr>
              <a:t>r</a:t>
            </a:r>
            <a:r>
              <a:rPr sz="2200" spc="-5" dirty="0">
                <a:latin typeface="Calibri"/>
                <a:cs typeface="Calibri"/>
              </a:rPr>
              <a:t>.</a:t>
            </a:r>
            <a:r>
              <a:rPr sz="2200" dirty="0">
                <a:latin typeface="Calibri"/>
                <a:cs typeface="Calibri"/>
              </a:rPr>
              <a:t>	</a:t>
            </a:r>
            <a:r>
              <a:rPr sz="2200" spc="-10" dirty="0">
                <a:latin typeface="Calibri"/>
                <a:cs typeface="Calibri"/>
              </a:rPr>
              <a:t>Fi</a:t>
            </a:r>
            <a:r>
              <a:rPr sz="2200" spc="-5" dirty="0">
                <a:latin typeface="Calibri"/>
                <a:cs typeface="Calibri"/>
              </a:rPr>
              <a:t>g.</a:t>
            </a:r>
            <a:r>
              <a:rPr sz="2200" dirty="0">
                <a:latin typeface="Calibri"/>
                <a:cs typeface="Calibri"/>
              </a:rPr>
              <a:t>	</a:t>
            </a:r>
            <a:r>
              <a:rPr sz="2200" spc="-10" dirty="0">
                <a:latin typeface="Calibri"/>
                <a:cs typeface="Calibri"/>
              </a:rPr>
              <a:t>sho</a:t>
            </a:r>
            <a:r>
              <a:rPr sz="2200" spc="-30" dirty="0">
                <a:latin typeface="Calibri"/>
                <a:cs typeface="Calibri"/>
              </a:rPr>
              <a:t>w</a:t>
            </a:r>
            <a:r>
              <a:rPr sz="2200" spc="-5" dirty="0">
                <a:latin typeface="Calibri"/>
                <a:cs typeface="Calibri"/>
              </a:rPr>
              <a:t>s</a:t>
            </a:r>
            <a:r>
              <a:rPr sz="2200" dirty="0">
                <a:latin typeface="Calibri"/>
                <a:cs typeface="Calibri"/>
              </a:rPr>
              <a:t>	</a:t>
            </a:r>
            <a:r>
              <a:rPr sz="2200" spc="-15" dirty="0">
                <a:latin typeface="Calibri"/>
                <a:cs typeface="Calibri"/>
              </a:rPr>
              <a:t>M</a:t>
            </a:r>
            <a:r>
              <a:rPr sz="2200" spc="-10" dirty="0">
                <a:latin typeface="Calibri"/>
                <a:cs typeface="Calibri"/>
              </a:rPr>
              <a:t>T</a:t>
            </a:r>
            <a:r>
              <a:rPr sz="2200" spc="5" dirty="0">
                <a:latin typeface="Calibri"/>
                <a:cs typeface="Calibri"/>
              </a:rPr>
              <a:t>-</a:t>
            </a:r>
            <a:r>
              <a:rPr sz="2200" spc="-10" dirty="0">
                <a:latin typeface="Calibri"/>
                <a:cs typeface="Calibri"/>
              </a:rPr>
              <a:t>RJ  </a:t>
            </a:r>
            <a:r>
              <a:rPr sz="2200" spc="-15" dirty="0">
                <a:latin typeface="Calibri"/>
                <a:cs typeface="Calibri"/>
              </a:rPr>
              <a:t>connector</a:t>
            </a:r>
            <a:endParaRPr sz="22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7806" y="245895"/>
            <a:ext cx="4596258" cy="293502"/>
          </a:xfrm>
          <a:prstGeom prst="rect">
            <a:avLst/>
          </a:prstGeom>
        </p:spPr>
      </p:pic>
      <p:sp>
        <p:nvSpPr>
          <p:cNvPr id="3" name="object 3"/>
          <p:cNvSpPr txBox="1">
            <a:spLocks noGrp="1"/>
          </p:cNvSpPr>
          <p:nvPr>
            <p:ph type="title"/>
          </p:nvPr>
        </p:nvSpPr>
        <p:spPr>
          <a:xfrm>
            <a:off x="208889" y="137540"/>
            <a:ext cx="462216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0000"/>
                </a:solidFill>
                <a:latin typeface="Calibri"/>
                <a:cs typeface="Calibri"/>
              </a:rPr>
              <a:t>Principles</a:t>
            </a:r>
            <a:r>
              <a:rPr sz="2400" b="1" spc="-25" dirty="0">
                <a:solidFill>
                  <a:srgbClr val="FF0000"/>
                </a:solidFill>
                <a:latin typeface="Calibri"/>
                <a:cs typeface="Calibri"/>
              </a:rPr>
              <a:t> </a:t>
            </a:r>
            <a:r>
              <a:rPr sz="2400" b="1" dirty="0">
                <a:solidFill>
                  <a:srgbClr val="FF0000"/>
                </a:solidFill>
                <a:latin typeface="Calibri"/>
                <a:cs typeface="Calibri"/>
              </a:rPr>
              <a:t>of</a:t>
            </a:r>
            <a:r>
              <a:rPr sz="2400" b="1" spc="-5" dirty="0">
                <a:solidFill>
                  <a:srgbClr val="FF0000"/>
                </a:solidFill>
                <a:latin typeface="Calibri"/>
                <a:cs typeface="Calibri"/>
              </a:rPr>
              <a:t> Good</a:t>
            </a:r>
            <a:r>
              <a:rPr sz="2400" b="1" spc="-35" dirty="0">
                <a:solidFill>
                  <a:srgbClr val="FF0000"/>
                </a:solidFill>
                <a:latin typeface="Calibri"/>
                <a:cs typeface="Calibri"/>
              </a:rPr>
              <a:t> </a:t>
            </a:r>
            <a:r>
              <a:rPr sz="2400" b="1" spc="-5" dirty="0">
                <a:solidFill>
                  <a:srgbClr val="FF0000"/>
                </a:solidFill>
                <a:latin typeface="Calibri"/>
                <a:cs typeface="Calibri"/>
              </a:rPr>
              <a:t>Connector Design</a:t>
            </a:r>
            <a:endParaRPr sz="2400">
              <a:latin typeface="Calibri"/>
              <a:cs typeface="Calibri"/>
            </a:endParaRPr>
          </a:p>
        </p:txBody>
      </p:sp>
      <p:sp>
        <p:nvSpPr>
          <p:cNvPr id="4" name="object 4"/>
          <p:cNvSpPr txBox="1"/>
          <p:nvPr/>
        </p:nvSpPr>
        <p:spPr>
          <a:xfrm>
            <a:off x="383540" y="777900"/>
            <a:ext cx="8379459" cy="4934585"/>
          </a:xfrm>
          <a:prstGeom prst="rect">
            <a:avLst/>
          </a:prstGeom>
        </p:spPr>
        <p:txBody>
          <a:bodyPr vert="horz" wrap="square" lIns="0" tIns="165100" rIns="0" bIns="0" rtlCol="0">
            <a:spAutoFit/>
          </a:bodyPr>
          <a:lstStyle/>
          <a:p>
            <a:pPr marL="285115" indent="-273050">
              <a:lnSpc>
                <a:spcPct val="100000"/>
              </a:lnSpc>
              <a:spcBef>
                <a:spcPts val="1300"/>
              </a:spcBef>
              <a:buAutoNum type="arabicPeriod"/>
              <a:tabLst>
                <a:tab pos="285750" algn="l"/>
              </a:tabLst>
            </a:pPr>
            <a:r>
              <a:rPr sz="2200" spc="-10" dirty="0">
                <a:latin typeface="Calibri"/>
                <a:cs typeface="Calibri"/>
              </a:rPr>
              <a:t>Low</a:t>
            </a:r>
            <a:r>
              <a:rPr sz="2200" spc="-15" dirty="0">
                <a:latin typeface="Calibri"/>
                <a:cs typeface="Calibri"/>
              </a:rPr>
              <a:t> </a:t>
            </a:r>
            <a:r>
              <a:rPr sz="2200" spc="-10" dirty="0">
                <a:latin typeface="Calibri"/>
                <a:cs typeface="Calibri"/>
              </a:rPr>
              <a:t>coupling </a:t>
            </a:r>
            <a:r>
              <a:rPr sz="2200" spc="-5" dirty="0">
                <a:latin typeface="Calibri"/>
                <a:cs typeface="Calibri"/>
              </a:rPr>
              <a:t>loss.</a:t>
            </a:r>
            <a:endParaRPr sz="2200">
              <a:latin typeface="Calibri"/>
              <a:cs typeface="Calibri"/>
            </a:endParaRPr>
          </a:p>
          <a:p>
            <a:pPr marL="355600" indent="-342900">
              <a:lnSpc>
                <a:spcPct val="100000"/>
              </a:lnSpc>
              <a:spcBef>
                <a:spcPts val="1200"/>
              </a:spcBef>
              <a:buAutoNum type="arabicPeriod"/>
              <a:tabLst>
                <a:tab pos="354965" algn="l"/>
                <a:tab pos="355600" algn="l"/>
                <a:tab pos="2616200" algn="l"/>
                <a:tab pos="2888615" algn="l"/>
                <a:tab pos="3348990" algn="l"/>
                <a:tab pos="4479925" algn="l"/>
                <a:tab pos="4819650" algn="l"/>
                <a:tab pos="5382260" algn="l"/>
                <a:tab pos="6642734" algn="l"/>
                <a:tab pos="6909434" algn="l"/>
                <a:tab pos="8190230" algn="l"/>
              </a:tabLst>
            </a:pPr>
            <a:r>
              <a:rPr sz="2200" spc="-5" dirty="0">
                <a:latin typeface="Calibri"/>
                <a:cs typeface="Calibri"/>
              </a:rPr>
              <a:t>I</a:t>
            </a:r>
            <a:r>
              <a:rPr sz="2200" spc="-35" dirty="0">
                <a:latin typeface="Calibri"/>
                <a:cs typeface="Calibri"/>
              </a:rPr>
              <a:t>nt</a:t>
            </a:r>
            <a:r>
              <a:rPr sz="2200" spc="-5" dirty="0">
                <a:latin typeface="Calibri"/>
                <a:cs typeface="Calibri"/>
              </a:rPr>
              <a:t>er</a:t>
            </a:r>
            <a:r>
              <a:rPr sz="2200" spc="-10" dirty="0">
                <a:latin typeface="Calibri"/>
                <a:cs typeface="Calibri"/>
              </a:rPr>
              <a:t>-</a:t>
            </a:r>
            <a:r>
              <a:rPr sz="2200" spc="-5" dirty="0">
                <a:latin typeface="Calibri"/>
                <a:cs typeface="Calibri"/>
              </a:rPr>
              <a:t>chan</a:t>
            </a:r>
            <a:r>
              <a:rPr sz="2200" spc="-25" dirty="0">
                <a:latin typeface="Calibri"/>
                <a:cs typeface="Calibri"/>
              </a:rPr>
              <a:t>g</a:t>
            </a:r>
            <a:r>
              <a:rPr sz="2200" spc="-5" dirty="0">
                <a:latin typeface="Calibri"/>
                <a:cs typeface="Calibri"/>
              </a:rPr>
              <a:t>eability</a:t>
            </a:r>
            <a:r>
              <a:rPr sz="2200" dirty="0">
                <a:latin typeface="Calibri"/>
                <a:cs typeface="Calibri"/>
              </a:rPr>
              <a:t>	</a:t>
            </a:r>
            <a:r>
              <a:rPr sz="2200" spc="-5" dirty="0">
                <a:latin typeface="Calibri"/>
                <a:cs typeface="Calibri"/>
              </a:rPr>
              <a:t>–</a:t>
            </a:r>
            <a:r>
              <a:rPr sz="2200" dirty="0">
                <a:latin typeface="Calibri"/>
                <a:cs typeface="Calibri"/>
              </a:rPr>
              <a:t>	</a:t>
            </a:r>
            <a:r>
              <a:rPr sz="2200" spc="5" dirty="0">
                <a:latin typeface="Calibri"/>
                <a:cs typeface="Calibri"/>
              </a:rPr>
              <a:t>N</a:t>
            </a:r>
            <a:r>
              <a:rPr sz="2200" spc="-5" dirty="0">
                <a:latin typeface="Calibri"/>
                <a:cs typeface="Calibri"/>
              </a:rPr>
              <a:t>o</a:t>
            </a:r>
            <a:r>
              <a:rPr sz="2200" dirty="0">
                <a:latin typeface="Calibri"/>
                <a:cs typeface="Calibri"/>
              </a:rPr>
              <a:t>	</a:t>
            </a:r>
            <a:r>
              <a:rPr sz="2200" spc="-40" dirty="0">
                <a:latin typeface="Calibri"/>
                <a:cs typeface="Calibri"/>
              </a:rPr>
              <a:t>v</a:t>
            </a:r>
            <a:r>
              <a:rPr sz="2200" spc="-5" dirty="0">
                <a:latin typeface="Calibri"/>
                <a:cs typeface="Calibri"/>
              </a:rPr>
              <a:t>ari</a:t>
            </a:r>
            <a:r>
              <a:rPr sz="2200" spc="-25" dirty="0">
                <a:latin typeface="Calibri"/>
                <a:cs typeface="Calibri"/>
              </a:rPr>
              <a:t>a</a:t>
            </a:r>
            <a:r>
              <a:rPr sz="2200" spc="-5" dirty="0">
                <a:latin typeface="Calibri"/>
                <a:cs typeface="Calibri"/>
              </a:rPr>
              <a:t>tion</a:t>
            </a:r>
            <a:r>
              <a:rPr sz="2200" dirty="0">
                <a:latin typeface="Calibri"/>
                <a:cs typeface="Calibri"/>
              </a:rPr>
              <a:t>	</a:t>
            </a:r>
            <a:r>
              <a:rPr sz="2200" spc="-20" dirty="0">
                <a:latin typeface="Calibri"/>
                <a:cs typeface="Calibri"/>
              </a:rPr>
              <a:t>i</a:t>
            </a:r>
            <a:r>
              <a:rPr sz="2200" spc="-5" dirty="0">
                <a:latin typeface="Calibri"/>
                <a:cs typeface="Calibri"/>
              </a:rPr>
              <a:t>n</a:t>
            </a:r>
            <a:r>
              <a:rPr sz="2200" dirty="0">
                <a:latin typeface="Calibri"/>
                <a:cs typeface="Calibri"/>
              </a:rPr>
              <a:t>	</a:t>
            </a:r>
            <a:r>
              <a:rPr sz="2200" spc="-5" dirty="0">
                <a:latin typeface="Calibri"/>
                <a:cs typeface="Calibri"/>
              </a:rPr>
              <a:t>lo</a:t>
            </a:r>
            <a:r>
              <a:rPr sz="2200" dirty="0">
                <a:latin typeface="Calibri"/>
                <a:cs typeface="Calibri"/>
              </a:rPr>
              <a:t>s</a:t>
            </a:r>
            <a:r>
              <a:rPr sz="2200" spc="-5" dirty="0">
                <a:latin typeface="Calibri"/>
                <a:cs typeface="Calibri"/>
              </a:rPr>
              <a:t>s</a:t>
            </a:r>
            <a:r>
              <a:rPr sz="2200" dirty="0">
                <a:latin typeface="Calibri"/>
                <a:cs typeface="Calibri"/>
              </a:rPr>
              <a:t>	</a:t>
            </a:r>
            <a:r>
              <a:rPr sz="2200" spc="-5" dirty="0">
                <a:latin typeface="Calibri"/>
                <a:cs typeface="Calibri"/>
              </a:rPr>
              <a:t>whe</a:t>
            </a:r>
            <a:r>
              <a:rPr sz="2200" dirty="0">
                <a:latin typeface="Calibri"/>
                <a:cs typeface="Calibri"/>
              </a:rPr>
              <a:t>n</a:t>
            </a:r>
            <a:r>
              <a:rPr sz="2200" spc="-20" dirty="0">
                <a:latin typeface="Calibri"/>
                <a:cs typeface="Calibri"/>
              </a:rPr>
              <a:t>e</a:t>
            </a:r>
            <a:r>
              <a:rPr sz="2200" spc="-25" dirty="0">
                <a:latin typeface="Calibri"/>
                <a:cs typeface="Calibri"/>
              </a:rPr>
              <a:t>v</a:t>
            </a:r>
            <a:r>
              <a:rPr sz="2200" spc="-5" dirty="0">
                <a:latin typeface="Calibri"/>
                <a:cs typeface="Calibri"/>
              </a:rPr>
              <a:t>er</a:t>
            </a:r>
            <a:r>
              <a:rPr sz="2200" dirty="0">
                <a:latin typeface="Calibri"/>
                <a:cs typeface="Calibri"/>
              </a:rPr>
              <a:t>	</a:t>
            </a:r>
            <a:r>
              <a:rPr sz="2200" spc="-5" dirty="0">
                <a:latin typeface="Calibri"/>
                <a:cs typeface="Calibri"/>
              </a:rPr>
              <a:t>a</a:t>
            </a:r>
            <a:r>
              <a:rPr sz="2200" dirty="0">
                <a:latin typeface="Calibri"/>
                <a:cs typeface="Calibri"/>
              </a:rPr>
              <a:t>	</a:t>
            </a:r>
            <a:r>
              <a:rPr sz="2200" spc="-35" dirty="0">
                <a:latin typeface="Calibri"/>
                <a:cs typeface="Calibri"/>
              </a:rPr>
              <a:t>c</a:t>
            </a:r>
            <a:r>
              <a:rPr sz="2200" spc="-5" dirty="0">
                <a:latin typeface="Calibri"/>
                <a:cs typeface="Calibri"/>
              </a:rPr>
              <a:t>o</a:t>
            </a:r>
            <a:r>
              <a:rPr sz="2200" spc="-10" dirty="0">
                <a:latin typeface="Calibri"/>
                <a:cs typeface="Calibri"/>
              </a:rPr>
              <a:t>n</a:t>
            </a:r>
            <a:r>
              <a:rPr sz="2200" dirty="0">
                <a:latin typeface="Calibri"/>
                <a:cs typeface="Calibri"/>
              </a:rPr>
              <a:t>n</a:t>
            </a:r>
            <a:r>
              <a:rPr sz="2200" spc="-5" dirty="0">
                <a:latin typeface="Calibri"/>
                <a:cs typeface="Calibri"/>
              </a:rPr>
              <a:t>ec</a:t>
            </a:r>
            <a:r>
              <a:rPr sz="2200" spc="-40" dirty="0">
                <a:latin typeface="Calibri"/>
                <a:cs typeface="Calibri"/>
              </a:rPr>
              <a:t>t</a:t>
            </a:r>
            <a:r>
              <a:rPr sz="2200" spc="-5" dirty="0">
                <a:latin typeface="Calibri"/>
                <a:cs typeface="Calibri"/>
              </a:rPr>
              <a:t>or</a:t>
            </a:r>
            <a:r>
              <a:rPr sz="2200" dirty="0">
                <a:latin typeface="Calibri"/>
                <a:cs typeface="Calibri"/>
              </a:rPr>
              <a:t>	</a:t>
            </a:r>
            <a:r>
              <a:rPr sz="2200" spc="-5" dirty="0">
                <a:latin typeface="Calibri"/>
                <a:cs typeface="Calibri"/>
              </a:rPr>
              <a:t>is</a:t>
            </a:r>
            <a:endParaRPr sz="2200">
              <a:latin typeface="Calibri"/>
              <a:cs typeface="Calibri"/>
            </a:endParaRPr>
          </a:p>
          <a:p>
            <a:pPr marL="12700">
              <a:lnSpc>
                <a:spcPct val="100000"/>
              </a:lnSpc>
            </a:pPr>
            <a:r>
              <a:rPr sz="2200" spc="-5" dirty="0">
                <a:latin typeface="Calibri"/>
                <a:cs typeface="Calibri"/>
              </a:rPr>
              <a:t>applied</a:t>
            </a:r>
            <a:r>
              <a:rPr sz="2200" spc="-30" dirty="0">
                <a:latin typeface="Calibri"/>
                <a:cs typeface="Calibri"/>
              </a:rPr>
              <a:t> </a:t>
            </a:r>
            <a:r>
              <a:rPr sz="2200" spc="-20" dirty="0">
                <a:latin typeface="Calibri"/>
                <a:cs typeface="Calibri"/>
              </a:rPr>
              <a:t>to</a:t>
            </a:r>
            <a:r>
              <a:rPr sz="2200" dirty="0">
                <a:latin typeface="Calibri"/>
                <a:cs typeface="Calibri"/>
              </a:rPr>
              <a:t> </a:t>
            </a:r>
            <a:r>
              <a:rPr sz="2200" spc="-5" dirty="0">
                <a:latin typeface="Calibri"/>
                <a:cs typeface="Calibri"/>
              </a:rPr>
              <a:t>a</a:t>
            </a:r>
            <a:r>
              <a:rPr sz="2200" spc="-15" dirty="0">
                <a:latin typeface="Calibri"/>
                <a:cs typeface="Calibri"/>
              </a:rPr>
              <a:t> </a:t>
            </a:r>
            <a:r>
              <a:rPr sz="2200" spc="-45" dirty="0">
                <a:latin typeface="Calibri"/>
                <a:cs typeface="Calibri"/>
              </a:rPr>
              <a:t>fiber.</a:t>
            </a:r>
            <a:endParaRPr sz="2200">
              <a:latin typeface="Calibri"/>
              <a:cs typeface="Calibri"/>
            </a:endParaRPr>
          </a:p>
          <a:p>
            <a:pPr marL="285115" indent="-273050">
              <a:lnSpc>
                <a:spcPct val="100000"/>
              </a:lnSpc>
              <a:spcBef>
                <a:spcPts val="1200"/>
              </a:spcBef>
              <a:buAutoNum type="arabicPeriod" startAt="3"/>
              <a:tabLst>
                <a:tab pos="285750" algn="l"/>
              </a:tabLst>
            </a:pPr>
            <a:r>
              <a:rPr sz="2200" spc="-15" dirty="0">
                <a:latin typeface="Calibri"/>
                <a:cs typeface="Calibri"/>
              </a:rPr>
              <a:t>Ease </a:t>
            </a:r>
            <a:r>
              <a:rPr sz="2200" dirty="0">
                <a:latin typeface="Calibri"/>
                <a:cs typeface="Calibri"/>
              </a:rPr>
              <a:t>of</a:t>
            </a:r>
            <a:r>
              <a:rPr sz="2200" spc="-20" dirty="0">
                <a:latin typeface="Calibri"/>
                <a:cs typeface="Calibri"/>
              </a:rPr>
              <a:t> assembly.</a:t>
            </a:r>
            <a:endParaRPr sz="2200">
              <a:latin typeface="Calibri"/>
              <a:cs typeface="Calibri"/>
            </a:endParaRPr>
          </a:p>
          <a:p>
            <a:pPr marL="285115" indent="-273050">
              <a:lnSpc>
                <a:spcPct val="100000"/>
              </a:lnSpc>
              <a:spcBef>
                <a:spcPts val="1200"/>
              </a:spcBef>
              <a:buAutoNum type="arabicPeriod" startAt="3"/>
              <a:tabLst>
                <a:tab pos="285750" algn="l"/>
              </a:tabLst>
            </a:pPr>
            <a:r>
              <a:rPr sz="2200" spc="-10" dirty="0">
                <a:latin typeface="Calibri"/>
                <a:cs typeface="Calibri"/>
              </a:rPr>
              <a:t>Low</a:t>
            </a:r>
            <a:r>
              <a:rPr sz="2200" dirty="0">
                <a:latin typeface="Calibri"/>
                <a:cs typeface="Calibri"/>
              </a:rPr>
              <a:t> </a:t>
            </a:r>
            <a:r>
              <a:rPr sz="2200" spc="-15" dirty="0">
                <a:latin typeface="Calibri"/>
                <a:cs typeface="Calibri"/>
              </a:rPr>
              <a:t>environmental</a:t>
            </a:r>
            <a:r>
              <a:rPr sz="2200" spc="15" dirty="0">
                <a:latin typeface="Calibri"/>
                <a:cs typeface="Calibri"/>
              </a:rPr>
              <a:t> </a:t>
            </a:r>
            <a:r>
              <a:rPr sz="2200" spc="-20" dirty="0">
                <a:latin typeface="Calibri"/>
                <a:cs typeface="Calibri"/>
              </a:rPr>
              <a:t>sensitivity.</a:t>
            </a:r>
            <a:endParaRPr sz="2200">
              <a:latin typeface="Calibri"/>
              <a:cs typeface="Calibri"/>
            </a:endParaRPr>
          </a:p>
          <a:p>
            <a:pPr marL="12700" marR="6985">
              <a:lnSpc>
                <a:spcPct val="100000"/>
              </a:lnSpc>
              <a:spcBef>
                <a:spcPts val="1205"/>
              </a:spcBef>
              <a:buAutoNum type="arabicPeriod" startAt="3"/>
              <a:tabLst>
                <a:tab pos="347980" algn="l"/>
              </a:tabLst>
            </a:pPr>
            <a:r>
              <a:rPr sz="2200" spc="-10" dirty="0">
                <a:latin typeface="Calibri"/>
                <a:cs typeface="Calibri"/>
              </a:rPr>
              <a:t>Low</a:t>
            </a:r>
            <a:r>
              <a:rPr sz="2200" spc="15" dirty="0">
                <a:latin typeface="Calibri"/>
                <a:cs typeface="Calibri"/>
              </a:rPr>
              <a:t> </a:t>
            </a:r>
            <a:r>
              <a:rPr sz="2200" spc="-15" dirty="0">
                <a:latin typeface="Calibri"/>
                <a:cs typeface="Calibri"/>
              </a:rPr>
              <a:t>cost</a:t>
            </a:r>
            <a:r>
              <a:rPr sz="2200" spc="15" dirty="0">
                <a:latin typeface="Calibri"/>
                <a:cs typeface="Calibri"/>
              </a:rPr>
              <a:t> </a:t>
            </a:r>
            <a:r>
              <a:rPr sz="2200" spc="-5" dirty="0">
                <a:latin typeface="Calibri"/>
                <a:cs typeface="Calibri"/>
              </a:rPr>
              <a:t>–</a:t>
            </a:r>
            <a:r>
              <a:rPr sz="2200" spc="48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connector</a:t>
            </a:r>
            <a:r>
              <a:rPr sz="2200" spc="5" dirty="0">
                <a:latin typeface="Calibri"/>
                <a:cs typeface="Calibri"/>
              </a:rPr>
              <a:t> </a:t>
            </a:r>
            <a:r>
              <a:rPr sz="2200" spc="-5" dirty="0">
                <a:latin typeface="Calibri"/>
                <a:cs typeface="Calibri"/>
              </a:rPr>
              <a:t>should</a:t>
            </a:r>
            <a:r>
              <a:rPr sz="2200" dirty="0">
                <a:latin typeface="Calibri"/>
                <a:cs typeface="Calibri"/>
              </a:rPr>
              <a:t> </a:t>
            </a:r>
            <a:r>
              <a:rPr sz="2200" spc="-5" dirty="0">
                <a:latin typeface="Calibri"/>
                <a:cs typeface="Calibri"/>
              </a:rPr>
              <a:t>be  in</a:t>
            </a:r>
            <a:r>
              <a:rPr sz="2200" spc="484" dirty="0">
                <a:latin typeface="Calibri"/>
                <a:cs typeface="Calibri"/>
              </a:rPr>
              <a:t> </a:t>
            </a:r>
            <a:r>
              <a:rPr sz="2200" spc="-10" dirty="0">
                <a:latin typeface="Calibri"/>
                <a:cs typeface="Calibri"/>
              </a:rPr>
              <a:t>expensive</a:t>
            </a:r>
            <a:r>
              <a:rPr sz="2200" spc="475" dirty="0">
                <a:latin typeface="Calibri"/>
                <a:cs typeface="Calibri"/>
              </a:rPr>
              <a:t> </a:t>
            </a:r>
            <a:r>
              <a:rPr sz="2200" spc="-5" dirty="0">
                <a:latin typeface="Calibri"/>
                <a:cs typeface="Calibri"/>
              </a:rPr>
              <a:t>also</a:t>
            </a:r>
            <a:r>
              <a:rPr sz="2200" spc="484" dirty="0">
                <a:latin typeface="Calibri"/>
                <a:cs typeface="Calibri"/>
              </a:rPr>
              <a:t> </a:t>
            </a:r>
            <a:r>
              <a:rPr sz="2200" spc="-5" dirty="0">
                <a:latin typeface="Calibri"/>
                <a:cs typeface="Calibri"/>
              </a:rPr>
              <a:t>the</a:t>
            </a:r>
            <a:r>
              <a:rPr sz="2200" spc="10" dirty="0">
                <a:latin typeface="Calibri"/>
                <a:cs typeface="Calibri"/>
              </a:rPr>
              <a:t> </a:t>
            </a:r>
            <a:r>
              <a:rPr sz="2200" spc="-10" dirty="0">
                <a:latin typeface="Calibri"/>
                <a:cs typeface="Calibri"/>
              </a:rPr>
              <a:t>tooling </a:t>
            </a:r>
            <a:r>
              <a:rPr sz="2200" spc="-484" dirty="0">
                <a:latin typeface="Calibri"/>
                <a:cs typeface="Calibri"/>
              </a:rPr>
              <a:t> </a:t>
            </a:r>
            <a:r>
              <a:rPr sz="2200" spc="-10" dirty="0">
                <a:latin typeface="Calibri"/>
                <a:cs typeface="Calibri"/>
              </a:rPr>
              <a:t>required</a:t>
            </a:r>
            <a:r>
              <a:rPr sz="2200" spc="-45" dirty="0">
                <a:latin typeface="Calibri"/>
                <a:cs typeface="Calibri"/>
              </a:rPr>
              <a:t> </a:t>
            </a:r>
            <a:r>
              <a:rPr sz="2200" spc="-20" dirty="0">
                <a:latin typeface="Calibri"/>
                <a:cs typeface="Calibri"/>
              </a:rPr>
              <a:t>for</a:t>
            </a:r>
            <a:r>
              <a:rPr sz="2200" spc="10" dirty="0">
                <a:latin typeface="Calibri"/>
                <a:cs typeface="Calibri"/>
              </a:rPr>
              <a:t> </a:t>
            </a:r>
            <a:r>
              <a:rPr sz="2200" spc="-10" dirty="0">
                <a:latin typeface="Calibri"/>
                <a:cs typeface="Calibri"/>
              </a:rPr>
              <a:t>fitting.</a:t>
            </a:r>
            <a:endParaRPr sz="2200">
              <a:latin typeface="Calibri"/>
              <a:cs typeface="Calibri"/>
            </a:endParaRPr>
          </a:p>
          <a:p>
            <a:pPr marL="285115" indent="-273050">
              <a:lnSpc>
                <a:spcPct val="100000"/>
              </a:lnSpc>
              <a:spcBef>
                <a:spcPts val="1200"/>
              </a:spcBef>
              <a:buAutoNum type="arabicPeriod" startAt="3"/>
              <a:tabLst>
                <a:tab pos="285750" algn="l"/>
              </a:tabLst>
            </a:pPr>
            <a:r>
              <a:rPr sz="2200" spc="-10" dirty="0">
                <a:latin typeface="Calibri"/>
                <a:cs typeface="Calibri"/>
              </a:rPr>
              <a:t>Reliable</a:t>
            </a:r>
            <a:r>
              <a:rPr sz="2200" spc="-30" dirty="0">
                <a:latin typeface="Calibri"/>
                <a:cs typeface="Calibri"/>
              </a:rPr>
              <a:t> </a:t>
            </a:r>
            <a:r>
              <a:rPr sz="2200" spc="-10" dirty="0">
                <a:latin typeface="Calibri"/>
                <a:cs typeface="Calibri"/>
              </a:rPr>
              <a:t>operation.</a:t>
            </a:r>
            <a:endParaRPr sz="2200">
              <a:latin typeface="Calibri"/>
              <a:cs typeface="Calibri"/>
            </a:endParaRPr>
          </a:p>
          <a:p>
            <a:pPr marL="285115" indent="-273050">
              <a:lnSpc>
                <a:spcPct val="100000"/>
              </a:lnSpc>
              <a:spcBef>
                <a:spcPts val="1200"/>
              </a:spcBef>
              <a:buAutoNum type="arabicPeriod" startAt="3"/>
              <a:tabLst>
                <a:tab pos="285750" algn="l"/>
              </a:tabLst>
            </a:pPr>
            <a:r>
              <a:rPr sz="2200" spc="-15" dirty="0">
                <a:latin typeface="Calibri"/>
                <a:cs typeface="Calibri"/>
              </a:rPr>
              <a:t>Ease</a:t>
            </a:r>
            <a:r>
              <a:rPr sz="2200" spc="-5" dirty="0">
                <a:latin typeface="Calibri"/>
                <a:cs typeface="Calibri"/>
              </a:rPr>
              <a:t> </a:t>
            </a:r>
            <a:r>
              <a:rPr sz="2200" dirty="0">
                <a:latin typeface="Calibri"/>
                <a:cs typeface="Calibri"/>
              </a:rPr>
              <a:t>of</a:t>
            </a:r>
            <a:r>
              <a:rPr sz="2200" spc="-10" dirty="0">
                <a:latin typeface="Calibri"/>
                <a:cs typeface="Calibri"/>
              </a:rPr>
              <a:t> connection.</a:t>
            </a:r>
            <a:endParaRPr sz="2200">
              <a:latin typeface="Calibri"/>
              <a:cs typeface="Calibri"/>
            </a:endParaRPr>
          </a:p>
          <a:p>
            <a:pPr marL="320040" indent="-307975">
              <a:lnSpc>
                <a:spcPct val="100000"/>
              </a:lnSpc>
              <a:spcBef>
                <a:spcPts val="1200"/>
              </a:spcBef>
              <a:buAutoNum type="arabicPeriod" startAt="3"/>
              <a:tabLst>
                <a:tab pos="320675" algn="l"/>
              </a:tabLst>
            </a:pPr>
            <a:r>
              <a:rPr sz="2200" spc="-10" dirty="0">
                <a:latin typeface="Calibri"/>
                <a:cs typeface="Calibri"/>
              </a:rPr>
              <a:t>Repeatability</a:t>
            </a:r>
            <a:r>
              <a:rPr sz="2200" spc="270" dirty="0">
                <a:latin typeface="Calibri"/>
                <a:cs typeface="Calibri"/>
              </a:rPr>
              <a:t> </a:t>
            </a:r>
            <a:r>
              <a:rPr sz="2200" spc="-5" dirty="0">
                <a:latin typeface="Calibri"/>
                <a:cs typeface="Calibri"/>
              </a:rPr>
              <a:t>–</a:t>
            </a:r>
            <a:r>
              <a:rPr sz="2200" spc="254" dirty="0">
                <a:latin typeface="Calibri"/>
                <a:cs typeface="Calibri"/>
              </a:rPr>
              <a:t> </a:t>
            </a:r>
            <a:r>
              <a:rPr sz="2200" spc="-5" dirty="0">
                <a:latin typeface="Calibri"/>
                <a:cs typeface="Calibri"/>
              </a:rPr>
              <a:t>Connection</a:t>
            </a:r>
            <a:r>
              <a:rPr sz="2200" spc="270" dirty="0">
                <a:latin typeface="Calibri"/>
                <a:cs typeface="Calibri"/>
              </a:rPr>
              <a:t> </a:t>
            </a:r>
            <a:r>
              <a:rPr sz="2200" spc="-5" dirty="0">
                <a:latin typeface="Calibri"/>
                <a:cs typeface="Calibri"/>
              </a:rPr>
              <a:t>and</a:t>
            </a:r>
            <a:r>
              <a:rPr sz="2200" spc="260" dirty="0">
                <a:latin typeface="Calibri"/>
                <a:cs typeface="Calibri"/>
              </a:rPr>
              <a:t> </a:t>
            </a:r>
            <a:r>
              <a:rPr sz="2200" spc="-10" dirty="0">
                <a:latin typeface="Calibri"/>
                <a:cs typeface="Calibri"/>
              </a:rPr>
              <a:t>reconnection</a:t>
            </a:r>
            <a:r>
              <a:rPr sz="2200" spc="280" dirty="0">
                <a:latin typeface="Calibri"/>
                <a:cs typeface="Calibri"/>
              </a:rPr>
              <a:t> </a:t>
            </a:r>
            <a:r>
              <a:rPr sz="2200" spc="-15" dirty="0">
                <a:latin typeface="Calibri"/>
                <a:cs typeface="Calibri"/>
              </a:rPr>
              <a:t>many</a:t>
            </a:r>
            <a:r>
              <a:rPr sz="2200" spc="260" dirty="0">
                <a:latin typeface="Calibri"/>
                <a:cs typeface="Calibri"/>
              </a:rPr>
              <a:t> </a:t>
            </a:r>
            <a:r>
              <a:rPr sz="2200" spc="-5" dirty="0">
                <a:latin typeface="Calibri"/>
                <a:cs typeface="Calibri"/>
              </a:rPr>
              <a:t>times</a:t>
            </a:r>
            <a:r>
              <a:rPr sz="2200" spc="280" dirty="0">
                <a:latin typeface="Calibri"/>
                <a:cs typeface="Calibri"/>
              </a:rPr>
              <a:t> </a:t>
            </a:r>
            <a:r>
              <a:rPr sz="2200" spc="-5" dirty="0">
                <a:latin typeface="Calibri"/>
                <a:cs typeface="Calibri"/>
              </a:rPr>
              <a:t>without</a:t>
            </a:r>
            <a:r>
              <a:rPr sz="2200" spc="265" dirty="0">
                <a:latin typeface="Calibri"/>
                <a:cs typeface="Calibri"/>
              </a:rPr>
              <a:t> </a:t>
            </a:r>
            <a:r>
              <a:rPr sz="2200" spc="-5" dirty="0">
                <a:latin typeface="Calibri"/>
                <a:cs typeface="Calibri"/>
              </a:rPr>
              <a:t>an</a:t>
            </a:r>
            <a:endParaRPr sz="2200">
              <a:latin typeface="Calibri"/>
              <a:cs typeface="Calibri"/>
            </a:endParaRPr>
          </a:p>
          <a:p>
            <a:pPr marL="12700">
              <a:lnSpc>
                <a:spcPct val="100000"/>
              </a:lnSpc>
              <a:spcBef>
                <a:spcPts val="5"/>
              </a:spcBef>
            </a:pPr>
            <a:r>
              <a:rPr sz="2200" spc="-10" dirty="0">
                <a:latin typeface="Calibri"/>
                <a:cs typeface="Calibri"/>
              </a:rPr>
              <a:t>increase</a:t>
            </a:r>
            <a:r>
              <a:rPr sz="2200" spc="-40" dirty="0">
                <a:latin typeface="Calibri"/>
                <a:cs typeface="Calibri"/>
              </a:rPr>
              <a:t> </a:t>
            </a:r>
            <a:r>
              <a:rPr sz="2200" spc="-5" dirty="0">
                <a:latin typeface="Calibri"/>
                <a:cs typeface="Calibri"/>
              </a:rPr>
              <a:t>in</a:t>
            </a:r>
            <a:r>
              <a:rPr sz="2200" spc="-25" dirty="0">
                <a:latin typeface="Calibri"/>
                <a:cs typeface="Calibri"/>
              </a:rPr>
              <a:t> </a:t>
            </a:r>
            <a:r>
              <a:rPr sz="2200" dirty="0">
                <a:latin typeface="Calibri"/>
                <a:cs typeface="Calibri"/>
              </a:rPr>
              <a:t>loss.</a:t>
            </a:r>
            <a:endParaRPr sz="22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4385" y="287085"/>
            <a:ext cx="2110981" cy="279744"/>
          </a:xfrm>
          <a:prstGeom prst="rect">
            <a:avLst/>
          </a:prstGeom>
        </p:spPr>
      </p:pic>
      <p:sp>
        <p:nvSpPr>
          <p:cNvPr id="3" name="object 3"/>
          <p:cNvSpPr txBox="1">
            <a:spLocks noGrp="1"/>
          </p:cNvSpPr>
          <p:nvPr>
            <p:ph type="title"/>
          </p:nvPr>
        </p:nvSpPr>
        <p:spPr>
          <a:xfrm>
            <a:off x="231140" y="165608"/>
            <a:ext cx="212534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0000"/>
                </a:solidFill>
                <a:latin typeface="Calibri"/>
                <a:cs typeface="Calibri"/>
              </a:rPr>
              <a:t>Connector</a:t>
            </a:r>
            <a:r>
              <a:rPr sz="2400" b="1" spc="-105" dirty="0">
                <a:solidFill>
                  <a:srgbClr val="FF0000"/>
                </a:solidFill>
                <a:latin typeface="Calibri"/>
                <a:cs typeface="Calibri"/>
              </a:rPr>
              <a:t> </a:t>
            </a:r>
            <a:r>
              <a:rPr sz="2400" b="1" spc="-15" dirty="0">
                <a:solidFill>
                  <a:srgbClr val="FF0000"/>
                </a:solidFill>
                <a:latin typeface="Calibri"/>
                <a:cs typeface="Calibri"/>
              </a:rPr>
              <a:t>Types</a:t>
            </a:r>
            <a:endParaRPr sz="2400">
              <a:latin typeface="Calibri"/>
              <a:cs typeface="Calibri"/>
            </a:endParaRPr>
          </a:p>
        </p:txBody>
      </p:sp>
      <p:grpSp>
        <p:nvGrpSpPr>
          <p:cNvPr id="4" name="object 4"/>
          <p:cNvGrpSpPr/>
          <p:nvPr/>
        </p:nvGrpSpPr>
        <p:grpSpPr>
          <a:xfrm>
            <a:off x="415714" y="2567939"/>
            <a:ext cx="2912745" cy="576580"/>
            <a:chOff x="415714" y="2567939"/>
            <a:chExt cx="2912745" cy="576580"/>
          </a:xfrm>
        </p:grpSpPr>
        <p:pic>
          <p:nvPicPr>
            <p:cNvPr id="5" name="object 5"/>
            <p:cNvPicPr/>
            <p:nvPr/>
          </p:nvPicPr>
          <p:blipFill>
            <a:blip r:embed="rId3" cstate="print"/>
            <a:stretch>
              <a:fillRect/>
            </a:stretch>
          </p:blipFill>
          <p:spPr>
            <a:xfrm>
              <a:off x="415714" y="2755391"/>
              <a:ext cx="543196" cy="233172"/>
            </a:xfrm>
            <a:prstGeom prst="rect">
              <a:avLst/>
            </a:prstGeom>
          </p:spPr>
        </p:pic>
        <p:pic>
          <p:nvPicPr>
            <p:cNvPr id="6" name="object 6"/>
            <p:cNvPicPr/>
            <p:nvPr/>
          </p:nvPicPr>
          <p:blipFill>
            <a:blip r:embed="rId4" cstate="print"/>
            <a:stretch>
              <a:fillRect/>
            </a:stretch>
          </p:blipFill>
          <p:spPr>
            <a:xfrm>
              <a:off x="816864" y="2567939"/>
              <a:ext cx="1013460" cy="576072"/>
            </a:xfrm>
            <a:prstGeom prst="rect">
              <a:avLst/>
            </a:prstGeom>
          </p:spPr>
        </p:pic>
        <p:pic>
          <p:nvPicPr>
            <p:cNvPr id="7" name="object 7"/>
            <p:cNvPicPr/>
            <p:nvPr/>
          </p:nvPicPr>
          <p:blipFill>
            <a:blip r:embed="rId5" cstate="print"/>
            <a:stretch>
              <a:fillRect/>
            </a:stretch>
          </p:blipFill>
          <p:spPr>
            <a:xfrm>
              <a:off x="1491995" y="2567939"/>
              <a:ext cx="1836419" cy="576072"/>
            </a:xfrm>
            <a:prstGeom prst="rect">
              <a:avLst/>
            </a:prstGeom>
          </p:spPr>
        </p:pic>
      </p:grpSp>
      <p:sp>
        <p:nvSpPr>
          <p:cNvPr id="8" name="object 8"/>
          <p:cNvSpPr txBox="1"/>
          <p:nvPr/>
        </p:nvSpPr>
        <p:spPr>
          <a:xfrm>
            <a:off x="383540" y="991565"/>
            <a:ext cx="8455025" cy="5152051"/>
          </a:xfrm>
          <a:prstGeom prst="rect">
            <a:avLst/>
          </a:prstGeom>
        </p:spPr>
        <p:txBody>
          <a:bodyPr vert="horz" wrap="square" lIns="0" tIns="12065" rIns="0" bIns="0" rtlCol="0">
            <a:spAutoFit/>
          </a:bodyPr>
          <a:lstStyle/>
          <a:p>
            <a:pPr marL="12700" marR="5715" algn="just">
              <a:lnSpc>
                <a:spcPct val="100000"/>
              </a:lnSpc>
              <a:spcBef>
                <a:spcPts val="95"/>
              </a:spcBef>
            </a:pPr>
            <a:r>
              <a:rPr sz="2200" spc="-15" dirty="0">
                <a:latin typeface="Calibri"/>
                <a:cs typeface="Calibri"/>
              </a:rPr>
              <a:t>Connectors</a:t>
            </a:r>
            <a:r>
              <a:rPr sz="2200" spc="-10" dirty="0">
                <a:latin typeface="Calibri"/>
                <a:cs typeface="Calibri"/>
              </a:rPr>
              <a:t> </a:t>
            </a:r>
            <a:r>
              <a:rPr sz="2200" spc="-5" dirty="0">
                <a:latin typeface="Calibri"/>
                <a:cs typeface="Calibri"/>
              </a:rPr>
              <a:t>use</a:t>
            </a:r>
            <a:r>
              <a:rPr sz="2200" dirty="0">
                <a:latin typeface="Calibri"/>
                <a:cs typeface="Calibri"/>
              </a:rPr>
              <a:t> </a:t>
            </a:r>
            <a:r>
              <a:rPr sz="2200" spc="-10" dirty="0">
                <a:latin typeface="Calibri"/>
                <a:cs typeface="Calibri"/>
              </a:rPr>
              <a:t>variety</a:t>
            </a:r>
            <a:r>
              <a:rPr sz="2200" spc="-5" dirty="0">
                <a:latin typeface="Calibri"/>
                <a:cs typeface="Calibri"/>
              </a:rPr>
              <a:t> of</a:t>
            </a:r>
            <a:r>
              <a:rPr sz="2200" dirty="0">
                <a:latin typeface="Calibri"/>
                <a:cs typeface="Calibri"/>
              </a:rPr>
              <a:t> </a:t>
            </a:r>
            <a:r>
              <a:rPr sz="2200" spc="-10" dirty="0">
                <a:latin typeface="Calibri"/>
                <a:cs typeface="Calibri"/>
              </a:rPr>
              <a:t>techniques</a:t>
            </a:r>
            <a:r>
              <a:rPr sz="2200" spc="-5" dirty="0">
                <a:latin typeface="Calibri"/>
                <a:cs typeface="Calibri"/>
              </a:rPr>
              <a:t> </a:t>
            </a:r>
            <a:r>
              <a:rPr sz="2200" spc="-20" dirty="0">
                <a:latin typeface="Calibri"/>
                <a:cs typeface="Calibri"/>
              </a:rPr>
              <a:t>for</a:t>
            </a:r>
            <a:r>
              <a:rPr sz="2200" spc="-15" dirty="0">
                <a:latin typeface="Calibri"/>
                <a:cs typeface="Calibri"/>
              </a:rPr>
              <a:t> </a:t>
            </a:r>
            <a:r>
              <a:rPr sz="2200" spc="-10" dirty="0">
                <a:latin typeface="Calibri"/>
                <a:cs typeface="Calibri"/>
              </a:rPr>
              <a:t>coupling</a:t>
            </a:r>
            <a:r>
              <a:rPr sz="2200" spc="-5" dirty="0">
                <a:latin typeface="Calibri"/>
                <a:cs typeface="Calibri"/>
              </a:rPr>
              <a:t> such</a:t>
            </a:r>
            <a:r>
              <a:rPr sz="2200" dirty="0">
                <a:latin typeface="Calibri"/>
                <a:cs typeface="Calibri"/>
              </a:rPr>
              <a:t> </a:t>
            </a:r>
            <a:r>
              <a:rPr sz="2200" spc="-5" dirty="0">
                <a:latin typeface="Calibri"/>
                <a:cs typeface="Calibri"/>
              </a:rPr>
              <a:t>as</a:t>
            </a:r>
            <a:r>
              <a:rPr sz="2200" dirty="0">
                <a:latin typeface="Calibri"/>
                <a:cs typeface="Calibri"/>
              </a:rPr>
              <a:t> </a:t>
            </a:r>
            <a:r>
              <a:rPr sz="2200" spc="-10" dirty="0">
                <a:latin typeface="Calibri"/>
                <a:cs typeface="Calibri"/>
              </a:rPr>
              <a:t>screw</a:t>
            </a:r>
            <a:r>
              <a:rPr sz="2200" spc="-5" dirty="0">
                <a:latin typeface="Calibri"/>
                <a:cs typeface="Calibri"/>
              </a:rPr>
              <a:t> </a:t>
            </a:r>
            <a:r>
              <a:rPr sz="2200" spc="-10" dirty="0">
                <a:latin typeface="Calibri"/>
                <a:cs typeface="Calibri"/>
              </a:rPr>
              <a:t>on, </a:t>
            </a:r>
            <a:r>
              <a:rPr sz="2200" spc="-5" dirty="0">
                <a:latin typeface="Calibri"/>
                <a:cs typeface="Calibri"/>
              </a:rPr>
              <a:t> </a:t>
            </a:r>
            <a:r>
              <a:rPr sz="2200" spc="-10" dirty="0">
                <a:latin typeface="Calibri"/>
                <a:cs typeface="Calibri"/>
              </a:rPr>
              <a:t>bayonet-mount, </a:t>
            </a:r>
            <a:r>
              <a:rPr sz="2200" spc="-5" dirty="0">
                <a:latin typeface="Calibri"/>
                <a:cs typeface="Calibri"/>
              </a:rPr>
              <a:t>push-pull </a:t>
            </a:r>
            <a:r>
              <a:rPr sz="2200" spc="-15" dirty="0">
                <a:latin typeface="Calibri"/>
                <a:cs typeface="Calibri"/>
              </a:rPr>
              <a:t>configurations, butt </a:t>
            </a:r>
            <a:r>
              <a:rPr sz="2200" spc="-10" dirty="0">
                <a:latin typeface="Calibri"/>
                <a:cs typeface="Calibri"/>
              </a:rPr>
              <a:t>joint </a:t>
            </a:r>
            <a:r>
              <a:rPr sz="2200" spc="-5" dirty="0">
                <a:latin typeface="Calibri"/>
                <a:cs typeface="Calibri"/>
              </a:rPr>
              <a:t>and </a:t>
            </a:r>
            <a:r>
              <a:rPr sz="2200" spc="-10" dirty="0">
                <a:latin typeface="Calibri"/>
                <a:cs typeface="Calibri"/>
              </a:rPr>
              <a:t>expanded </a:t>
            </a:r>
            <a:r>
              <a:rPr sz="2200" spc="-5" dirty="0">
                <a:latin typeface="Calibri"/>
                <a:cs typeface="Calibri"/>
              </a:rPr>
              <a:t>beam </a:t>
            </a:r>
            <a:r>
              <a:rPr sz="2200" dirty="0">
                <a:latin typeface="Calibri"/>
                <a:cs typeface="Calibri"/>
              </a:rPr>
              <a:t> </a:t>
            </a:r>
            <a:r>
              <a:rPr sz="2200" spc="-10" dirty="0">
                <a:latin typeface="Calibri"/>
                <a:cs typeface="Calibri"/>
              </a:rPr>
              <a:t>fiber</a:t>
            </a:r>
            <a:r>
              <a:rPr sz="2200" spc="-5" dirty="0">
                <a:latin typeface="Calibri"/>
                <a:cs typeface="Calibri"/>
              </a:rPr>
              <a:t> </a:t>
            </a:r>
            <a:r>
              <a:rPr sz="2200" spc="-15" dirty="0">
                <a:latin typeface="Calibri"/>
                <a:cs typeface="Calibri"/>
              </a:rPr>
              <a:t>connectors.</a:t>
            </a:r>
            <a:endParaRPr sz="2200" dirty="0">
              <a:latin typeface="Calibri"/>
              <a:cs typeface="Calibri"/>
            </a:endParaRPr>
          </a:p>
          <a:p>
            <a:pPr>
              <a:lnSpc>
                <a:spcPct val="100000"/>
              </a:lnSpc>
            </a:pPr>
            <a:endParaRPr sz="2200" dirty="0">
              <a:latin typeface="Calibri"/>
              <a:cs typeface="Calibri"/>
            </a:endParaRPr>
          </a:p>
          <a:p>
            <a:pPr>
              <a:lnSpc>
                <a:spcPct val="100000"/>
              </a:lnSpc>
              <a:spcBef>
                <a:spcPts val="20"/>
              </a:spcBef>
            </a:pPr>
            <a:endParaRPr sz="1900" dirty="0">
              <a:latin typeface="Calibri"/>
              <a:cs typeface="Calibri"/>
            </a:endParaRPr>
          </a:p>
          <a:p>
            <a:pPr marL="12700" algn="just">
              <a:lnSpc>
                <a:spcPct val="100000"/>
              </a:lnSpc>
            </a:pPr>
            <a:r>
              <a:rPr sz="2400" b="1" spc="-10" dirty="0">
                <a:solidFill>
                  <a:srgbClr val="FF0000"/>
                </a:solidFill>
                <a:latin typeface="Calibri"/>
                <a:cs typeface="Calibri"/>
              </a:rPr>
              <a:t>Butt</a:t>
            </a:r>
            <a:r>
              <a:rPr sz="2400" b="1" spc="-15" dirty="0">
                <a:solidFill>
                  <a:srgbClr val="FF0000"/>
                </a:solidFill>
                <a:latin typeface="Calibri"/>
                <a:cs typeface="Calibri"/>
              </a:rPr>
              <a:t> </a:t>
            </a:r>
            <a:r>
              <a:rPr sz="2400" b="1" spc="-10" dirty="0">
                <a:solidFill>
                  <a:srgbClr val="FF0000"/>
                </a:solidFill>
                <a:latin typeface="Calibri"/>
                <a:cs typeface="Calibri"/>
              </a:rPr>
              <a:t>Joint Connectors</a:t>
            </a:r>
            <a:endParaRPr sz="2400" dirty="0">
              <a:latin typeface="Calibri"/>
              <a:cs typeface="Calibri"/>
            </a:endParaRPr>
          </a:p>
          <a:p>
            <a:pPr marL="12700" marR="5080" algn="just">
              <a:lnSpc>
                <a:spcPct val="100000"/>
              </a:lnSpc>
              <a:spcBef>
                <a:spcPts val="1220"/>
              </a:spcBef>
            </a:pPr>
            <a:r>
              <a:rPr sz="2200" spc="-10" dirty="0">
                <a:latin typeface="Calibri"/>
                <a:cs typeface="Calibri"/>
              </a:rPr>
              <a:t>Fiber </a:t>
            </a:r>
            <a:r>
              <a:rPr sz="2200" spc="-5" dirty="0">
                <a:latin typeface="Calibri"/>
                <a:cs typeface="Calibri"/>
              </a:rPr>
              <a:t>is</a:t>
            </a:r>
            <a:r>
              <a:rPr sz="2200" dirty="0">
                <a:latin typeface="Calibri"/>
                <a:cs typeface="Calibri"/>
              </a:rPr>
              <a:t> </a:t>
            </a:r>
            <a:r>
              <a:rPr sz="2200" spc="-10" dirty="0">
                <a:latin typeface="Calibri"/>
                <a:cs typeface="Calibri"/>
              </a:rPr>
              <a:t>epoxied </a:t>
            </a:r>
            <a:r>
              <a:rPr sz="2200" spc="-20" dirty="0">
                <a:latin typeface="Calibri"/>
                <a:cs typeface="Calibri"/>
              </a:rPr>
              <a:t>into</a:t>
            </a:r>
            <a:r>
              <a:rPr sz="2200" spc="-15" dirty="0">
                <a:latin typeface="Calibri"/>
                <a:cs typeface="Calibri"/>
              </a:rPr>
              <a:t> </a:t>
            </a:r>
            <a:r>
              <a:rPr sz="2200" spc="-5" dirty="0">
                <a:latin typeface="Calibri"/>
                <a:cs typeface="Calibri"/>
              </a:rPr>
              <a:t>precision </a:t>
            </a:r>
            <a:r>
              <a:rPr sz="2200" spc="-10" dirty="0">
                <a:latin typeface="Calibri"/>
                <a:cs typeface="Calibri"/>
              </a:rPr>
              <a:t>hole</a:t>
            </a:r>
            <a:r>
              <a:rPr sz="2200" spc="-5" dirty="0">
                <a:latin typeface="Calibri"/>
                <a:cs typeface="Calibri"/>
              </a:rPr>
              <a:t> and </a:t>
            </a:r>
            <a:r>
              <a:rPr sz="2200" spc="-10" dirty="0">
                <a:latin typeface="Calibri"/>
                <a:cs typeface="Calibri"/>
              </a:rPr>
              <a:t>ferrules </a:t>
            </a:r>
            <a:r>
              <a:rPr sz="2200" spc="-15" dirty="0">
                <a:latin typeface="Calibri"/>
                <a:cs typeface="Calibri"/>
              </a:rPr>
              <a:t>are</a:t>
            </a:r>
            <a:r>
              <a:rPr sz="2200" spc="-10" dirty="0">
                <a:latin typeface="Calibri"/>
                <a:cs typeface="Calibri"/>
              </a:rPr>
              <a:t> used</a:t>
            </a:r>
            <a:r>
              <a:rPr sz="2200" spc="-5" dirty="0">
                <a:latin typeface="Calibri"/>
                <a:cs typeface="Calibri"/>
              </a:rPr>
              <a:t> </a:t>
            </a:r>
            <a:r>
              <a:rPr sz="2200" spc="-20" dirty="0">
                <a:latin typeface="Calibri"/>
                <a:cs typeface="Calibri"/>
              </a:rPr>
              <a:t>for</a:t>
            </a:r>
            <a:r>
              <a:rPr sz="2200" spc="455" dirty="0">
                <a:latin typeface="Calibri"/>
                <a:cs typeface="Calibri"/>
              </a:rPr>
              <a:t> </a:t>
            </a:r>
            <a:r>
              <a:rPr sz="2200" spc="-5" dirty="0">
                <a:latin typeface="Calibri"/>
                <a:cs typeface="Calibri"/>
              </a:rPr>
              <a:t>each </a:t>
            </a:r>
            <a:r>
              <a:rPr sz="2200" spc="-45" dirty="0">
                <a:latin typeface="Calibri"/>
                <a:cs typeface="Calibri"/>
              </a:rPr>
              <a:t>fiber. </a:t>
            </a:r>
            <a:r>
              <a:rPr sz="2200" spc="-40" dirty="0">
                <a:latin typeface="Calibri"/>
                <a:cs typeface="Calibri"/>
              </a:rPr>
              <a:t> </a:t>
            </a:r>
            <a:r>
              <a:rPr sz="2200" spc="-5" dirty="0">
                <a:latin typeface="Calibri"/>
                <a:cs typeface="Calibri"/>
              </a:rPr>
              <a:t>The </a:t>
            </a:r>
            <a:r>
              <a:rPr sz="2200" spc="-15" dirty="0">
                <a:latin typeface="Calibri"/>
                <a:cs typeface="Calibri"/>
              </a:rPr>
              <a:t>fibers </a:t>
            </a:r>
            <a:r>
              <a:rPr sz="2200" spc="-10" dirty="0">
                <a:latin typeface="Calibri"/>
                <a:cs typeface="Calibri"/>
              </a:rPr>
              <a:t>are </a:t>
            </a:r>
            <a:r>
              <a:rPr sz="2200" spc="-5" dirty="0">
                <a:latin typeface="Calibri"/>
                <a:cs typeface="Calibri"/>
              </a:rPr>
              <a:t>secured in a </a:t>
            </a:r>
            <a:r>
              <a:rPr sz="2200" spc="-10" dirty="0">
                <a:latin typeface="Calibri"/>
                <a:cs typeface="Calibri"/>
              </a:rPr>
              <a:t>precision alignment </a:t>
            </a:r>
            <a:r>
              <a:rPr sz="2200" spc="-5" dirty="0">
                <a:latin typeface="Calibri"/>
                <a:cs typeface="Calibri"/>
              </a:rPr>
              <a:t>sleeve. </a:t>
            </a:r>
            <a:r>
              <a:rPr sz="2200" spc="-10" dirty="0">
                <a:latin typeface="Calibri"/>
                <a:cs typeface="Calibri"/>
              </a:rPr>
              <a:t>Butt joints are used </a:t>
            </a:r>
            <a:r>
              <a:rPr sz="2200" spc="-5" dirty="0">
                <a:latin typeface="Calibri"/>
                <a:cs typeface="Calibri"/>
              </a:rPr>
              <a:t> </a:t>
            </a:r>
            <a:r>
              <a:rPr sz="2200" spc="-20" dirty="0">
                <a:latin typeface="Calibri"/>
                <a:cs typeface="Calibri"/>
              </a:rPr>
              <a:t>for</a:t>
            </a:r>
            <a:r>
              <a:rPr sz="2200" spc="-15" dirty="0">
                <a:latin typeface="Calibri"/>
                <a:cs typeface="Calibri"/>
              </a:rPr>
              <a:t> </a:t>
            </a:r>
            <a:r>
              <a:rPr sz="2200" spc="-10" dirty="0">
                <a:latin typeface="Calibri"/>
                <a:cs typeface="Calibri"/>
              </a:rPr>
              <a:t>single</a:t>
            </a:r>
            <a:r>
              <a:rPr sz="2200" spc="10" dirty="0">
                <a:latin typeface="Calibri"/>
                <a:cs typeface="Calibri"/>
              </a:rPr>
              <a:t> </a:t>
            </a:r>
            <a:r>
              <a:rPr sz="2200" spc="-5" dirty="0">
                <a:latin typeface="Calibri"/>
                <a:cs typeface="Calibri"/>
              </a:rPr>
              <a:t>mode</a:t>
            </a:r>
            <a:r>
              <a:rPr sz="2200" spc="15" dirty="0">
                <a:latin typeface="Calibri"/>
                <a:cs typeface="Calibri"/>
              </a:rPr>
              <a:t> </a:t>
            </a:r>
            <a:r>
              <a:rPr sz="2200" spc="-5" dirty="0">
                <a:latin typeface="Calibri"/>
                <a:cs typeface="Calibri"/>
              </a:rPr>
              <a:t>as </a:t>
            </a:r>
            <a:r>
              <a:rPr sz="2200" spc="-10" dirty="0">
                <a:latin typeface="Calibri"/>
                <a:cs typeface="Calibri"/>
              </a:rPr>
              <a:t>well</a:t>
            </a:r>
            <a:r>
              <a:rPr sz="2200" spc="20" dirty="0">
                <a:latin typeface="Calibri"/>
                <a:cs typeface="Calibri"/>
              </a:rPr>
              <a:t> </a:t>
            </a:r>
            <a:r>
              <a:rPr sz="2200" spc="-5" dirty="0">
                <a:latin typeface="Calibri"/>
                <a:cs typeface="Calibri"/>
              </a:rPr>
              <a:t>as </a:t>
            </a:r>
            <a:r>
              <a:rPr sz="2200" spc="-20" dirty="0">
                <a:latin typeface="Calibri"/>
                <a:cs typeface="Calibri"/>
              </a:rPr>
              <a:t>for</a:t>
            </a:r>
            <a:r>
              <a:rPr sz="2200" spc="-5" dirty="0">
                <a:latin typeface="Calibri"/>
                <a:cs typeface="Calibri"/>
              </a:rPr>
              <a:t> multimode</a:t>
            </a:r>
            <a:r>
              <a:rPr sz="2200" spc="25" dirty="0">
                <a:latin typeface="Calibri"/>
                <a:cs typeface="Calibri"/>
              </a:rPr>
              <a:t> </a:t>
            </a:r>
            <a:r>
              <a:rPr sz="2200" spc="-10" dirty="0">
                <a:latin typeface="Calibri"/>
                <a:cs typeface="Calibri"/>
              </a:rPr>
              <a:t>fiber</a:t>
            </a:r>
            <a:r>
              <a:rPr sz="2200" spc="-5" dirty="0">
                <a:latin typeface="Calibri"/>
                <a:cs typeface="Calibri"/>
              </a:rPr>
              <a:t> </a:t>
            </a:r>
            <a:r>
              <a:rPr sz="2200" spc="-20" dirty="0">
                <a:latin typeface="Calibri"/>
                <a:cs typeface="Calibri"/>
              </a:rPr>
              <a:t>systems.</a:t>
            </a:r>
            <a:endParaRPr sz="2200" dirty="0">
              <a:latin typeface="Calibri"/>
              <a:cs typeface="Calibri"/>
            </a:endParaRPr>
          </a:p>
          <a:p>
            <a:pPr>
              <a:lnSpc>
                <a:spcPct val="100000"/>
              </a:lnSpc>
            </a:pPr>
            <a:endParaRPr sz="2200" dirty="0">
              <a:latin typeface="Calibri"/>
              <a:cs typeface="Calibri"/>
            </a:endParaRPr>
          </a:p>
          <a:p>
            <a:pPr>
              <a:lnSpc>
                <a:spcPct val="100000"/>
              </a:lnSpc>
              <a:spcBef>
                <a:spcPts val="40"/>
              </a:spcBef>
            </a:pPr>
            <a:endParaRPr sz="1900" dirty="0">
              <a:latin typeface="Calibri"/>
              <a:cs typeface="Calibri"/>
            </a:endParaRPr>
          </a:p>
          <a:p>
            <a:pPr marL="12700">
              <a:lnSpc>
                <a:spcPct val="100000"/>
              </a:lnSpc>
            </a:pPr>
            <a:r>
              <a:rPr sz="2200" spc="-45" dirty="0">
                <a:latin typeface="Calibri"/>
                <a:cs typeface="Calibri"/>
              </a:rPr>
              <a:t>Two</a:t>
            </a:r>
            <a:r>
              <a:rPr sz="2200" spc="15" dirty="0">
                <a:latin typeface="Calibri"/>
                <a:cs typeface="Calibri"/>
              </a:rPr>
              <a:t> </a:t>
            </a:r>
            <a:r>
              <a:rPr sz="2200" spc="-10" dirty="0">
                <a:latin typeface="Calibri"/>
                <a:cs typeface="Calibri"/>
              </a:rPr>
              <a:t>commonly</a:t>
            </a:r>
            <a:r>
              <a:rPr sz="2200" spc="40" dirty="0">
                <a:latin typeface="Calibri"/>
                <a:cs typeface="Calibri"/>
              </a:rPr>
              <a:t> </a:t>
            </a:r>
            <a:r>
              <a:rPr sz="2200" spc="-5" dirty="0">
                <a:latin typeface="Calibri"/>
                <a:cs typeface="Calibri"/>
              </a:rPr>
              <a:t>used </a:t>
            </a:r>
            <a:r>
              <a:rPr sz="2200" spc="-15" dirty="0">
                <a:latin typeface="Calibri"/>
                <a:cs typeface="Calibri"/>
              </a:rPr>
              <a:t>butt-joint</a:t>
            </a:r>
            <a:r>
              <a:rPr sz="2200" spc="20" dirty="0">
                <a:latin typeface="Calibri"/>
                <a:cs typeface="Calibri"/>
              </a:rPr>
              <a:t> </a:t>
            </a:r>
            <a:r>
              <a:rPr sz="2200" spc="-10" dirty="0">
                <a:latin typeface="Calibri"/>
                <a:cs typeface="Calibri"/>
              </a:rPr>
              <a:t>alignment</a:t>
            </a:r>
            <a:r>
              <a:rPr sz="2200" spc="20" dirty="0">
                <a:latin typeface="Calibri"/>
                <a:cs typeface="Calibri"/>
              </a:rPr>
              <a:t> </a:t>
            </a:r>
            <a:r>
              <a:rPr sz="2200" spc="-10" dirty="0">
                <a:latin typeface="Calibri"/>
                <a:cs typeface="Calibri"/>
              </a:rPr>
              <a:t>designs</a:t>
            </a:r>
            <a:r>
              <a:rPr sz="2200" spc="20" dirty="0">
                <a:latin typeface="Calibri"/>
                <a:cs typeface="Calibri"/>
              </a:rPr>
              <a:t> </a:t>
            </a:r>
            <a:r>
              <a:rPr sz="2200" spc="-10" dirty="0">
                <a:latin typeface="Calibri"/>
                <a:cs typeface="Calibri"/>
              </a:rPr>
              <a:t>are:</a:t>
            </a:r>
            <a:endParaRPr sz="2200" dirty="0">
              <a:latin typeface="Calibri"/>
              <a:cs typeface="Calibri"/>
            </a:endParaRPr>
          </a:p>
          <a:p>
            <a:pPr marL="285115" indent="-273050">
              <a:lnSpc>
                <a:spcPct val="100000"/>
              </a:lnSpc>
              <a:spcBef>
                <a:spcPts val="1200"/>
              </a:spcBef>
              <a:buAutoNum type="arabicPeriod"/>
              <a:tabLst>
                <a:tab pos="285750" algn="l"/>
              </a:tabLst>
            </a:pPr>
            <a:r>
              <a:rPr sz="2200" spc="-15" dirty="0">
                <a:latin typeface="Calibri"/>
                <a:cs typeface="Calibri"/>
              </a:rPr>
              <a:t>Straight-Sleeve.</a:t>
            </a:r>
            <a:endParaRPr sz="2200" dirty="0">
              <a:latin typeface="Calibri"/>
              <a:cs typeface="Calibri"/>
            </a:endParaRPr>
          </a:p>
          <a:p>
            <a:pPr marL="285115" indent="-273050">
              <a:lnSpc>
                <a:spcPct val="100000"/>
              </a:lnSpc>
              <a:spcBef>
                <a:spcPts val="1200"/>
              </a:spcBef>
              <a:buAutoNum type="arabicPeriod"/>
              <a:tabLst>
                <a:tab pos="285750" algn="l"/>
              </a:tabLst>
            </a:pPr>
            <a:r>
              <a:rPr sz="2200" spc="-15" dirty="0">
                <a:latin typeface="Calibri"/>
                <a:cs typeface="Calibri"/>
              </a:rPr>
              <a:t>Tapered-Sleeve/</a:t>
            </a:r>
            <a:r>
              <a:rPr sz="2200" spc="-15" dirty="0" err="1">
                <a:latin typeface="Calibri"/>
                <a:cs typeface="Calibri"/>
              </a:rPr>
              <a:t>Biconical</a:t>
            </a:r>
            <a:r>
              <a:rPr sz="2200" spc="-15" dirty="0" smtClean="0">
                <a:latin typeface="Calibri"/>
                <a:cs typeface="Calibri"/>
              </a:rPr>
              <a:t>.</a:t>
            </a:r>
            <a:endParaRPr sz="2200" dirty="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549605"/>
            <a:ext cx="8225790" cy="1366520"/>
          </a:xfrm>
          <a:prstGeom prst="rect">
            <a:avLst/>
          </a:prstGeom>
        </p:spPr>
        <p:txBody>
          <a:bodyPr vert="horz" wrap="square" lIns="0" tIns="12065" rIns="0" bIns="0" rtlCol="0">
            <a:spAutoFit/>
          </a:bodyPr>
          <a:lstStyle/>
          <a:p>
            <a:pPr marL="12700" marR="5080" algn="just">
              <a:lnSpc>
                <a:spcPct val="100000"/>
              </a:lnSpc>
              <a:spcBef>
                <a:spcPts val="95"/>
              </a:spcBef>
            </a:pPr>
            <a:r>
              <a:rPr sz="2200" spc="-5" dirty="0">
                <a:latin typeface="Calibri"/>
                <a:cs typeface="Calibri"/>
              </a:rPr>
              <a:t>In</a:t>
            </a:r>
            <a:r>
              <a:rPr sz="2200" dirty="0">
                <a:latin typeface="Calibri"/>
                <a:cs typeface="Calibri"/>
              </a:rPr>
              <a:t> </a:t>
            </a:r>
            <a:r>
              <a:rPr sz="2200" spc="-15" dirty="0">
                <a:latin typeface="Calibri"/>
                <a:cs typeface="Calibri"/>
              </a:rPr>
              <a:t>straight</a:t>
            </a:r>
            <a:r>
              <a:rPr sz="2200" spc="-10" dirty="0">
                <a:latin typeface="Calibri"/>
                <a:cs typeface="Calibri"/>
              </a:rPr>
              <a:t> </a:t>
            </a:r>
            <a:r>
              <a:rPr sz="2200" spc="-5" dirty="0">
                <a:latin typeface="Calibri"/>
                <a:cs typeface="Calibri"/>
              </a:rPr>
              <a:t>sleeve</a:t>
            </a:r>
            <a:r>
              <a:rPr sz="2200" dirty="0">
                <a:latin typeface="Calibri"/>
                <a:cs typeface="Calibri"/>
              </a:rPr>
              <a:t> </a:t>
            </a:r>
            <a:r>
              <a:rPr sz="2200" spc="-5" dirty="0">
                <a:latin typeface="Calibri"/>
                <a:cs typeface="Calibri"/>
              </a:rPr>
              <a:t>mechanism,</a:t>
            </a:r>
            <a:r>
              <a:rPr sz="2200"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length</a:t>
            </a:r>
            <a:r>
              <a:rPr sz="2200" spc="-5" dirty="0">
                <a:latin typeface="Calibri"/>
                <a:cs typeface="Calibri"/>
              </a:rPr>
              <a:t> of</a:t>
            </a:r>
            <a:r>
              <a:rPr sz="2200" dirty="0">
                <a:latin typeface="Calibri"/>
                <a:cs typeface="Calibri"/>
              </a:rPr>
              <a:t> </a:t>
            </a:r>
            <a:r>
              <a:rPr sz="2200" spc="-5" dirty="0">
                <a:latin typeface="Calibri"/>
                <a:cs typeface="Calibri"/>
              </a:rPr>
              <a:t>the</a:t>
            </a:r>
            <a:r>
              <a:rPr sz="2200" dirty="0">
                <a:latin typeface="Calibri"/>
                <a:cs typeface="Calibri"/>
              </a:rPr>
              <a:t> </a:t>
            </a:r>
            <a:r>
              <a:rPr sz="2200" spc="-15" dirty="0">
                <a:latin typeface="Calibri"/>
                <a:cs typeface="Calibri"/>
              </a:rPr>
              <a:t>sleeve</a:t>
            </a:r>
            <a:r>
              <a:rPr sz="2200" spc="-10" dirty="0">
                <a:latin typeface="Calibri"/>
                <a:cs typeface="Calibri"/>
              </a:rPr>
              <a:t> </a:t>
            </a:r>
            <a:r>
              <a:rPr sz="2200" spc="-5" dirty="0">
                <a:latin typeface="Calibri"/>
                <a:cs typeface="Calibri"/>
              </a:rPr>
              <a:t>and</a:t>
            </a:r>
            <a:r>
              <a:rPr sz="2200" dirty="0">
                <a:latin typeface="Calibri"/>
                <a:cs typeface="Calibri"/>
              </a:rPr>
              <a:t> </a:t>
            </a:r>
            <a:r>
              <a:rPr sz="2200" spc="-5" dirty="0">
                <a:latin typeface="Calibri"/>
                <a:cs typeface="Calibri"/>
              </a:rPr>
              <a:t>guided </a:t>
            </a:r>
            <a:r>
              <a:rPr sz="2200" dirty="0">
                <a:latin typeface="Calibri"/>
                <a:cs typeface="Calibri"/>
              </a:rPr>
              <a:t> </a:t>
            </a:r>
            <a:r>
              <a:rPr sz="2200" spc="-10" dirty="0">
                <a:latin typeface="Calibri"/>
                <a:cs typeface="Calibri"/>
              </a:rPr>
              <a:t>ferrules </a:t>
            </a:r>
            <a:r>
              <a:rPr sz="2200" spc="-5" dirty="0">
                <a:latin typeface="Calibri"/>
                <a:cs typeface="Calibri"/>
              </a:rPr>
              <a:t>determines the end </a:t>
            </a:r>
            <a:r>
              <a:rPr sz="2200" spc="-15" dirty="0">
                <a:latin typeface="Calibri"/>
                <a:cs typeface="Calibri"/>
              </a:rPr>
              <a:t>separation </a:t>
            </a:r>
            <a:r>
              <a:rPr sz="2200" dirty="0">
                <a:latin typeface="Calibri"/>
                <a:cs typeface="Calibri"/>
              </a:rPr>
              <a:t>of </a:t>
            </a:r>
            <a:r>
              <a:rPr sz="2200" spc="-10" dirty="0">
                <a:latin typeface="Calibri"/>
                <a:cs typeface="Calibri"/>
              </a:rPr>
              <a:t>two fibers. Fig. shows </a:t>
            </a:r>
            <a:r>
              <a:rPr sz="2200" spc="-15" dirty="0">
                <a:latin typeface="Calibri"/>
                <a:cs typeface="Calibri"/>
              </a:rPr>
              <a:t>straight </a:t>
            </a:r>
            <a:r>
              <a:rPr sz="2200" spc="-10" dirty="0">
                <a:latin typeface="Calibri"/>
                <a:cs typeface="Calibri"/>
              </a:rPr>
              <a:t> sleeve</a:t>
            </a:r>
            <a:r>
              <a:rPr sz="2200" spc="10" dirty="0">
                <a:latin typeface="Calibri"/>
                <a:cs typeface="Calibri"/>
              </a:rPr>
              <a:t> </a:t>
            </a:r>
            <a:r>
              <a:rPr sz="2200" spc="-10" dirty="0">
                <a:latin typeface="Calibri"/>
                <a:cs typeface="Calibri"/>
              </a:rPr>
              <a:t>alignment</a:t>
            </a:r>
            <a:r>
              <a:rPr sz="2200" spc="15" dirty="0">
                <a:latin typeface="Calibri"/>
                <a:cs typeface="Calibri"/>
              </a:rPr>
              <a:t> </a:t>
            </a:r>
            <a:r>
              <a:rPr sz="2200" spc="-10" dirty="0">
                <a:latin typeface="Calibri"/>
                <a:cs typeface="Calibri"/>
              </a:rPr>
              <a:t>mechanism</a:t>
            </a:r>
            <a:r>
              <a:rPr sz="2200" spc="25" dirty="0">
                <a:latin typeface="Calibri"/>
                <a:cs typeface="Calibri"/>
              </a:rPr>
              <a:t> </a:t>
            </a:r>
            <a:r>
              <a:rPr sz="2200" dirty="0">
                <a:latin typeface="Calibri"/>
                <a:cs typeface="Calibri"/>
              </a:rPr>
              <a:t>of</a:t>
            </a:r>
            <a:r>
              <a:rPr sz="2200" spc="-5" dirty="0">
                <a:latin typeface="Calibri"/>
                <a:cs typeface="Calibri"/>
              </a:rPr>
              <a:t> </a:t>
            </a:r>
            <a:r>
              <a:rPr sz="2200" spc="-10" dirty="0">
                <a:latin typeface="Calibri"/>
                <a:cs typeface="Calibri"/>
              </a:rPr>
              <a:t>fiber</a:t>
            </a:r>
            <a:r>
              <a:rPr sz="2200" spc="10" dirty="0">
                <a:latin typeface="Calibri"/>
                <a:cs typeface="Calibri"/>
              </a:rPr>
              <a:t> </a:t>
            </a:r>
            <a:r>
              <a:rPr sz="2200" spc="-5" dirty="0">
                <a:latin typeface="Calibri"/>
                <a:cs typeface="Calibri"/>
              </a:rPr>
              <a:t>optic</a:t>
            </a:r>
            <a:endParaRPr sz="2200">
              <a:latin typeface="Calibri"/>
              <a:cs typeface="Calibri"/>
            </a:endParaRPr>
          </a:p>
          <a:p>
            <a:pPr marL="12700">
              <a:lnSpc>
                <a:spcPct val="100000"/>
              </a:lnSpc>
            </a:pPr>
            <a:r>
              <a:rPr sz="2200" spc="-15" dirty="0">
                <a:latin typeface="Calibri"/>
                <a:cs typeface="Calibri"/>
              </a:rPr>
              <a:t>connectors.</a:t>
            </a:r>
            <a:endParaRPr sz="2200">
              <a:latin typeface="Calibri"/>
              <a:cs typeface="Calibri"/>
            </a:endParaRPr>
          </a:p>
        </p:txBody>
      </p:sp>
      <p:pic>
        <p:nvPicPr>
          <p:cNvPr id="3" name="object 3"/>
          <p:cNvPicPr/>
          <p:nvPr/>
        </p:nvPicPr>
        <p:blipFill>
          <a:blip r:embed="rId2" cstate="print"/>
          <a:stretch>
            <a:fillRect/>
          </a:stretch>
        </p:blipFill>
        <p:spPr>
          <a:xfrm>
            <a:off x="1705663" y="2605195"/>
            <a:ext cx="5589393" cy="309935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626110"/>
            <a:ext cx="8378825" cy="1366520"/>
          </a:xfrm>
          <a:prstGeom prst="rect">
            <a:avLst/>
          </a:prstGeom>
        </p:spPr>
        <p:txBody>
          <a:bodyPr vert="horz" wrap="square" lIns="0" tIns="12065" rIns="0" bIns="0" rtlCol="0">
            <a:spAutoFit/>
          </a:bodyPr>
          <a:lstStyle/>
          <a:p>
            <a:pPr marL="12700" marR="5080" algn="just">
              <a:lnSpc>
                <a:spcPct val="100000"/>
              </a:lnSpc>
              <a:spcBef>
                <a:spcPts val="95"/>
              </a:spcBef>
            </a:pPr>
            <a:r>
              <a:rPr sz="2200" spc="-5" dirty="0">
                <a:latin typeface="Calibri"/>
                <a:cs typeface="Calibri"/>
              </a:rPr>
              <a:t>In </a:t>
            </a:r>
            <a:r>
              <a:rPr sz="2200" spc="-10" dirty="0">
                <a:latin typeface="Calibri"/>
                <a:cs typeface="Calibri"/>
              </a:rPr>
              <a:t>tapered </a:t>
            </a:r>
            <a:r>
              <a:rPr sz="2200" spc="-5" dirty="0">
                <a:latin typeface="Calibri"/>
                <a:cs typeface="Calibri"/>
              </a:rPr>
              <a:t>sleeve </a:t>
            </a:r>
            <a:r>
              <a:rPr sz="2200" dirty="0">
                <a:latin typeface="Calibri"/>
                <a:cs typeface="Calibri"/>
              </a:rPr>
              <a:t>or </a:t>
            </a:r>
            <a:r>
              <a:rPr sz="2200" spc="-10" dirty="0">
                <a:latin typeface="Calibri"/>
                <a:cs typeface="Calibri"/>
              </a:rPr>
              <a:t>biconical </a:t>
            </a:r>
            <a:r>
              <a:rPr sz="2200" spc="-15" dirty="0">
                <a:latin typeface="Calibri"/>
                <a:cs typeface="Calibri"/>
              </a:rPr>
              <a:t>connector </a:t>
            </a:r>
            <a:r>
              <a:rPr sz="2200" spc="-5" dirty="0">
                <a:latin typeface="Calibri"/>
                <a:cs typeface="Calibri"/>
              </a:rPr>
              <a:t>mechanism, a </a:t>
            </a:r>
            <a:r>
              <a:rPr sz="2200" spc="-10" dirty="0">
                <a:latin typeface="Calibri"/>
                <a:cs typeface="Calibri"/>
              </a:rPr>
              <a:t>tapered sleeve </a:t>
            </a:r>
            <a:r>
              <a:rPr sz="2200" spc="-5" dirty="0">
                <a:latin typeface="Calibri"/>
                <a:cs typeface="Calibri"/>
              </a:rPr>
              <a:t>is </a:t>
            </a:r>
            <a:r>
              <a:rPr sz="2200" dirty="0">
                <a:latin typeface="Calibri"/>
                <a:cs typeface="Calibri"/>
              </a:rPr>
              <a:t> </a:t>
            </a:r>
            <a:r>
              <a:rPr sz="2200" spc="-10" dirty="0">
                <a:latin typeface="Calibri"/>
                <a:cs typeface="Calibri"/>
              </a:rPr>
              <a:t>used </a:t>
            </a:r>
            <a:r>
              <a:rPr sz="2200" spc="-20" dirty="0">
                <a:latin typeface="Calibri"/>
                <a:cs typeface="Calibri"/>
              </a:rPr>
              <a:t>to</a:t>
            </a:r>
            <a:r>
              <a:rPr sz="2200" spc="-15" dirty="0">
                <a:latin typeface="Calibri"/>
                <a:cs typeface="Calibri"/>
              </a:rPr>
              <a:t> </a:t>
            </a:r>
            <a:r>
              <a:rPr sz="2200" spc="-10" dirty="0">
                <a:latin typeface="Calibri"/>
                <a:cs typeface="Calibri"/>
              </a:rPr>
              <a:t>accommodate</a:t>
            </a:r>
            <a:r>
              <a:rPr sz="2200" spc="-5" dirty="0">
                <a:latin typeface="Calibri"/>
                <a:cs typeface="Calibri"/>
              </a:rPr>
              <a:t> </a:t>
            </a:r>
            <a:r>
              <a:rPr sz="2200" spc="-10" dirty="0">
                <a:latin typeface="Calibri"/>
                <a:cs typeface="Calibri"/>
              </a:rPr>
              <a:t>tapered ferrules. The fiber end separations are </a:t>
            </a:r>
            <a:r>
              <a:rPr sz="2200" spc="-5" dirty="0">
                <a:latin typeface="Calibri"/>
                <a:cs typeface="Calibri"/>
              </a:rPr>
              <a:t> </a:t>
            </a:r>
            <a:r>
              <a:rPr sz="2200" spc="-10" dirty="0">
                <a:latin typeface="Calibri"/>
                <a:cs typeface="Calibri"/>
              </a:rPr>
              <a:t>determined by sleeve length </a:t>
            </a:r>
            <a:r>
              <a:rPr sz="2200" spc="-5" dirty="0">
                <a:latin typeface="Calibri"/>
                <a:cs typeface="Calibri"/>
              </a:rPr>
              <a:t>and guide rings. </a:t>
            </a:r>
            <a:r>
              <a:rPr sz="2200" spc="-10" dirty="0">
                <a:latin typeface="Calibri"/>
                <a:cs typeface="Calibri"/>
              </a:rPr>
              <a:t>Fig. shows tapered sleeve </a:t>
            </a:r>
            <a:r>
              <a:rPr sz="2200" spc="-5" dirty="0">
                <a:latin typeface="Calibri"/>
                <a:cs typeface="Calibri"/>
              </a:rPr>
              <a:t> fiber</a:t>
            </a:r>
            <a:r>
              <a:rPr sz="2200" spc="-10" dirty="0">
                <a:latin typeface="Calibri"/>
                <a:cs typeface="Calibri"/>
              </a:rPr>
              <a:t> </a:t>
            </a:r>
            <a:r>
              <a:rPr sz="2200" spc="-15" dirty="0">
                <a:latin typeface="Calibri"/>
                <a:cs typeface="Calibri"/>
              </a:rPr>
              <a:t>connectors.</a:t>
            </a:r>
            <a:endParaRPr sz="2200">
              <a:latin typeface="Calibri"/>
              <a:cs typeface="Calibri"/>
            </a:endParaRPr>
          </a:p>
        </p:txBody>
      </p:sp>
      <p:pic>
        <p:nvPicPr>
          <p:cNvPr id="3" name="object 3"/>
          <p:cNvPicPr/>
          <p:nvPr/>
        </p:nvPicPr>
        <p:blipFill>
          <a:blip r:embed="rId2" cstate="print"/>
          <a:stretch>
            <a:fillRect/>
          </a:stretch>
        </p:blipFill>
        <p:spPr>
          <a:xfrm>
            <a:off x="1600200" y="2209800"/>
            <a:ext cx="5572288" cy="27945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9020" y="197127"/>
            <a:ext cx="1420685" cy="293502"/>
          </a:xfrm>
          <a:prstGeom prst="rect">
            <a:avLst/>
          </a:prstGeom>
        </p:spPr>
      </p:pic>
      <p:sp>
        <p:nvSpPr>
          <p:cNvPr id="3" name="object 3"/>
          <p:cNvSpPr txBox="1">
            <a:spLocks noGrp="1"/>
          </p:cNvSpPr>
          <p:nvPr>
            <p:ph type="title"/>
          </p:nvPr>
        </p:nvSpPr>
        <p:spPr>
          <a:xfrm>
            <a:off x="154939" y="89408"/>
            <a:ext cx="143573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A</a:t>
            </a:r>
            <a:r>
              <a:rPr sz="2400" b="1" spc="-20" dirty="0">
                <a:solidFill>
                  <a:srgbClr val="FF0000"/>
                </a:solidFill>
                <a:latin typeface="Calibri"/>
                <a:cs typeface="Calibri"/>
              </a:rPr>
              <a:t>b</a:t>
            </a:r>
            <a:r>
              <a:rPr sz="2400" b="1" dirty="0">
                <a:solidFill>
                  <a:srgbClr val="FF0000"/>
                </a:solidFill>
                <a:latin typeface="Calibri"/>
                <a:cs typeface="Calibri"/>
              </a:rPr>
              <a:t>s</a:t>
            </a:r>
            <a:r>
              <a:rPr sz="2400" b="1" spc="5" dirty="0">
                <a:solidFill>
                  <a:srgbClr val="FF0000"/>
                </a:solidFill>
                <a:latin typeface="Calibri"/>
                <a:cs typeface="Calibri"/>
              </a:rPr>
              <a:t>o</a:t>
            </a:r>
            <a:r>
              <a:rPr sz="2400" b="1" spc="-5" dirty="0">
                <a:solidFill>
                  <a:srgbClr val="FF0000"/>
                </a:solidFill>
                <a:latin typeface="Calibri"/>
                <a:cs typeface="Calibri"/>
              </a:rPr>
              <a:t>r</a:t>
            </a:r>
            <a:r>
              <a:rPr sz="2400" b="1" spc="-20" dirty="0">
                <a:solidFill>
                  <a:srgbClr val="FF0000"/>
                </a:solidFill>
                <a:latin typeface="Calibri"/>
                <a:cs typeface="Calibri"/>
              </a:rPr>
              <a:t>p</a:t>
            </a:r>
            <a:r>
              <a:rPr sz="2400" b="1" dirty="0">
                <a:solidFill>
                  <a:srgbClr val="FF0000"/>
                </a:solidFill>
                <a:latin typeface="Calibri"/>
                <a:cs typeface="Calibri"/>
              </a:rPr>
              <a:t>tion</a:t>
            </a:r>
            <a:endParaRPr sz="2400">
              <a:latin typeface="Calibri"/>
              <a:cs typeface="Calibri"/>
            </a:endParaRPr>
          </a:p>
        </p:txBody>
      </p:sp>
      <p:sp>
        <p:nvSpPr>
          <p:cNvPr id="4" name="object 4"/>
          <p:cNvSpPr txBox="1"/>
          <p:nvPr/>
        </p:nvSpPr>
        <p:spPr>
          <a:xfrm>
            <a:off x="383540" y="1083310"/>
            <a:ext cx="8454390" cy="5116830"/>
          </a:xfrm>
          <a:prstGeom prst="rect">
            <a:avLst/>
          </a:prstGeom>
        </p:spPr>
        <p:txBody>
          <a:bodyPr vert="horz" wrap="square" lIns="0" tIns="12065" rIns="0" bIns="0" rtlCol="0">
            <a:spAutoFit/>
          </a:bodyPr>
          <a:lstStyle/>
          <a:p>
            <a:pPr marL="12700" marR="5080" algn="just">
              <a:lnSpc>
                <a:spcPct val="100000"/>
              </a:lnSpc>
              <a:spcBef>
                <a:spcPts val="95"/>
              </a:spcBef>
              <a:buFont typeface="Arial MT"/>
              <a:buChar char="•"/>
              <a:tabLst>
                <a:tab pos="174625" algn="l"/>
              </a:tabLst>
            </a:pPr>
            <a:r>
              <a:rPr sz="2200" spc="-5" dirty="0">
                <a:latin typeface="Calibri"/>
                <a:cs typeface="Calibri"/>
              </a:rPr>
              <a:t>Absorption loss is </a:t>
            </a:r>
            <a:r>
              <a:rPr sz="2200" spc="-15" dirty="0">
                <a:latin typeface="Calibri"/>
                <a:cs typeface="Calibri"/>
              </a:rPr>
              <a:t>related </a:t>
            </a:r>
            <a:r>
              <a:rPr sz="2200" spc="-20" dirty="0">
                <a:latin typeface="Calibri"/>
                <a:cs typeface="Calibri"/>
              </a:rPr>
              <a:t>to </a:t>
            </a:r>
            <a:r>
              <a:rPr sz="2200" spc="-5" dirty="0">
                <a:latin typeface="Calibri"/>
                <a:cs typeface="Calibri"/>
              </a:rPr>
              <a:t>the </a:t>
            </a:r>
            <a:r>
              <a:rPr sz="2200" spc="-10" dirty="0">
                <a:latin typeface="Calibri"/>
                <a:cs typeface="Calibri"/>
              </a:rPr>
              <a:t>material </a:t>
            </a:r>
            <a:r>
              <a:rPr sz="2200" spc="-5" dirty="0">
                <a:latin typeface="Calibri"/>
                <a:cs typeface="Calibri"/>
              </a:rPr>
              <a:t>composition and </a:t>
            </a:r>
            <a:r>
              <a:rPr sz="2200" spc="-15" dirty="0">
                <a:latin typeface="Calibri"/>
                <a:cs typeface="Calibri"/>
              </a:rPr>
              <a:t>fabrication </a:t>
            </a:r>
            <a:r>
              <a:rPr sz="2200" spc="-10" dirty="0">
                <a:latin typeface="Calibri"/>
                <a:cs typeface="Calibri"/>
              </a:rPr>
              <a:t> process</a:t>
            </a:r>
            <a:r>
              <a:rPr sz="2200" spc="-15" dirty="0">
                <a:latin typeface="Calibri"/>
                <a:cs typeface="Calibri"/>
              </a:rPr>
              <a:t> </a:t>
            </a:r>
            <a:r>
              <a:rPr sz="2200" dirty="0">
                <a:latin typeface="Calibri"/>
                <a:cs typeface="Calibri"/>
              </a:rPr>
              <a:t>of</a:t>
            </a:r>
            <a:r>
              <a:rPr sz="2200" spc="5" dirty="0">
                <a:latin typeface="Calibri"/>
                <a:cs typeface="Calibri"/>
              </a:rPr>
              <a:t> </a:t>
            </a:r>
            <a:r>
              <a:rPr sz="2200" spc="-45" dirty="0">
                <a:latin typeface="Calibri"/>
                <a:cs typeface="Calibri"/>
              </a:rPr>
              <a:t>fiber.</a:t>
            </a:r>
            <a:endParaRPr sz="2200">
              <a:latin typeface="Calibri"/>
              <a:cs typeface="Calibri"/>
            </a:endParaRPr>
          </a:p>
          <a:p>
            <a:pPr marL="12700" marR="5715" algn="just">
              <a:lnSpc>
                <a:spcPct val="100000"/>
              </a:lnSpc>
              <a:spcBef>
                <a:spcPts val="1200"/>
              </a:spcBef>
              <a:buFont typeface="Arial MT"/>
              <a:buChar char="•"/>
              <a:tabLst>
                <a:tab pos="174625" algn="l"/>
              </a:tabLst>
            </a:pPr>
            <a:r>
              <a:rPr sz="2200" spc="-5" dirty="0">
                <a:latin typeface="Calibri"/>
                <a:cs typeface="Calibri"/>
              </a:rPr>
              <a:t>Absorption loss</a:t>
            </a:r>
            <a:r>
              <a:rPr sz="2200" dirty="0">
                <a:latin typeface="Calibri"/>
                <a:cs typeface="Calibri"/>
              </a:rPr>
              <a:t> </a:t>
            </a:r>
            <a:r>
              <a:rPr sz="2200" spc="-10" dirty="0">
                <a:latin typeface="Calibri"/>
                <a:cs typeface="Calibri"/>
              </a:rPr>
              <a:t>results </a:t>
            </a:r>
            <a:r>
              <a:rPr sz="2200" spc="-5" dirty="0">
                <a:latin typeface="Calibri"/>
                <a:cs typeface="Calibri"/>
              </a:rPr>
              <a:t>in </a:t>
            </a:r>
            <a:r>
              <a:rPr sz="2200" spc="-5" dirty="0">
                <a:solidFill>
                  <a:srgbClr val="006FC0"/>
                </a:solidFill>
                <a:latin typeface="Calibri"/>
                <a:cs typeface="Calibri"/>
              </a:rPr>
              <a:t>dissipation </a:t>
            </a:r>
            <a:r>
              <a:rPr sz="2200" dirty="0">
                <a:latin typeface="Calibri"/>
                <a:cs typeface="Calibri"/>
              </a:rPr>
              <a:t>of some </a:t>
            </a:r>
            <a:r>
              <a:rPr sz="2200" spc="-10" dirty="0">
                <a:solidFill>
                  <a:srgbClr val="006FC0"/>
                </a:solidFill>
                <a:latin typeface="Calibri"/>
                <a:cs typeface="Calibri"/>
              </a:rPr>
              <a:t>optical</a:t>
            </a:r>
            <a:r>
              <a:rPr sz="2200" spc="-5" dirty="0">
                <a:solidFill>
                  <a:srgbClr val="006FC0"/>
                </a:solidFill>
                <a:latin typeface="Calibri"/>
                <a:cs typeface="Calibri"/>
              </a:rPr>
              <a:t> </a:t>
            </a:r>
            <a:r>
              <a:rPr sz="2200" spc="-10" dirty="0">
                <a:solidFill>
                  <a:srgbClr val="006FC0"/>
                </a:solidFill>
                <a:latin typeface="Calibri"/>
                <a:cs typeface="Calibri"/>
              </a:rPr>
              <a:t>power </a:t>
            </a:r>
            <a:r>
              <a:rPr sz="2200" spc="-5" dirty="0">
                <a:solidFill>
                  <a:srgbClr val="006FC0"/>
                </a:solidFill>
                <a:latin typeface="Calibri"/>
                <a:cs typeface="Calibri"/>
              </a:rPr>
              <a:t>as</a:t>
            </a:r>
            <a:r>
              <a:rPr sz="2200" dirty="0">
                <a:solidFill>
                  <a:srgbClr val="006FC0"/>
                </a:solidFill>
                <a:latin typeface="Calibri"/>
                <a:cs typeface="Calibri"/>
              </a:rPr>
              <a:t> </a:t>
            </a:r>
            <a:r>
              <a:rPr sz="2200" spc="-10" dirty="0">
                <a:solidFill>
                  <a:srgbClr val="006FC0"/>
                </a:solidFill>
                <a:latin typeface="Calibri"/>
                <a:cs typeface="Calibri"/>
              </a:rPr>
              <a:t>heat</a:t>
            </a:r>
            <a:r>
              <a:rPr sz="2200" spc="475" dirty="0">
                <a:solidFill>
                  <a:srgbClr val="006FC0"/>
                </a:solidFill>
                <a:latin typeface="Calibri"/>
                <a:cs typeface="Calibri"/>
              </a:rPr>
              <a:t> </a:t>
            </a:r>
            <a:r>
              <a:rPr sz="2200" spc="-5" dirty="0">
                <a:latin typeface="Calibri"/>
                <a:cs typeface="Calibri"/>
              </a:rPr>
              <a:t>in </a:t>
            </a:r>
            <a:r>
              <a:rPr sz="2200" dirty="0">
                <a:latin typeface="Calibri"/>
                <a:cs typeface="Calibri"/>
              </a:rPr>
              <a:t> </a:t>
            </a:r>
            <a:r>
              <a:rPr sz="2200" spc="-5" dirty="0">
                <a:latin typeface="Calibri"/>
                <a:cs typeface="Calibri"/>
              </a:rPr>
              <a:t>the </a:t>
            </a:r>
            <a:r>
              <a:rPr sz="2200" spc="-10" dirty="0">
                <a:latin typeface="Calibri"/>
                <a:cs typeface="Calibri"/>
              </a:rPr>
              <a:t>fiber cable. </a:t>
            </a:r>
            <a:r>
              <a:rPr sz="2200" spc="-5" dirty="0">
                <a:latin typeface="Calibri"/>
                <a:cs typeface="Calibri"/>
              </a:rPr>
              <a:t>Although </a:t>
            </a:r>
            <a:r>
              <a:rPr sz="2200" dirty="0">
                <a:latin typeface="Calibri"/>
                <a:cs typeface="Calibri"/>
              </a:rPr>
              <a:t>glass </a:t>
            </a:r>
            <a:r>
              <a:rPr sz="2200" spc="-15" dirty="0">
                <a:latin typeface="Calibri"/>
                <a:cs typeface="Calibri"/>
              </a:rPr>
              <a:t>fibers are </a:t>
            </a:r>
            <a:r>
              <a:rPr sz="2200" spc="-10" dirty="0">
                <a:latin typeface="Calibri"/>
                <a:cs typeface="Calibri"/>
              </a:rPr>
              <a:t>extremely pure, </a:t>
            </a:r>
            <a:r>
              <a:rPr sz="2200" spc="-5" dirty="0">
                <a:latin typeface="Calibri"/>
                <a:cs typeface="Calibri"/>
              </a:rPr>
              <a:t>some impurities </a:t>
            </a:r>
            <a:r>
              <a:rPr sz="2200" dirty="0">
                <a:latin typeface="Calibri"/>
                <a:cs typeface="Calibri"/>
              </a:rPr>
              <a:t> </a:t>
            </a:r>
            <a:r>
              <a:rPr sz="2200" spc="-10" dirty="0">
                <a:latin typeface="Calibri"/>
                <a:cs typeface="Calibri"/>
              </a:rPr>
              <a:t>still</a:t>
            </a:r>
            <a:r>
              <a:rPr sz="2200" spc="-25" dirty="0">
                <a:latin typeface="Calibri"/>
                <a:cs typeface="Calibri"/>
              </a:rPr>
              <a:t> </a:t>
            </a:r>
            <a:r>
              <a:rPr sz="2200" spc="-10" dirty="0">
                <a:latin typeface="Calibri"/>
                <a:cs typeface="Calibri"/>
              </a:rPr>
              <a:t>remain </a:t>
            </a:r>
            <a:r>
              <a:rPr sz="2200" spc="-5" dirty="0">
                <a:latin typeface="Calibri"/>
                <a:cs typeface="Calibri"/>
              </a:rPr>
              <a:t>as </a:t>
            </a:r>
            <a:r>
              <a:rPr sz="2200" spc="-10" dirty="0">
                <a:latin typeface="Calibri"/>
                <a:cs typeface="Calibri"/>
              </a:rPr>
              <a:t>residue</a:t>
            </a:r>
            <a:r>
              <a:rPr sz="2200" dirty="0">
                <a:latin typeface="Calibri"/>
                <a:cs typeface="Calibri"/>
              </a:rPr>
              <a:t> </a:t>
            </a:r>
            <a:r>
              <a:rPr sz="2200" spc="-15" dirty="0">
                <a:latin typeface="Calibri"/>
                <a:cs typeface="Calibri"/>
              </a:rPr>
              <a:t>after</a:t>
            </a:r>
            <a:r>
              <a:rPr sz="2200" spc="5" dirty="0">
                <a:latin typeface="Calibri"/>
                <a:cs typeface="Calibri"/>
              </a:rPr>
              <a:t> </a:t>
            </a:r>
            <a:r>
              <a:rPr sz="2200" spc="-10" dirty="0">
                <a:latin typeface="Calibri"/>
                <a:cs typeface="Calibri"/>
              </a:rPr>
              <a:t>purification.</a:t>
            </a:r>
            <a:endParaRPr sz="2200">
              <a:latin typeface="Calibri"/>
              <a:cs typeface="Calibri"/>
            </a:endParaRPr>
          </a:p>
          <a:p>
            <a:pPr marL="173990" indent="-161925" algn="just">
              <a:lnSpc>
                <a:spcPct val="100000"/>
              </a:lnSpc>
              <a:spcBef>
                <a:spcPts val="1205"/>
              </a:spcBef>
              <a:buFont typeface="Arial MT"/>
              <a:buChar char="•"/>
              <a:tabLst>
                <a:tab pos="174625" algn="l"/>
              </a:tabLst>
            </a:pPr>
            <a:r>
              <a:rPr sz="2200" spc="-5" dirty="0">
                <a:latin typeface="Calibri"/>
                <a:cs typeface="Calibri"/>
              </a:rPr>
              <a:t>The</a:t>
            </a:r>
            <a:r>
              <a:rPr sz="2200" spc="930" dirty="0">
                <a:latin typeface="Calibri"/>
                <a:cs typeface="Calibri"/>
              </a:rPr>
              <a:t> </a:t>
            </a:r>
            <a:r>
              <a:rPr sz="2200" spc="-5" dirty="0">
                <a:latin typeface="Calibri"/>
                <a:cs typeface="Calibri"/>
              </a:rPr>
              <a:t>amount</a:t>
            </a:r>
            <a:r>
              <a:rPr sz="2200" spc="940" dirty="0">
                <a:latin typeface="Calibri"/>
                <a:cs typeface="Calibri"/>
              </a:rPr>
              <a:t> </a:t>
            </a:r>
            <a:r>
              <a:rPr sz="2200" spc="-5" dirty="0">
                <a:latin typeface="Calibri"/>
                <a:cs typeface="Calibri"/>
              </a:rPr>
              <a:t>of</a:t>
            </a:r>
            <a:r>
              <a:rPr sz="2200" spc="930" dirty="0">
                <a:latin typeface="Calibri"/>
                <a:cs typeface="Calibri"/>
              </a:rPr>
              <a:t> </a:t>
            </a:r>
            <a:r>
              <a:rPr sz="2200" spc="-5" dirty="0">
                <a:latin typeface="Calibri"/>
                <a:cs typeface="Calibri"/>
              </a:rPr>
              <a:t>absorption</a:t>
            </a:r>
            <a:r>
              <a:rPr sz="2200" spc="935" dirty="0">
                <a:latin typeface="Calibri"/>
                <a:cs typeface="Calibri"/>
              </a:rPr>
              <a:t> </a:t>
            </a:r>
            <a:r>
              <a:rPr sz="2200" spc="-15" dirty="0">
                <a:latin typeface="Calibri"/>
                <a:cs typeface="Calibri"/>
              </a:rPr>
              <a:t>by</a:t>
            </a:r>
            <a:r>
              <a:rPr sz="2200" spc="940" dirty="0">
                <a:latin typeface="Calibri"/>
                <a:cs typeface="Calibri"/>
              </a:rPr>
              <a:t> </a:t>
            </a:r>
            <a:r>
              <a:rPr sz="2200" spc="-5" dirty="0">
                <a:latin typeface="Calibri"/>
                <a:cs typeface="Calibri"/>
              </a:rPr>
              <a:t>these</a:t>
            </a:r>
            <a:r>
              <a:rPr sz="2200" spc="944" dirty="0">
                <a:latin typeface="Calibri"/>
                <a:cs typeface="Calibri"/>
              </a:rPr>
              <a:t> </a:t>
            </a:r>
            <a:r>
              <a:rPr sz="2200" spc="-5" dirty="0">
                <a:latin typeface="Calibri"/>
                <a:cs typeface="Calibri"/>
              </a:rPr>
              <a:t>impurities</a:t>
            </a:r>
            <a:r>
              <a:rPr sz="2200" spc="944" dirty="0">
                <a:latin typeface="Calibri"/>
                <a:cs typeface="Calibri"/>
              </a:rPr>
              <a:t> </a:t>
            </a:r>
            <a:r>
              <a:rPr sz="2200" spc="-10" dirty="0">
                <a:latin typeface="Calibri"/>
                <a:cs typeface="Calibri"/>
              </a:rPr>
              <a:t>depends</a:t>
            </a:r>
            <a:r>
              <a:rPr sz="2200" spc="940" dirty="0">
                <a:latin typeface="Calibri"/>
                <a:cs typeface="Calibri"/>
              </a:rPr>
              <a:t> </a:t>
            </a:r>
            <a:r>
              <a:rPr sz="2200" spc="-5" dirty="0">
                <a:latin typeface="Calibri"/>
                <a:cs typeface="Calibri"/>
              </a:rPr>
              <a:t>on</a:t>
            </a:r>
            <a:r>
              <a:rPr sz="2200" spc="935" dirty="0">
                <a:latin typeface="Calibri"/>
                <a:cs typeface="Calibri"/>
              </a:rPr>
              <a:t> </a:t>
            </a:r>
            <a:r>
              <a:rPr sz="2200" spc="-5" dirty="0">
                <a:latin typeface="Calibri"/>
                <a:cs typeface="Calibri"/>
              </a:rPr>
              <a:t>their</a:t>
            </a:r>
            <a:endParaRPr sz="2200">
              <a:latin typeface="Calibri"/>
              <a:cs typeface="Calibri"/>
            </a:endParaRPr>
          </a:p>
          <a:p>
            <a:pPr marL="12700" algn="just">
              <a:lnSpc>
                <a:spcPct val="100000"/>
              </a:lnSpc>
            </a:pPr>
            <a:r>
              <a:rPr sz="2200" spc="-15" dirty="0">
                <a:latin typeface="Calibri"/>
                <a:cs typeface="Calibri"/>
              </a:rPr>
              <a:t>concentration</a:t>
            </a:r>
            <a:r>
              <a:rPr sz="2200" spc="-5" dirty="0">
                <a:latin typeface="Calibri"/>
                <a:cs typeface="Calibri"/>
              </a:rPr>
              <a:t> and</a:t>
            </a:r>
            <a:r>
              <a:rPr sz="2200" spc="-15" dirty="0">
                <a:latin typeface="Calibri"/>
                <a:cs typeface="Calibri"/>
              </a:rPr>
              <a:t> </a:t>
            </a:r>
            <a:r>
              <a:rPr sz="2200" spc="-10" dirty="0">
                <a:latin typeface="Calibri"/>
                <a:cs typeface="Calibri"/>
              </a:rPr>
              <a:t>light </a:t>
            </a:r>
            <a:r>
              <a:rPr sz="2200" spc="-15" dirty="0">
                <a:latin typeface="Calibri"/>
                <a:cs typeface="Calibri"/>
              </a:rPr>
              <a:t>wavelength.</a:t>
            </a:r>
            <a:endParaRPr sz="2200">
              <a:latin typeface="Calibri"/>
              <a:cs typeface="Calibri"/>
            </a:endParaRPr>
          </a:p>
          <a:p>
            <a:pPr>
              <a:lnSpc>
                <a:spcPct val="100000"/>
              </a:lnSpc>
            </a:pPr>
            <a:endParaRPr sz="2200">
              <a:latin typeface="Calibri"/>
              <a:cs typeface="Calibri"/>
            </a:endParaRPr>
          </a:p>
          <a:p>
            <a:pPr>
              <a:lnSpc>
                <a:spcPct val="100000"/>
              </a:lnSpc>
              <a:spcBef>
                <a:spcPts val="35"/>
              </a:spcBef>
            </a:pPr>
            <a:endParaRPr sz="1900">
              <a:latin typeface="Calibri"/>
              <a:cs typeface="Calibri"/>
            </a:endParaRPr>
          </a:p>
          <a:p>
            <a:pPr marL="12700">
              <a:lnSpc>
                <a:spcPct val="100000"/>
              </a:lnSpc>
              <a:spcBef>
                <a:spcPts val="5"/>
              </a:spcBef>
            </a:pPr>
            <a:r>
              <a:rPr sz="2200" i="1" spc="-10" dirty="0">
                <a:latin typeface="Calibri"/>
                <a:cs typeface="Calibri"/>
              </a:rPr>
              <a:t>Absorption</a:t>
            </a:r>
            <a:r>
              <a:rPr sz="2200" i="1" spc="-35" dirty="0">
                <a:latin typeface="Calibri"/>
                <a:cs typeface="Calibri"/>
              </a:rPr>
              <a:t> </a:t>
            </a:r>
            <a:r>
              <a:rPr sz="2200" i="1" spc="-5" dirty="0">
                <a:latin typeface="Calibri"/>
                <a:cs typeface="Calibri"/>
              </a:rPr>
              <a:t>is</a:t>
            </a:r>
            <a:r>
              <a:rPr sz="2200" i="1" dirty="0">
                <a:latin typeface="Calibri"/>
                <a:cs typeface="Calibri"/>
              </a:rPr>
              <a:t> </a:t>
            </a:r>
            <a:r>
              <a:rPr sz="2200" i="1" spc="-10" dirty="0">
                <a:latin typeface="Calibri"/>
                <a:cs typeface="Calibri"/>
              </a:rPr>
              <a:t>caused by</a:t>
            </a:r>
            <a:r>
              <a:rPr sz="2200" i="1" spc="10" dirty="0">
                <a:latin typeface="Calibri"/>
                <a:cs typeface="Calibri"/>
              </a:rPr>
              <a:t> </a:t>
            </a:r>
            <a:r>
              <a:rPr sz="2200" i="1" spc="-5" dirty="0">
                <a:latin typeface="Calibri"/>
                <a:cs typeface="Calibri"/>
              </a:rPr>
              <a:t>three</a:t>
            </a:r>
            <a:r>
              <a:rPr sz="2200" i="1" dirty="0">
                <a:latin typeface="Calibri"/>
                <a:cs typeface="Calibri"/>
              </a:rPr>
              <a:t> </a:t>
            </a:r>
            <a:r>
              <a:rPr sz="2200" i="1" spc="-15" dirty="0">
                <a:latin typeface="Calibri"/>
                <a:cs typeface="Calibri"/>
              </a:rPr>
              <a:t>different</a:t>
            </a:r>
            <a:r>
              <a:rPr sz="2200" i="1" spc="15" dirty="0">
                <a:latin typeface="Calibri"/>
                <a:cs typeface="Calibri"/>
              </a:rPr>
              <a:t> </a:t>
            </a:r>
            <a:r>
              <a:rPr sz="2200" i="1" spc="-5" dirty="0">
                <a:latin typeface="Calibri"/>
                <a:cs typeface="Calibri"/>
              </a:rPr>
              <a:t>mechanisms:</a:t>
            </a:r>
            <a:endParaRPr sz="2200">
              <a:latin typeface="Calibri"/>
              <a:cs typeface="Calibri"/>
            </a:endParaRPr>
          </a:p>
          <a:p>
            <a:pPr marL="1215390" lvl="1" indent="-288290">
              <a:lnSpc>
                <a:spcPct val="100000"/>
              </a:lnSpc>
              <a:spcBef>
                <a:spcPts val="1200"/>
              </a:spcBef>
              <a:buAutoNum type="arabicParenR"/>
              <a:tabLst>
                <a:tab pos="1215390" algn="l"/>
              </a:tabLst>
            </a:pPr>
            <a:r>
              <a:rPr sz="2200" spc="-5" dirty="0">
                <a:latin typeface="Calibri"/>
                <a:cs typeface="Calibri"/>
              </a:rPr>
              <a:t>Absorption</a:t>
            </a:r>
            <a:r>
              <a:rPr sz="2200" spc="-10" dirty="0">
                <a:latin typeface="Calibri"/>
                <a:cs typeface="Calibri"/>
              </a:rPr>
              <a:t> by</a:t>
            </a:r>
            <a:r>
              <a:rPr sz="2200" spc="5" dirty="0">
                <a:latin typeface="Calibri"/>
                <a:cs typeface="Calibri"/>
              </a:rPr>
              <a:t> </a:t>
            </a:r>
            <a:r>
              <a:rPr sz="2200" spc="-15" dirty="0">
                <a:latin typeface="Calibri"/>
                <a:cs typeface="Calibri"/>
              </a:rPr>
              <a:t>atomic</a:t>
            </a:r>
            <a:r>
              <a:rPr sz="2200" dirty="0">
                <a:latin typeface="Calibri"/>
                <a:cs typeface="Calibri"/>
              </a:rPr>
              <a:t> </a:t>
            </a:r>
            <a:r>
              <a:rPr sz="2200" spc="-20" dirty="0">
                <a:latin typeface="Calibri"/>
                <a:cs typeface="Calibri"/>
              </a:rPr>
              <a:t>defects</a:t>
            </a:r>
            <a:r>
              <a:rPr sz="2200" spc="50" dirty="0">
                <a:latin typeface="Calibri"/>
                <a:cs typeface="Calibri"/>
              </a:rPr>
              <a:t> </a:t>
            </a:r>
            <a:r>
              <a:rPr sz="2200" spc="-5" dirty="0">
                <a:latin typeface="Calibri"/>
                <a:cs typeface="Calibri"/>
              </a:rPr>
              <a:t>in</a:t>
            </a:r>
            <a:r>
              <a:rPr sz="2200" spc="-10" dirty="0">
                <a:latin typeface="Calibri"/>
                <a:cs typeface="Calibri"/>
              </a:rPr>
              <a:t> </a:t>
            </a:r>
            <a:r>
              <a:rPr sz="2200" spc="-5" dirty="0">
                <a:latin typeface="Calibri"/>
                <a:cs typeface="Calibri"/>
              </a:rPr>
              <a:t>glass composition.</a:t>
            </a:r>
            <a:endParaRPr sz="2200">
              <a:latin typeface="Calibri"/>
              <a:cs typeface="Calibri"/>
            </a:endParaRPr>
          </a:p>
          <a:p>
            <a:pPr marL="1215390" lvl="1" indent="-288290">
              <a:lnSpc>
                <a:spcPct val="100000"/>
              </a:lnSpc>
              <a:spcBef>
                <a:spcPts val="1200"/>
              </a:spcBef>
              <a:buAutoNum type="arabicParenR"/>
              <a:tabLst>
                <a:tab pos="1215390" algn="l"/>
              </a:tabLst>
            </a:pPr>
            <a:r>
              <a:rPr sz="2200" spc="-5" dirty="0">
                <a:latin typeface="Calibri"/>
                <a:cs typeface="Calibri"/>
              </a:rPr>
              <a:t>Extrinsic</a:t>
            </a:r>
            <a:r>
              <a:rPr sz="2200" spc="-10" dirty="0">
                <a:latin typeface="Calibri"/>
                <a:cs typeface="Calibri"/>
              </a:rPr>
              <a:t> </a:t>
            </a:r>
            <a:r>
              <a:rPr sz="2200" spc="-5" dirty="0">
                <a:latin typeface="Calibri"/>
                <a:cs typeface="Calibri"/>
              </a:rPr>
              <a:t>absorption</a:t>
            </a:r>
            <a:r>
              <a:rPr sz="2200" spc="-15" dirty="0">
                <a:latin typeface="Calibri"/>
                <a:cs typeface="Calibri"/>
              </a:rPr>
              <a:t> </a:t>
            </a:r>
            <a:r>
              <a:rPr sz="2200" spc="-10" dirty="0">
                <a:latin typeface="Calibri"/>
                <a:cs typeface="Calibri"/>
              </a:rPr>
              <a:t>by</a:t>
            </a:r>
            <a:r>
              <a:rPr sz="2200" dirty="0">
                <a:latin typeface="Calibri"/>
                <a:cs typeface="Calibri"/>
              </a:rPr>
              <a:t> </a:t>
            </a:r>
            <a:r>
              <a:rPr sz="2200" spc="-5" dirty="0">
                <a:latin typeface="Calibri"/>
                <a:cs typeface="Calibri"/>
              </a:rPr>
              <a:t>impurity</a:t>
            </a:r>
            <a:r>
              <a:rPr sz="2200" dirty="0">
                <a:latin typeface="Calibri"/>
                <a:cs typeface="Calibri"/>
              </a:rPr>
              <a:t> </a:t>
            </a:r>
            <a:r>
              <a:rPr sz="2200" spc="-15" dirty="0">
                <a:latin typeface="Calibri"/>
                <a:cs typeface="Calibri"/>
              </a:rPr>
              <a:t>atoms</a:t>
            </a:r>
            <a:r>
              <a:rPr sz="2200" spc="15" dirty="0">
                <a:latin typeface="Calibri"/>
                <a:cs typeface="Calibri"/>
              </a:rPr>
              <a:t> </a:t>
            </a:r>
            <a:r>
              <a:rPr sz="2200" spc="-5" dirty="0">
                <a:latin typeface="Calibri"/>
                <a:cs typeface="Calibri"/>
              </a:rPr>
              <a:t>in</a:t>
            </a:r>
            <a:r>
              <a:rPr sz="2200" spc="-10" dirty="0">
                <a:latin typeface="Calibri"/>
                <a:cs typeface="Calibri"/>
              </a:rPr>
              <a:t> </a:t>
            </a:r>
            <a:r>
              <a:rPr sz="2200" spc="-5" dirty="0">
                <a:latin typeface="Calibri"/>
                <a:cs typeface="Calibri"/>
              </a:rPr>
              <a:t>glass</a:t>
            </a:r>
            <a:r>
              <a:rPr sz="2200" dirty="0">
                <a:latin typeface="Calibri"/>
                <a:cs typeface="Calibri"/>
              </a:rPr>
              <a:t> </a:t>
            </a:r>
            <a:r>
              <a:rPr sz="2200" spc="-10" dirty="0">
                <a:latin typeface="Calibri"/>
                <a:cs typeface="Calibri"/>
              </a:rPr>
              <a:t>mats.</a:t>
            </a:r>
            <a:endParaRPr sz="2200">
              <a:latin typeface="Calibri"/>
              <a:cs typeface="Calibri"/>
            </a:endParaRPr>
          </a:p>
          <a:p>
            <a:pPr marL="1215390" lvl="1" indent="-288290">
              <a:lnSpc>
                <a:spcPct val="100000"/>
              </a:lnSpc>
              <a:spcBef>
                <a:spcPts val="1200"/>
              </a:spcBef>
              <a:buAutoNum type="arabicParenR"/>
              <a:tabLst>
                <a:tab pos="1215390" algn="l"/>
              </a:tabLst>
            </a:pPr>
            <a:r>
              <a:rPr sz="2200" spc="-5" dirty="0">
                <a:latin typeface="Calibri"/>
                <a:cs typeface="Calibri"/>
              </a:rPr>
              <a:t>Intrinsic</a:t>
            </a:r>
            <a:r>
              <a:rPr sz="2200" spc="-30" dirty="0">
                <a:latin typeface="Calibri"/>
                <a:cs typeface="Calibri"/>
              </a:rPr>
              <a:t> </a:t>
            </a:r>
            <a:r>
              <a:rPr sz="2200" spc="-5" dirty="0">
                <a:latin typeface="Calibri"/>
                <a:cs typeface="Calibri"/>
              </a:rPr>
              <a:t>absorption </a:t>
            </a:r>
            <a:r>
              <a:rPr sz="2200" spc="-10" dirty="0">
                <a:latin typeface="Calibri"/>
                <a:cs typeface="Calibri"/>
              </a:rPr>
              <a:t>by</a:t>
            </a:r>
            <a:r>
              <a:rPr sz="2200" spc="5" dirty="0">
                <a:latin typeface="Calibri"/>
                <a:cs typeface="Calibri"/>
              </a:rPr>
              <a:t> </a:t>
            </a:r>
            <a:r>
              <a:rPr sz="2200" spc="-5" dirty="0">
                <a:latin typeface="Calibri"/>
                <a:cs typeface="Calibri"/>
              </a:rPr>
              <a:t>basic</a:t>
            </a:r>
            <a:r>
              <a:rPr sz="2200" spc="-25" dirty="0">
                <a:latin typeface="Calibri"/>
                <a:cs typeface="Calibri"/>
              </a:rPr>
              <a:t> </a:t>
            </a:r>
            <a:r>
              <a:rPr sz="2200" spc="-15" dirty="0">
                <a:latin typeface="Calibri"/>
                <a:cs typeface="Calibri"/>
              </a:rPr>
              <a:t>constituent</a:t>
            </a:r>
            <a:r>
              <a:rPr sz="2200" spc="30" dirty="0">
                <a:latin typeface="Calibri"/>
                <a:cs typeface="Calibri"/>
              </a:rPr>
              <a:t> </a:t>
            </a:r>
            <a:r>
              <a:rPr sz="2200" spc="-15" dirty="0">
                <a:latin typeface="Calibri"/>
                <a:cs typeface="Calibri"/>
              </a:rPr>
              <a:t>atom</a:t>
            </a:r>
            <a:r>
              <a:rPr sz="2200" spc="20" dirty="0">
                <a:latin typeface="Calibri"/>
                <a:cs typeface="Calibri"/>
              </a:rPr>
              <a:t> </a:t>
            </a:r>
            <a:r>
              <a:rPr sz="2200" dirty="0">
                <a:latin typeface="Calibri"/>
                <a:cs typeface="Calibri"/>
              </a:rPr>
              <a:t>of</a:t>
            </a:r>
            <a:r>
              <a:rPr sz="2200" spc="-5" dirty="0">
                <a:latin typeface="Calibri"/>
                <a:cs typeface="Calibri"/>
              </a:rPr>
              <a:t> </a:t>
            </a:r>
            <a:r>
              <a:rPr sz="2200" spc="-45" dirty="0">
                <a:latin typeface="Calibri"/>
                <a:cs typeface="Calibri"/>
              </a:rPr>
              <a:t>fiber.</a:t>
            </a:r>
            <a:endParaRPr sz="22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67200" y="4365625"/>
            <a:ext cx="3276600" cy="2263775"/>
          </a:xfrm>
          <a:prstGeom prst="rect">
            <a:avLst/>
          </a:prstGeom>
        </p:spPr>
      </p:pic>
      <p:pic>
        <p:nvPicPr>
          <p:cNvPr id="3" name="object 3"/>
          <p:cNvPicPr/>
          <p:nvPr/>
        </p:nvPicPr>
        <p:blipFill>
          <a:blip r:embed="rId3" cstate="print"/>
          <a:stretch>
            <a:fillRect/>
          </a:stretch>
        </p:blipFill>
        <p:spPr>
          <a:xfrm>
            <a:off x="339935" y="273327"/>
            <a:ext cx="3421219" cy="293502"/>
          </a:xfrm>
          <a:prstGeom prst="rect">
            <a:avLst/>
          </a:prstGeom>
        </p:spPr>
      </p:pic>
      <p:sp>
        <p:nvSpPr>
          <p:cNvPr id="4" name="object 4"/>
          <p:cNvSpPr txBox="1">
            <a:spLocks noGrp="1"/>
          </p:cNvSpPr>
          <p:nvPr>
            <p:ph type="title"/>
          </p:nvPr>
        </p:nvSpPr>
        <p:spPr>
          <a:xfrm>
            <a:off x="307340" y="165608"/>
            <a:ext cx="343979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Expanded</a:t>
            </a:r>
            <a:r>
              <a:rPr sz="2400" b="1" spc="-45" dirty="0">
                <a:solidFill>
                  <a:srgbClr val="FF0000"/>
                </a:solidFill>
                <a:latin typeface="Calibri"/>
                <a:cs typeface="Calibri"/>
              </a:rPr>
              <a:t> </a:t>
            </a:r>
            <a:r>
              <a:rPr sz="2400" b="1" spc="-5" dirty="0">
                <a:solidFill>
                  <a:srgbClr val="FF0000"/>
                </a:solidFill>
                <a:latin typeface="Calibri"/>
                <a:cs typeface="Calibri"/>
              </a:rPr>
              <a:t>Beam</a:t>
            </a:r>
            <a:r>
              <a:rPr sz="2400" b="1" spc="-55" dirty="0">
                <a:solidFill>
                  <a:srgbClr val="FF0000"/>
                </a:solidFill>
                <a:latin typeface="Calibri"/>
                <a:cs typeface="Calibri"/>
              </a:rPr>
              <a:t> </a:t>
            </a:r>
            <a:r>
              <a:rPr sz="2400" b="1" spc="-5" dirty="0">
                <a:solidFill>
                  <a:srgbClr val="FF0000"/>
                </a:solidFill>
                <a:latin typeface="Calibri"/>
                <a:cs typeface="Calibri"/>
              </a:rPr>
              <a:t>Connector</a:t>
            </a:r>
            <a:endParaRPr sz="2400">
              <a:latin typeface="Calibri"/>
              <a:cs typeface="Calibri"/>
            </a:endParaRPr>
          </a:p>
        </p:txBody>
      </p:sp>
      <p:sp>
        <p:nvSpPr>
          <p:cNvPr id="5" name="object 5"/>
          <p:cNvSpPr txBox="1"/>
          <p:nvPr/>
        </p:nvSpPr>
        <p:spPr>
          <a:xfrm>
            <a:off x="535940" y="625500"/>
            <a:ext cx="8148955" cy="3897629"/>
          </a:xfrm>
          <a:prstGeom prst="rect">
            <a:avLst/>
          </a:prstGeom>
        </p:spPr>
        <p:txBody>
          <a:bodyPr vert="horz" wrap="square" lIns="0" tIns="165100" rIns="0" bIns="0" rtlCol="0">
            <a:spAutoFit/>
          </a:bodyPr>
          <a:lstStyle/>
          <a:p>
            <a:pPr marL="173990" indent="-161925">
              <a:lnSpc>
                <a:spcPct val="100000"/>
              </a:lnSpc>
              <a:spcBef>
                <a:spcPts val="1300"/>
              </a:spcBef>
              <a:buFont typeface="Arial MT"/>
              <a:buChar char="•"/>
              <a:tabLst>
                <a:tab pos="174625" algn="l"/>
              </a:tabLst>
            </a:pPr>
            <a:r>
              <a:rPr sz="2200" spc="-5" dirty="0">
                <a:latin typeface="Calibri"/>
                <a:cs typeface="Calibri"/>
              </a:rPr>
              <a:t>It</a:t>
            </a:r>
            <a:r>
              <a:rPr sz="2200" spc="5" dirty="0">
                <a:latin typeface="Calibri"/>
                <a:cs typeface="Calibri"/>
              </a:rPr>
              <a:t> </a:t>
            </a:r>
            <a:r>
              <a:rPr sz="2200" spc="-10" dirty="0">
                <a:latin typeface="Calibri"/>
                <a:cs typeface="Calibri"/>
              </a:rPr>
              <a:t>employs</a:t>
            </a:r>
            <a:r>
              <a:rPr sz="2200" spc="15" dirty="0">
                <a:latin typeface="Calibri"/>
                <a:cs typeface="Calibri"/>
              </a:rPr>
              <a:t> </a:t>
            </a:r>
            <a:r>
              <a:rPr sz="2200" spc="-5" dirty="0">
                <a:latin typeface="Calibri"/>
                <a:cs typeface="Calibri"/>
              </a:rPr>
              <a:t>lenses</a:t>
            </a:r>
            <a:r>
              <a:rPr sz="2200" spc="5" dirty="0">
                <a:latin typeface="Calibri"/>
                <a:cs typeface="Calibri"/>
              </a:rPr>
              <a:t> </a:t>
            </a:r>
            <a:r>
              <a:rPr sz="2200" dirty="0">
                <a:latin typeface="Calibri"/>
                <a:cs typeface="Calibri"/>
              </a:rPr>
              <a:t>on</a:t>
            </a:r>
            <a:r>
              <a:rPr sz="2200" spc="-5" dirty="0">
                <a:latin typeface="Calibri"/>
                <a:cs typeface="Calibri"/>
              </a:rPr>
              <a:t> the</a:t>
            </a:r>
            <a:r>
              <a:rPr sz="2200" spc="10" dirty="0">
                <a:latin typeface="Calibri"/>
                <a:cs typeface="Calibri"/>
              </a:rPr>
              <a:t> </a:t>
            </a:r>
            <a:r>
              <a:rPr sz="2200" spc="-10" dirty="0">
                <a:latin typeface="Calibri"/>
                <a:cs typeface="Calibri"/>
              </a:rPr>
              <a:t>ends</a:t>
            </a:r>
            <a:r>
              <a:rPr sz="2200" spc="5" dirty="0">
                <a:latin typeface="Calibri"/>
                <a:cs typeface="Calibri"/>
              </a:rPr>
              <a:t> </a:t>
            </a:r>
            <a:r>
              <a:rPr sz="2200" dirty="0">
                <a:latin typeface="Calibri"/>
                <a:cs typeface="Calibri"/>
              </a:rPr>
              <a:t>of</a:t>
            </a:r>
            <a:r>
              <a:rPr sz="2200" spc="5" dirty="0">
                <a:latin typeface="Calibri"/>
                <a:cs typeface="Calibri"/>
              </a:rPr>
              <a:t> </a:t>
            </a:r>
            <a:r>
              <a:rPr sz="2200" spc="-5" dirty="0">
                <a:latin typeface="Calibri"/>
                <a:cs typeface="Calibri"/>
              </a:rPr>
              <a:t>the</a:t>
            </a:r>
            <a:r>
              <a:rPr sz="2200" dirty="0">
                <a:latin typeface="Calibri"/>
                <a:cs typeface="Calibri"/>
              </a:rPr>
              <a:t> </a:t>
            </a:r>
            <a:r>
              <a:rPr sz="2200" spc="-15" dirty="0">
                <a:latin typeface="Calibri"/>
                <a:cs typeface="Calibri"/>
              </a:rPr>
              <a:t>fibers</a:t>
            </a:r>
            <a:endParaRPr sz="2200">
              <a:latin typeface="Calibri"/>
              <a:cs typeface="Calibri"/>
            </a:endParaRPr>
          </a:p>
          <a:p>
            <a:pPr marL="173990" indent="-161925">
              <a:lnSpc>
                <a:spcPct val="100000"/>
              </a:lnSpc>
              <a:spcBef>
                <a:spcPts val="1200"/>
              </a:spcBef>
              <a:buFont typeface="Arial MT"/>
              <a:buChar char="•"/>
              <a:tabLst>
                <a:tab pos="174625" algn="l"/>
              </a:tabLst>
            </a:pPr>
            <a:r>
              <a:rPr sz="2200" spc="-5" dirty="0">
                <a:latin typeface="Calibri"/>
                <a:cs typeface="Calibri"/>
              </a:rPr>
              <a:t>These</a:t>
            </a:r>
            <a:r>
              <a:rPr sz="2200" spc="45" dirty="0">
                <a:latin typeface="Calibri"/>
                <a:cs typeface="Calibri"/>
              </a:rPr>
              <a:t> </a:t>
            </a:r>
            <a:r>
              <a:rPr sz="2200" spc="-5" dirty="0">
                <a:latin typeface="Calibri"/>
                <a:cs typeface="Calibri"/>
              </a:rPr>
              <a:t>lenses</a:t>
            </a:r>
            <a:r>
              <a:rPr sz="2200" spc="45" dirty="0">
                <a:latin typeface="Calibri"/>
                <a:cs typeface="Calibri"/>
              </a:rPr>
              <a:t> </a:t>
            </a:r>
            <a:r>
              <a:rPr sz="2200" spc="-5" dirty="0">
                <a:latin typeface="Calibri"/>
                <a:cs typeface="Calibri"/>
              </a:rPr>
              <a:t>either</a:t>
            </a:r>
            <a:r>
              <a:rPr sz="2200" spc="40" dirty="0">
                <a:latin typeface="Calibri"/>
                <a:cs typeface="Calibri"/>
              </a:rPr>
              <a:t> </a:t>
            </a:r>
            <a:r>
              <a:rPr sz="2200" spc="-10" dirty="0">
                <a:latin typeface="Calibri"/>
                <a:cs typeface="Calibri"/>
              </a:rPr>
              <a:t>collimate</a:t>
            </a:r>
            <a:r>
              <a:rPr sz="2200" spc="45" dirty="0">
                <a:latin typeface="Calibri"/>
                <a:cs typeface="Calibri"/>
              </a:rPr>
              <a:t> </a:t>
            </a:r>
            <a:r>
              <a:rPr sz="2200" spc="-5" dirty="0">
                <a:latin typeface="Calibri"/>
                <a:cs typeface="Calibri"/>
              </a:rPr>
              <a:t>the</a:t>
            </a:r>
            <a:r>
              <a:rPr sz="2200" spc="20" dirty="0">
                <a:latin typeface="Calibri"/>
                <a:cs typeface="Calibri"/>
              </a:rPr>
              <a:t> </a:t>
            </a:r>
            <a:r>
              <a:rPr sz="2200" spc="-10" dirty="0">
                <a:latin typeface="Calibri"/>
                <a:cs typeface="Calibri"/>
              </a:rPr>
              <a:t>light</a:t>
            </a:r>
            <a:r>
              <a:rPr sz="2200" spc="30" dirty="0">
                <a:latin typeface="Calibri"/>
                <a:cs typeface="Calibri"/>
              </a:rPr>
              <a:t> </a:t>
            </a:r>
            <a:r>
              <a:rPr sz="2200" spc="-10" dirty="0">
                <a:latin typeface="Calibri"/>
                <a:cs typeface="Calibri"/>
              </a:rPr>
              <a:t>from</a:t>
            </a:r>
            <a:r>
              <a:rPr sz="2200" spc="35" dirty="0">
                <a:latin typeface="Calibri"/>
                <a:cs typeface="Calibri"/>
              </a:rPr>
              <a:t> </a:t>
            </a:r>
            <a:r>
              <a:rPr sz="2200" spc="-10" dirty="0">
                <a:latin typeface="Calibri"/>
                <a:cs typeface="Calibri"/>
              </a:rPr>
              <a:t>transmitting</a:t>
            </a:r>
            <a:r>
              <a:rPr sz="2200" spc="30" dirty="0">
                <a:latin typeface="Calibri"/>
                <a:cs typeface="Calibri"/>
              </a:rPr>
              <a:t> </a:t>
            </a:r>
            <a:r>
              <a:rPr sz="2200" spc="-10" dirty="0">
                <a:latin typeface="Calibri"/>
                <a:cs typeface="Calibri"/>
              </a:rPr>
              <a:t>fiber</a:t>
            </a:r>
            <a:r>
              <a:rPr sz="2200" spc="30" dirty="0">
                <a:latin typeface="Calibri"/>
                <a:cs typeface="Calibri"/>
              </a:rPr>
              <a:t> </a:t>
            </a:r>
            <a:r>
              <a:rPr sz="2200" dirty="0">
                <a:latin typeface="Calibri"/>
                <a:cs typeface="Calibri"/>
              </a:rPr>
              <a:t>or</a:t>
            </a:r>
            <a:r>
              <a:rPr sz="2200" spc="35" dirty="0">
                <a:latin typeface="Calibri"/>
                <a:cs typeface="Calibri"/>
              </a:rPr>
              <a:t> </a:t>
            </a:r>
            <a:r>
              <a:rPr sz="2200" spc="-10" dirty="0">
                <a:latin typeface="Calibri"/>
                <a:cs typeface="Calibri"/>
              </a:rPr>
              <a:t>focus</a:t>
            </a:r>
            <a:endParaRPr sz="2200">
              <a:latin typeface="Calibri"/>
              <a:cs typeface="Calibri"/>
            </a:endParaRPr>
          </a:p>
          <a:p>
            <a:pPr marL="12700">
              <a:lnSpc>
                <a:spcPct val="100000"/>
              </a:lnSpc>
            </a:pPr>
            <a:r>
              <a:rPr sz="2200" spc="-5" dirty="0">
                <a:latin typeface="Calibri"/>
                <a:cs typeface="Calibri"/>
              </a:rPr>
              <a:t>the</a:t>
            </a:r>
            <a:r>
              <a:rPr sz="2200" dirty="0">
                <a:latin typeface="Calibri"/>
                <a:cs typeface="Calibri"/>
              </a:rPr>
              <a:t> </a:t>
            </a:r>
            <a:r>
              <a:rPr sz="2200" spc="-10" dirty="0">
                <a:latin typeface="Calibri"/>
                <a:cs typeface="Calibri"/>
              </a:rPr>
              <a:t>expanded </a:t>
            </a:r>
            <a:r>
              <a:rPr sz="2200" spc="-5" dirty="0">
                <a:latin typeface="Calibri"/>
                <a:cs typeface="Calibri"/>
              </a:rPr>
              <a:t>beam</a:t>
            </a:r>
            <a:r>
              <a:rPr sz="2200" spc="5" dirty="0">
                <a:latin typeface="Calibri"/>
                <a:cs typeface="Calibri"/>
              </a:rPr>
              <a:t> </a:t>
            </a:r>
            <a:r>
              <a:rPr sz="2200" spc="-20" dirty="0">
                <a:latin typeface="Calibri"/>
                <a:cs typeface="Calibri"/>
              </a:rPr>
              <a:t>onto</a:t>
            </a:r>
            <a:r>
              <a:rPr sz="2200" spc="15" dirty="0">
                <a:latin typeface="Calibri"/>
                <a:cs typeface="Calibri"/>
              </a:rPr>
              <a:t> </a:t>
            </a:r>
            <a:r>
              <a:rPr sz="2200" spc="-5" dirty="0">
                <a:latin typeface="Calibri"/>
                <a:cs typeface="Calibri"/>
              </a:rPr>
              <a:t>the </a:t>
            </a:r>
            <a:r>
              <a:rPr sz="2200" spc="-20" dirty="0">
                <a:latin typeface="Calibri"/>
                <a:cs typeface="Calibri"/>
              </a:rPr>
              <a:t>core</a:t>
            </a:r>
            <a:r>
              <a:rPr sz="2200" spc="5" dirty="0">
                <a:latin typeface="Calibri"/>
                <a:cs typeface="Calibri"/>
              </a:rPr>
              <a:t> </a:t>
            </a:r>
            <a:r>
              <a:rPr sz="2200" spc="-5" dirty="0">
                <a:latin typeface="Calibri"/>
                <a:cs typeface="Calibri"/>
              </a:rPr>
              <a:t>of</a:t>
            </a:r>
            <a:r>
              <a:rPr sz="2200" dirty="0">
                <a:latin typeface="Calibri"/>
                <a:cs typeface="Calibri"/>
              </a:rPr>
              <a:t> </a:t>
            </a:r>
            <a:r>
              <a:rPr sz="2200" spc="-5" dirty="0">
                <a:latin typeface="Calibri"/>
                <a:cs typeface="Calibri"/>
              </a:rPr>
              <a:t>the</a:t>
            </a:r>
            <a:r>
              <a:rPr sz="2200" spc="10" dirty="0">
                <a:latin typeface="Calibri"/>
                <a:cs typeface="Calibri"/>
              </a:rPr>
              <a:t> </a:t>
            </a:r>
            <a:r>
              <a:rPr sz="2200" spc="-5" dirty="0">
                <a:latin typeface="Calibri"/>
                <a:cs typeface="Calibri"/>
              </a:rPr>
              <a:t>receiving</a:t>
            </a:r>
            <a:r>
              <a:rPr sz="2200" spc="-20" dirty="0">
                <a:latin typeface="Calibri"/>
                <a:cs typeface="Calibri"/>
              </a:rPr>
              <a:t> </a:t>
            </a:r>
            <a:r>
              <a:rPr sz="2200" spc="-10" dirty="0">
                <a:latin typeface="Calibri"/>
                <a:cs typeface="Calibri"/>
              </a:rPr>
              <a:t>filter</a:t>
            </a:r>
            <a:endParaRPr sz="2200">
              <a:latin typeface="Calibri"/>
              <a:cs typeface="Calibri"/>
            </a:endParaRPr>
          </a:p>
          <a:p>
            <a:pPr marL="173990" indent="-161925">
              <a:lnSpc>
                <a:spcPct val="100000"/>
              </a:lnSpc>
              <a:spcBef>
                <a:spcPts val="1200"/>
              </a:spcBef>
              <a:buFont typeface="Arial MT"/>
              <a:buChar char="•"/>
              <a:tabLst>
                <a:tab pos="174625" algn="l"/>
              </a:tabLst>
            </a:pPr>
            <a:r>
              <a:rPr sz="2200" spc="-10" dirty="0">
                <a:latin typeface="Calibri"/>
                <a:cs typeface="Calibri"/>
              </a:rPr>
              <a:t>Filter</a:t>
            </a:r>
            <a:r>
              <a:rPr sz="2200" spc="5" dirty="0">
                <a:latin typeface="Calibri"/>
                <a:cs typeface="Calibri"/>
              </a:rPr>
              <a:t> </a:t>
            </a:r>
            <a:r>
              <a:rPr sz="2200" spc="-20" dirty="0">
                <a:latin typeface="Calibri"/>
                <a:cs typeface="Calibri"/>
              </a:rPr>
              <a:t>to</a:t>
            </a:r>
            <a:r>
              <a:rPr sz="2200" dirty="0">
                <a:latin typeface="Calibri"/>
                <a:cs typeface="Calibri"/>
              </a:rPr>
              <a:t> </a:t>
            </a:r>
            <a:r>
              <a:rPr sz="2200" spc="-5" dirty="0">
                <a:latin typeface="Calibri"/>
                <a:cs typeface="Calibri"/>
              </a:rPr>
              <a:t>lens </a:t>
            </a:r>
            <a:r>
              <a:rPr sz="2200" spc="-10" dirty="0">
                <a:latin typeface="Calibri"/>
                <a:cs typeface="Calibri"/>
              </a:rPr>
              <a:t>distance </a:t>
            </a:r>
            <a:r>
              <a:rPr sz="2200" spc="-5" dirty="0">
                <a:latin typeface="Calibri"/>
                <a:cs typeface="Calibri"/>
              </a:rPr>
              <a:t>=</a:t>
            </a:r>
            <a:r>
              <a:rPr sz="2200" spc="-10" dirty="0">
                <a:latin typeface="Calibri"/>
                <a:cs typeface="Calibri"/>
              </a:rPr>
              <a:t> </a:t>
            </a:r>
            <a:r>
              <a:rPr sz="2200" spc="-15" dirty="0">
                <a:latin typeface="Calibri"/>
                <a:cs typeface="Calibri"/>
              </a:rPr>
              <a:t>Focal</a:t>
            </a:r>
            <a:r>
              <a:rPr sz="2200" spc="-10" dirty="0">
                <a:latin typeface="Calibri"/>
                <a:cs typeface="Calibri"/>
              </a:rPr>
              <a:t> length</a:t>
            </a:r>
            <a:endParaRPr sz="2200">
              <a:latin typeface="Calibri"/>
              <a:cs typeface="Calibri"/>
            </a:endParaRPr>
          </a:p>
          <a:p>
            <a:pPr>
              <a:lnSpc>
                <a:spcPct val="100000"/>
              </a:lnSpc>
              <a:spcBef>
                <a:spcPts val="5"/>
              </a:spcBef>
              <a:buFont typeface="Arial MT"/>
              <a:buChar char="•"/>
            </a:pPr>
            <a:endParaRPr sz="2750">
              <a:latin typeface="Calibri"/>
              <a:cs typeface="Calibri"/>
            </a:endParaRPr>
          </a:p>
          <a:p>
            <a:pPr marL="12700">
              <a:lnSpc>
                <a:spcPct val="100000"/>
              </a:lnSpc>
            </a:pPr>
            <a:r>
              <a:rPr sz="2200" b="1" spc="-20" dirty="0">
                <a:latin typeface="Calibri"/>
                <a:cs typeface="Calibri"/>
              </a:rPr>
              <a:t>Advantages</a:t>
            </a:r>
            <a:endParaRPr sz="2200">
              <a:latin typeface="Calibri"/>
              <a:cs typeface="Calibri"/>
            </a:endParaRPr>
          </a:p>
          <a:p>
            <a:pPr marL="173990" indent="-161925">
              <a:lnSpc>
                <a:spcPct val="100000"/>
              </a:lnSpc>
              <a:spcBef>
                <a:spcPts val="1200"/>
              </a:spcBef>
              <a:buFont typeface="Arial MT"/>
              <a:buChar char="•"/>
              <a:tabLst>
                <a:tab pos="174625" algn="l"/>
              </a:tabLst>
            </a:pPr>
            <a:r>
              <a:rPr sz="2200" spc="-10" dirty="0">
                <a:latin typeface="Calibri"/>
                <a:cs typeface="Calibri"/>
              </a:rPr>
              <a:t>Connector</a:t>
            </a:r>
            <a:r>
              <a:rPr sz="2200" spc="15"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less</a:t>
            </a:r>
            <a:r>
              <a:rPr sz="2200" spc="10" dirty="0">
                <a:latin typeface="Calibri"/>
                <a:cs typeface="Calibri"/>
              </a:rPr>
              <a:t> </a:t>
            </a:r>
            <a:r>
              <a:rPr sz="2200" spc="-10" dirty="0">
                <a:latin typeface="Calibri"/>
                <a:cs typeface="Calibri"/>
              </a:rPr>
              <a:t>dependent</a:t>
            </a:r>
            <a:r>
              <a:rPr sz="2200" spc="25" dirty="0">
                <a:latin typeface="Calibri"/>
                <a:cs typeface="Calibri"/>
              </a:rPr>
              <a:t> </a:t>
            </a:r>
            <a:r>
              <a:rPr sz="2200" dirty="0">
                <a:latin typeface="Calibri"/>
                <a:cs typeface="Calibri"/>
              </a:rPr>
              <a:t>on</a:t>
            </a:r>
            <a:r>
              <a:rPr sz="2200" spc="5" dirty="0">
                <a:latin typeface="Calibri"/>
                <a:cs typeface="Calibri"/>
              </a:rPr>
              <a:t> </a:t>
            </a:r>
            <a:r>
              <a:rPr sz="2200" spc="-20" dirty="0">
                <a:latin typeface="Calibri"/>
                <a:cs typeface="Calibri"/>
              </a:rPr>
              <a:t>lateral</a:t>
            </a:r>
            <a:r>
              <a:rPr sz="2200" dirty="0">
                <a:latin typeface="Calibri"/>
                <a:cs typeface="Calibri"/>
              </a:rPr>
              <a:t> </a:t>
            </a:r>
            <a:r>
              <a:rPr sz="2200" spc="-10" dirty="0">
                <a:latin typeface="Calibri"/>
                <a:cs typeface="Calibri"/>
              </a:rPr>
              <a:t>alignments</a:t>
            </a:r>
            <a:endParaRPr sz="2200">
              <a:latin typeface="Calibri"/>
              <a:cs typeface="Calibri"/>
            </a:endParaRPr>
          </a:p>
          <a:p>
            <a:pPr marL="173990" indent="-161925">
              <a:lnSpc>
                <a:spcPct val="100000"/>
              </a:lnSpc>
              <a:spcBef>
                <a:spcPts val="1200"/>
              </a:spcBef>
              <a:buFont typeface="Arial MT"/>
              <a:buChar char="•"/>
              <a:tabLst>
                <a:tab pos="174625" algn="l"/>
                <a:tab pos="955675" algn="l"/>
                <a:tab pos="1995170" algn="l"/>
                <a:tab pos="2555240" algn="l"/>
                <a:tab pos="3660140" algn="l"/>
                <a:tab pos="4187190" algn="l"/>
                <a:tab pos="4608195" algn="l"/>
                <a:tab pos="5377815" algn="l"/>
                <a:tab pos="6443345" algn="l"/>
                <a:tab pos="7022465" algn="l"/>
              </a:tabLst>
            </a:pPr>
            <a:r>
              <a:rPr sz="2200" dirty="0">
                <a:latin typeface="Calibri"/>
                <a:cs typeface="Calibri"/>
              </a:rPr>
              <a:t>Beam	</a:t>
            </a:r>
            <a:r>
              <a:rPr sz="2200" spc="-15" dirty="0">
                <a:latin typeface="Calibri"/>
                <a:cs typeface="Calibri"/>
              </a:rPr>
              <a:t>splitters	</a:t>
            </a:r>
            <a:r>
              <a:rPr sz="2200" spc="-5" dirty="0">
                <a:latin typeface="Calibri"/>
                <a:cs typeface="Calibri"/>
              </a:rPr>
              <a:t>and	</a:t>
            </a:r>
            <a:r>
              <a:rPr sz="2200" spc="-15" dirty="0">
                <a:latin typeface="Calibri"/>
                <a:cs typeface="Calibri"/>
              </a:rPr>
              <a:t>switches	can	</a:t>
            </a:r>
            <a:r>
              <a:rPr sz="2200" spc="-5" dirty="0">
                <a:latin typeface="Calibri"/>
                <a:cs typeface="Calibri"/>
              </a:rPr>
              <a:t>be	easily	inserted	</a:t>
            </a:r>
            <a:r>
              <a:rPr sz="2200" spc="-20" dirty="0">
                <a:latin typeface="Calibri"/>
                <a:cs typeface="Calibri"/>
              </a:rPr>
              <a:t>into	</a:t>
            </a:r>
            <a:r>
              <a:rPr sz="2200" spc="-15" dirty="0">
                <a:latin typeface="Calibri"/>
                <a:cs typeface="Calibri"/>
              </a:rPr>
              <a:t>expanded</a:t>
            </a:r>
            <a:endParaRPr sz="2200">
              <a:latin typeface="Calibri"/>
              <a:cs typeface="Calibri"/>
            </a:endParaRPr>
          </a:p>
          <a:p>
            <a:pPr marL="12700">
              <a:lnSpc>
                <a:spcPct val="100000"/>
              </a:lnSpc>
              <a:spcBef>
                <a:spcPts val="5"/>
              </a:spcBef>
            </a:pPr>
            <a:r>
              <a:rPr sz="2200" spc="-5" dirty="0">
                <a:latin typeface="Calibri"/>
                <a:cs typeface="Calibri"/>
              </a:rPr>
              <a:t>beam</a:t>
            </a:r>
            <a:r>
              <a:rPr sz="2200" spc="-15" dirty="0">
                <a:latin typeface="Calibri"/>
                <a:cs typeface="Calibri"/>
              </a:rPr>
              <a:t> </a:t>
            </a:r>
            <a:r>
              <a:rPr sz="2200" spc="-10" dirty="0">
                <a:latin typeface="Calibri"/>
                <a:cs typeface="Calibri"/>
              </a:rPr>
              <a:t>between</a:t>
            </a:r>
            <a:r>
              <a:rPr sz="2200" dirty="0">
                <a:latin typeface="Calibri"/>
                <a:cs typeface="Calibri"/>
              </a:rPr>
              <a:t> </a:t>
            </a:r>
            <a:r>
              <a:rPr sz="2200" spc="-5" dirty="0">
                <a:latin typeface="Calibri"/>
                <a:cs typeface="Calibri"/>
              </a:rPr>
              <a:t>fiber</a:t>
            </a:r>
            <a:r>
              <a:rPr sz="2200" spc="-10" dirty="0">
                <a:latin typeface="Calibri"/>
                <a:cs typeface="Calibri"/>
              </a:rPr>
              <a:t> </a:t>
            </a:r>
            <a:r>
              <a:rPr sz="2200" spc="-5" dirty="0">
                <a:latin typeface="Calibri"/>
                <a:cs typeface="Calibri"/>
              </a:rPr>
              <a:t>ends.</a:t>
            </a:r>
            <a:endParaRPr sz="22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0708" y="287085"/>
            <a:ext cx="2852928" cy="229299"/>
          </a:xfrm>
          <a:prstGeom prst="rect">
            <a:avLst/>
          </a:prstGeom>
        </p:spPr>
      </p:pic>
      <p:sp>
        <p:nvSpPr>
          <p:cNvPr id="3" name="object 3"/>
          <p:cNvSpPr txBox="1">
            <a:spLocks noGrp="1"/>
          </p:cNvSpPr>
          <p:nvPr>
            <p:ph type="title"/>
          </p:nvPr>
        </p:nvSpPr>
        <p:spPr>
          <a:xfrm>
            <a:off x="307340" y="165608"/>
            <a:ext cx="286639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0000"/>
                </a:solidFill>
                <a:latin typeface="Calibri"/>
                <a:cs typeface="Calibri"/>
              </a:rPr>
              <a:t>Connector</a:t>
            </a:r>
            <a:r>
              <a:rPr sz="2400" b="1" spc="-60" dirty="0">
                <a:solidFill>
                  <a:srgbClr val="FF0000"/>
                </a:solidFill>
                <a:latin typeface="Calibri"/>
                <a:cs typeface="Calibri"/>
              </a:rPr>
              <a:t> </a:t>
            </a:r>
            <a:r>
              <a:rPr sz="2400" b="1" spc="-10" dirty="0">
                <a:solidFill>
                  <a:srgbClr val="FF0000"/>
                </a:solidFill>
                <a:latin typeface="Calibri"/>
                <a:cs typeface="Calibri"/>
              </a:rPr>
              <a:t>Return</a:t>
            </a:r>
            <a:r>
              <a:rPr sz="2400" b="1" spc="-45" dirty="0">
                <a:solidFill>
                  <a:srgbClr val="FF0000"/>
                </a:solidFill>
                <a:latin typeface="Calibri"/>
                <a:cs typeface="Calibri"/>
              </a:rPr>
              <a:t> </a:t>
            </a:r>
            <a:r>
              <a:rPr sz="2400" b="1" dirty="0">
                <a:solidFill>
                  <a:srgbClr val="FF0000"/>
                </a:solidFill>
                <a:latin typeface="Calibri"/>
                <a:cs typeface="Calibri"/>
              </a:rPr>
              <a:t>Loss</a:t>
            </a:r>
            <a:endParaRPr sz="2400">
              <a:latin typeface="Calibri"/>
              <a:cs typeface="Calibri"/>
            </a:endParaRPr>
          </a:p>
        </p:txBody>
      </p:sp>
      <p:sp>
        <p:nvSpPr>
          <p:cNvPr id="4" name="object 4"/>
          <p:cNvSpPr txBox="1"/>
          <p:nvPr/>
        </p:nvSpPr>
        <p:spPr>
          <a:xfrm>
            <a:off x="307340" y="1161745"/>
            <a:ext cx="8455025" cy="4384675"/>
          </a:xfrm>
          <a:prstGeom prst="rect">
            <a:avLst/>
          </a:prstGeom>
        </p:spPr>
        <p:txBody>
          <a:bodyPr vert="horz" wrap="square" lIns="0" tIns="12065" rIns="0" bIns="0" rtlCol="0">
            <a:spAutoFit/>
          </a:bodyPr>
          <a:lstStyle/>
          <a:p>
            <a:pPr marL="173990" indent="-161925" algn="just">
              <a:lnSpc>
                <a:spcPct val="100000"/>
              </a:lnSpc>
              <a:spcBef>
                <a:spcPts val="95"/>
              </a:spcBef>
              <a:buFont typeface="Arial MT"/>
              <a:buChar char="•"/>
              <a:tabLst>
                <a:tab pos="174625" algn="l"/>
              </a:tabLst>
            </a:pPr>
            <a:r>
              <a:rPr sz="2200" spc="-5" dirty="0">
                <a:latin typeface="Calibri"/>
                <a:cs typeface="Calibri"/>
              </a:rPr>
              <a:t>The</a:t>
            </a:r>
            <a:r>
              <a:rPr sz="2200" spc="830" dirty="0">
                <a:latin typeface="Calibri"/>
                <a:cs typeface="Calibri"/>
              </a:rPr>
              <a:t> </a:t>
            </a:r>
            <a:r>
              <a:rPr sz="2200" spc="-5" dirty="0">
                <a:latin typeface="Calibri"/>
                <a:cs typeface="Calibri"/>
              </a:rPr>
              <a:t>amount</a:t>
            </a:r>
            <a:r>
              <a:rPr sz="2200" spc="835" dirty="0">
                <a:latin typeface="Calibri"/>
                <a:cs typeface="Calibri"/>
              </a:rPr>
              <a:t> </a:t>
            </a:r>
            <a:r>
              <a:rPr sz="2200" spc="-5" dirty="0">
                <a:latin typeface="Calibri"/>
                <a:cs typeface="Calibri"/>
              </a:rPr>
              <a:t>of</a:t>
            </a:r>
            <a:r>
              <a:rPr sz="2200" spc="844" dirty="0">
                <a:latin typeface="Calibri"/>
                <a:cs typeface="Calibri"/>
              </a:rPr>
              <a:t> </a:t>
            </a:r>
            <a:r>
              <a:rPr sz="2200" spc="-10" dirty="0">
                <a:latin typeface="Calibri"/>
                <a:cs typeface="Calibri"/>
              </a:rPr>
              <a:t>power</a:t>
            </a:r>
            <a:r>
              <a:rPr sz="2200" spc="825" dirty="0">
                <a:latin typeface="Calibri"/>
                <a:cs typeface="Calibri"/>
              </a:rPr>
              <a:t> </a:t>
            </a:r>
            <a:r>
              <a:rPr sz="2200" spc="-15" dirty="0">
                <a:latin typeface="Calibri"/>
                <a:cs typeface="Calibri"/>
              </a:rPr>
              <a:t>reflected</a:t>
            </a:r>
            <a:r>
              <a:rPr sz="2200" spc="840" dirty="0">
                <a:latin typeface="Calibri"/>
                <a:cs typeface="Calibri"/>
              </a:rPr>
              <a:t> </a:t>
            </a:r>
            <a:r>
              <a:rPr sz="2200" spc="-15" dirty="0">
                <a:latin typeface="Calibri"/>
                <a:cs typeface="Calibri"/>
              </a:rPr>
              <a:t>from</a:t>
            </a:r>
            <a:r>
              <a:rPr sz="2200" spc="844" dirty="0">
                <a:latin typeface="Calibri"/>
                <a:cs typeface="Calibri"/>
              </a:rPr>
              <a:t> </a:t>
            </a:r>
            <a:r>
              <a:rPr sz="2200" spc="-5" dirty="0">
                <a:latin typeface="Calibri"/>
                <a:cs typeface="Calibri"/>
              </a:rPr>
              <a:t>the</a:t>
            </a:r>
            <a:r>
              <a:rPr sz="2200" spc="840" dirty="0">
                <a:latin typeface="Calibri"/>
                <a:cs typeface="Calibri"/>
              </a:rPr>
              <a:t> </a:t>
            </a:r>
            <a:r>
              <a:rPr sz="2200" spc="-15" dirty="0">
                <a:latin typeface="Calibri"/>
                <a:cs typeface="Calibri"/>
              </a:rPr>
              <a:t>connector</a:t>
            </a:r>
            <a:r>
              <a:rPr sz="2200" spc="855" dirty="0">
                <a:latin typeface="Calibri"/>
                <a:cs typeface="Calibri"/>
              </a:rPr>
              <a:t> </a:t>
            </a:r>
            <a:r>
              <a:rPr sz="2200" spc="-20" dirty="0">
                <a:latin typeface="Calibri"/>
                <a:cs typeface="Calibri"/>
              </a:rPr>
              <a:t>to</a:t>
            </a:r>
            <a:r>
              <a:rPr sz="2200" spc="844" dirty="0">
                <a:latin typeface="Calibri"/>
                <a:cs typeface="Calibri"/>
              </a:rPr>
              <a:t> </a:t>
            </a:r>
            <a:r>
              <a:rPr sz="2200" spc="-15" dirty="0">
                <a:latin typeface="Calibri"/>
                <a:cs typeface="Calibri"/>
              </a:rPr>
              <a:t>connector</a:t>
            </a:r>
            <a:endParaRPr sz="2200">
              <a:latin typeface="Calibri"/>
              <a:cs typeface="Calibri"/>
            </a:endParaRPr>
          </a:p>
          <a:p>
            <a:pPr marL="12700">
              <a:lnSpc>
                <a:spcPct val="100000"/>
              </a:lnSpc>
            </a:pPr>
            <a:r>
              <a:rPr sz="2200" spc="-15" dirty="0">
                <a:latin typeface="Calibri"/>
                <a:cs typeface="Calibri"/>
              </a:rPr>
              <a:t>interface.</a:t>
            </a:r>
            <a:r>
              <a:rPr sz="2200" dirty="0">
                <a:latin typeface="Calibri"/>
                <a:cs typeface="Calibri"/>
              </a:rPr>
              <a:t> </a:t>
            </a:r>
            <a:r>
              <a:rPr sz="2200" spc="-15" dirty="0">
                <a:latin typeface="Calibri"/>
                <a:cs typeface="Calibri"/>
              </a:rPr>
              <a:t>Return</a:t>
            </a:r>
            <a:r>
              <a:rPr sz="2200" spc="15" dirty="0">
                <a:latin typeface="Calibri"/>
                <a:cs typeface="Calibri"/>
              </a:rPr>
              <a:t> </a:t>
            </a:r>
            <a:r>
              <a:rPr sz="2200" spc="-5" dirty="0">
                <a:latin typeface="Calibri"/>
                <a:cs typeface="Calibri"/>
              </a:rPr>
              <a:t>Loss</a:t>
            </a:r>
            <a:r>
              <a:rPr sz="2200" spc="15" dirty="0">
                <a:latin typeface="Calibri"/>
                <a:cs typeface="Calibri"/>
              </a:rPr>
              <a:t> </a:t>
            </a:r>
            <a:r>
              <a:rPr sz="2200" spc="-10" dirty="0">
                <a:latin typeface="Calibri"/>
                <a:cs typeface="Calibri"/>
              </a:rPr>
              <a:t>values</a:t>
            </a:r>
            <a:r>
              <a:rPr sz="2200" dirty="0">
                <a:latin typeface="Calibri"/>
                <a:cs typeface="Calibri"/>
              </a:rPr>
              <a:t> </a:t>
            </a:r>
            <a:r>
              <a:rPr sz="2200" spc="-10" dirty="0">
                <a:latin typeface="Calibri"/>
                <a:cs typeface="Calibri"/>
              </a:rPr>
              <a:t>are</a:t>
            </a:r>
            <a:r>
              <a:rPr sz="2200" spc="-5" dirty="0">
                <a:latin typeface="Calibri"/>
                <a:cs typeface="Calibri"/>
              </a:rPr>
              <a:t> </a:t>
            </a:r>
            <a:r>
              <a:rPr sz="2200" spc="-15" dirty="0">
                <a:latin typeface="Calibri"/>
                <a:cs typeface="Calibri"/>
              </a:rPr>
              <a:t>expressed</a:t>
            </a:r>
            <a:r>
              <a:rPr sz="2200" spc="10" dirty="0">
                <a:latin typeface="Calibri"/>
                <a:cs typeface="Calibri"/>
              </a:rPr>
              <a:t> </a:t>
            </a:r>
            <a:r>
              <a:rPr sz="2200" spc="-5" dirty="0">
                <a:latin typeface="Calibri"/>
                <a:cs typeface="Calibri"/>
              </a:rPr>
              <a:t>as</a:t>
            </a:r>
            <a:r>
              <a:rPr sz="2200" spc="15" dirty="0">
                <a:latin typeface="Calibri"/>
                <a:cs typeface="Calibri"/>
              </a:rPr>
              <a:t> </a:t>
            </a:r>
            <a:r>
              <a:rPr sz="2200" spc="-5" dirty="0">
                <a:latin typeface="Calibri"/>
                <a:cs typeface="Calibri"/>
              </a:rPr>
              <a:t>dB.</a:t>
            </a:r>
            <a:endParaRPr sz="2200">
              <a:latin typeface="Calibri"/>
              <a:cs typeface="Calibri"/>
            </a:endParaRPr>
          </a:p>
          <a:p>
            <a:pPr>
              <a:lnSpc>
                <a:spcPct val="100000"/>
              </a:lnSpc>
              <a:spcBef>
                <a:spcPts val="15"/>
              </a:spcBef>
            </a:pPr>
            <a:endParaRPr sz="2150">
              <a:latin typeface="Calibri"/>
              <a:cs typeface="Calibri"/>
            </a:endParaRPr>
          </a:p>
          <a:p>
            <a:pPr marL="111760" indent="-99060" algn="just">
              <a:lnSpc>
                <a:spcPct val="100000"/>
              </a:lnSpc>
              <a:buFont typeface="Arial MT"/>
              <a:buChar char="•"/>
              <a:tabLst>
                <a:tab pos="111760" algn="l"/>
              </a:tabLst>
            </a:pPr>
            <a:r>
              <a:rPr sz="2200" spc="-5" dirty="0">
                <a:latin typeface="Calibri"/>
                <a:cs typeface="Calibri"/>
              </a:rPr>
              <a:t>A</a:t>
            </a:r>
            <a:r>
              <a:rPr sz="2200" spc="310" dirty="0">
                <a:latin typeface="Calibri"/>
                <a:cs typeface="Calibri"/>
              </a:rPr>
              <a:t> </a:t>
            </a:r>
            <a:r>
              <a:rPr sz="2200" spc="-10" dirty="0">
                <a:latin typeface="Calibri"/>
                <a:cs typeface="Calibri"/>
              </a:rPr>
              <a:t>typical</a:t>
            </a:r>
            <a:r>
              <a:rPr sz="2200" spc="305" dirty="0">
                <a:latin typeface="Calibri"/>
                <a:cs typeface="Calibri"/>
              </a:rPr>
              <a:t> </a:t>
            </a:r>
            <a:r>
              <a:rPr sz="2200" spc="-10" dirty="0">
                <a:latin typeface="Calibri"/>
                <a:cs typeface="Calibri"/>
              </a:rPr>
              <a:t>specification</a:t>
            </a:r>
            <a:r>
              <a:rPr sz="2200" spc="300" dirty="0">
                <a:latin typeface="Calibri"/>
                <a:cs typeface="Calibri"/>
              </a:rPr>
              <a:t> </a:t>
            </a:r>
            <a:r>
              <a:rPr sz="2200" spc="-10" dirty="0">
                <a:latin typeface="Calibri"/>
                <a:cs typeface="Calibri"/>
              </a:rPr>
              <a:t>could</a:t>
            </a:r>
            <a:r>
              <a:rPr sz="2200" spc="300" dirty="0">
                <a:latin typeface="Calibri"/>
                <a:cs typeface="Calibri"/>
              </a:rPr>
              <a:t> </a:t>
            </a:r>
            <a:r>
              <a:rPr sz="2200" spc="-10" dirty="0">
                <a:latin typeface="Calibri"/>
                <a:cs typeface="Calibri"/>
              </a:rPr>
              <a:t>Range</a:t>
            </a:r>
            <a:r>
              <a:rPr sz="2200" spc="310" dirty="0">
                <a:latin typeface="Calibri"/>
                <a:cs typeface="Calibri"/>
              </a:rPr>
              <a:t> </a:t>
            </a:r>
            <a:r>
              <a:rPr sz="2200" spc="-10" dirty="0">
                <a:latin typeface="Calibri"/>
                <a:cs typeface="Calibri"/>
              </a:rPr>
              <a:t>from</a:t>
            </a:r>
            <a:r>
              <a:rPr sz="2200" spc="310" dirty="0">
                <a:latin typeface="Calibri"/>
                <a:cs typeface="Calibri"/>
              </a:rPr>
              <a:t> </a:t>
            </a:r>
            <a:r>
              <a:rPr sz="2200" spc="-5" dirty="0">
                <a:latin typeface="Calibri"/>
                <a:cs typeface="Calibri"/>
              </a:rPr>
              <a:t>-15</a:t>
            </a:r>
            <a:r>
              <a:rPr sz="2200" spc="315" dirty="0">
                <a:latin typeface="Calibri"/>
                <a:cs typeface="Calibri"/>
              </a:rPr>
              <a:t> </a:t>
            </a:r>
            <a:r>
              <a:rPr sz="2200" spc="-20" dirty="0">
                <a:latin typeface="Calibri"/>
                <a:cs typeface="Calibri"/>
              </a:rPr>
              <a:t>to</a:t>
            </a:r>
            <a:r>
              <a:rPr sz="2200" spc="320" dirty="0">
                <a:latin typeface="Calibri"/>
                <a:cs typeface="Calibri"/>
              </a:rPr>
              <a:t> </a:t>
            </a:r>
            <a:r>
              <a:rPr sz="2200" spc="-5" dirty="0">
                <a:latin typeface="Calibri"/>
                <a:cs typeface="Calibri"/>
              </a:rPr>
              <a:t>-60</a:t>
            </a:r>
            <a:r>
              <a:rPr sz="2200" spc="300" dirty="0">
                <a:latin typeface="Calibri"/>
                <a:cs typeface="Calibri"/>
              </a:rPr>
              <a:t> </a:t>
            </a:r>
            <a:r>
              <a:rPr sz="2200" spc="-15" dirty="0">
                <a:latin typeface="Calibri"/>
                <a:cs typeface="Calibri"/>
              </a:rPr>
              <a:t>dB,</a:t>
            </a:r>
            <a:r>
              <a:rPr sz="2200" spc="305" dirty="0">
                <a:latin typeface="Calibri"/>
                <a:cs typeface="Calibri"/>
              </a:rPr>
              <a:t> </a:t>
            </a:r>
            <a:r>
              <a:rPr sz="2200" spc="-5" dirty="0">
                <a:latin typeface="Calibri"/>
                <a:cs typeface="Calibri"/>
              </a:rPr>
              <a:t>where,</a:t>
            </a:r>
            <a:r>
              <a:rPr sz="2200" spc="305" dirty="0">
                <a:latin typeface="Calibri"/>
                <a:cs typeface="Calibri"/>
              </a:rPr>
              <a:t> </a:t>
            </a:r>
            <a:r>
              <a:rPr sz="2200" dirty="0">
                <a:latin typeface="Calibri"/>
                <a:cs typeface="Calibri"/>
              </a:rPr>
              <a:t>in</a:t>
            </a:r>
            <a:r>
              <a:rPr sz="2200" spc="305" dirty="0">
                <a:latin typeface="Calibri"/>
                <a:cs typeface="Calibri"/>
              </a:rPr>
              <a:t> </a:t>
            </a:r>
            <a:r>
              <a:rPr sz="2200" spc="-10" dirty="0">
                <a:latin typeface="Calibri"/>
                <a:cs typeface="Calibri"/>
              </a:rPr>
              <a:t>most</a:t>
            </a:r>
            <a:endParaRPr sz="2200">
              <a:latin typeface="Calibri"/>
              <a:cs typeface="Calibri"/>
            </a:endParaRPr>
          </a:p>
          <a:p>
            <a:pPr marL="12700">
              <a:lnSpc>
                <a:spcPct val="100000"/>
              </a:lnSpc>
              <a:spcBef>
                <a:spcPts val="5"/>
              </a:spcBef>
            </a:pPr>
            <a:r>
              <a:rPr sz="2200" spc="-10" dirty="0">
                <a:latin typeface="Calibri"/>
                <a:cs typeface="Calibri"/>
              </a:rPr>
              <a:t>cases,</a:t>
            </a:r>
            <a:r>
              <a:rPr sz="2200" spc="-5" dirty="0">
                <a:latin typeface="Calibri"/>
                <a:cs typeface="Calibri"/>
              </a:rPr>
              <a:t> -60</a:t>
            </a:r>
            <a:r>
              <a:rPr sz="2200" spc="-10" dirty="0">
                <a:latin typeface="Calibri"/>
                <a:cs typeface="Calibri"/>
              </a:rPr>
              <a:t> </a:t>
            </a:r>
            <a:r>
              <a:rPr sz="2200" spc="-5" dirty="0">
                <a:latin typeface="Calibri"/>
                <a:cs typeface="Calibri"/>
              </a:rPr>
              <a:t>is</a:t>
            </a:r>
            <a:r>
              <a:rPr sz="2200" spc="-10" dirty="0">
                <a:latin typeface="Calibri"/>
                <a:cs typeface="Calibri"/>
              </a:rPr>
              <a:t> more</a:t>
            </a:r>
            <a:r>
              <a:rPr sz="2200" spc="10" dirty="0">
                <a:latin typeface="Calibri"/>
                <a:cs typeface="Calibri"/>
              </a:rPr>
              <a:t> </a:t>
            </a:r>
            <a:r>
              <a:rPr sz="2200" spc="-10" dirty="0">
                <a:latin typeface="Calibri"/>
                <a:cs typeface="Calibri"/>
              </a:rPr>
              <a:t>desirable.</a:t>
            </a:r>
            <a:endParaRPr sz="2200">
              <a:latin typeface="Calibri"/>
              <a:cs typeface="Calibri"/>
            </a:endParaRPr>
          </a:p>
          <a:p>
            <a:pPr>
              <a:lnSpc>
                <a:spcPct val="100000"/>
              </a:lnSpc>
              <a:spcBef>
                <a:spcPts val="15"/>
              </a:spcBef>
            </a:pPr>
            <a:endParaRPr sz="2150">
              <a:latin typeface="Calibri"/>
              <a:cs typeface="Calibri"/>
            </a:endParaRPr>
          </a:p>
          <a:p>
            <a:pPr marL="12700" marR="5080" algn="just">
              <a:lnSpc>
                <a:spcPct val="100000"/>
              </a:lnSpc>
              <a:buFont typeface="Arial MT"/>
              <a:buChar char="•"/>
              <a:tabLst>
                <a:tab pos="174625" algn="l"/>
              </a:tabLst>
            </a:pPr>
            <a:r>
              <a:rPr sz="2200" spc="-30" dirty="0">
                <a:latin typeface="Calibri"/>
                <a:cs typeface="Calibri"/>
              </a:rPr>
              <a:t>At </a:t>
            </a:r>
            <a:r>
              <a:rPr sz="2200" spc="-5" dirty="0">
                <a:latin typeface="Calibri"/>
                <a:cs typeface="Calibri"/>
              </a:rPr>
              <a:t>the </a:t>
            </a:r>
            <a:r>
              <a:rPr sz="2200" spc="-10" dirty="0">
                <a:latin typeface="Calibri"/>
                <a:cs typeface="Calibri"/>
              </a:rPr>
              <a:t>connection point </a:t>
            </a:r>
            <a:r>
              <a:rPr sz="2200" dirty="0">
                <a:latin typeface="Calibri"/>
                <a:cs typeface="Calibri"/>
              </a:rPr>
              <a:t>of </a:t>
            </a:r>
            <a:r>
              <a:rPr sz="2200" spc="-10" dirty="0">
                <a:latin typeface="Calibri"/>
                <a:cs typeface="Calibri"/>
              </a:rPr>
              <a:t>optical </a:t>
            </a:r>
            <a:r>
              <a:rPr sz="2200" spc="-5" dirty="0">
                <a:latin typeface="Calibri"/>
                <a:cs typeface="Calibri"/>
              </a:rPr>
              <a:t>link, low </a:t>
            </a:r>
            <a:r>
              <a:rPr sz="2200" spc="-10" dirty="0">
                <a:latin typeface="Calibri"/>
                <a:cs typeface="Calibri"/>
              </a:rPr>
              <a:t>reflectance levels are </a:t>
            </a:r>
            <a:r>
              <a:rPr sz="2200" spc="-5" dirty="0">
                <a:latin typeface="Calibri"/>
                <a:cs typeface="Calibri"/>
              </a:rPr>
              <a:t>desired </a:t>
            </a:r>
            <a:r>
              <a:rPr sz="2200" dirty="0">
                <a:latin typeface="Calibri"/>
                <a:cs typeface="Calibri"/>
              </a:rPr>
              <a:t> </a:t>
            </a:r>
            <a:r>
              <a:rPr sz="2200" spc="-10" dirty="0">
                <a:latin typeface="Calibri"/>
                <a:cs typeface="Calibri"/>
              </a:rPr>
              <a:t>since </a:t>
            </a:r>
            <a:r>
              <a:rPr sz="2200" spc="-5" dirty="0">
                <a:latin typeface="Calibri"/>
                <a:cs typeface="Calibri"/>
              </a:rPr>
              <a:t>the </a:t>
            </a:r>
            <a:r>
              <a:rPr sz="2200" spc="-10" dirty="0">
                <a:latin typeface="Calibri"/>
                <a:cs typeface="Calibri"/>
              </a:rPr>
              <a:t>optical reflections </a:t>
            </a:r>
            <a:r>
              <a:rPr sz="2200" spc="-15" dirty="0">
                <a:latin typeface="Calibri"/>
                <a:cs typeface="Calibri"/>
              </a:rPr>
              <a:t>can </a:t>
            </a:r>
            <a:r>
              <a:rPr sz="2200" dirty="0">
                <a:latin typeface="Calibri"/>
                <a:cs typeface="Calibri"/>
              </a:rPr>
              <a:t>be </a:t>
            </a:r>
            <a:r>
              <a:rPr sz="2200" spc="-5" dirty="0">
                <a:latin typeface="Calibri"/>
                <a:cs typeface="Calibri"/>
              </a:rPr>
              <a:t>the </a:t>
            </a:r>
            <a:r>
              <a:rPr sz="2200" spc="-10" dirty="0">
                <a:latin typeface="Calibri"/>
                <a:cs typeface="Calibri"/>
              </a:rPr>
              <a:t>source </a:t>
            </a:r>
            <a:r>
              <a:rPr sz="2200" dirty="0">
                <a:latin typeface="Calibri"/>
                <a:cs typeface="Calibri"/>
              </a:rPr>
              <a:t>of </a:t>
            </a:r>
            <a:r>
              <a:rPr sz="2200" spc="-15" dirty="0">
                <a:latin typeface="Calibri"/>
                <a:cs typeface="Calibri"/>
              </a:rPr>
              <a:t>unwanted </a:t>
            </a:r>
            <a:r>
              <a:rPr sz="2200" spc="-10" dirty="0">
                <a:latin typeface="Calibri"/>
                <a:cs typeface="Calibri"/>
              </a:rPr>
              <a:t>feedback </a:t>
            </a:r>
            <a:r>
              <a:rPr sz="2200" spc="-20" dirty="0">
                <a:latin typeface="Calibri"/>
                <a:cs typeface="Calibri"/>
              </a:rPr>
              <a:t>into </a:t>
            </a:r>
            <a:r>
              <a:rPr sz="2200" spc="-15" dirty="0">
                <a:latin typeface="Calibri"/>
                <a:cs typeface="Calibri"/>
              </a:rPr>
              <a:t> </a:t>
            </a:r>
            <a:r>
              <a:rPr sz="2200" spc="-5" dirty="0">
                <a:latin typeface="Calibri"/>
                <a:cs typeface="Calibri"/>
              </a:rPr>
              <a:t>laser</a:t>
            </a:r>
            <a:r>
              <a:rPr sz="2200" spc="-20" dirty="0">
                <a:latin typeface="Calibri"/>
                <a:cs typeface="Calibri"/>
              </a:rPr>
              <a:t> </a:t>
            </a:r>
            <a:r>
              <a:rPr sz="2200" spc="-35" dirty="0">
                <a:latin typeface="Calibri"/>
                <a:cs typeface="Calibri"/>
              </a:rPr>
              <a:t>cavity.</a:t>
            </a:r>
            <a:endParaRPr sz="2200">
              <a:latin typeface="Calibri"/>
              <a:cs typeface="Calibri"/>
            </a:endParaRPr>
          </a:p>
          <a:p>
            <a:pPr>
              <a:lnSpc>
                <a:spcPct val="100000"/>
              </a:lnSpc>
              <a:spcBef>
                <a:spcPts val="15"/>
              </a:spcBef>
              <a:buFont typeface="Arial MT"/>
              <a:buChar char="•"/>
            </a:pPr>
            <a:endParaRPr sz="2150">
              <a:latin typeface="Calibri"/>
              <a:cs typeface="Calibri"/>
            </a:endParaRPr>
          </a:p>
          <a:p>
            <a:pPr marL="12700" marR="5715" algn="just">
              <a:lnSpc>
                <a:spcPct val="100000"/>
              </a:lnSpc>
              <a:buFont typeface="Arial MT"/>
              <a:buChar char="•"/>
              <a:tabLst>
                <a:tab pos="174625" algn="l"/>
              </a:tabLst>
            </a:pPr>
            <a:r>
              <a:rPr sz="2200" spc="-10" dirty="0">
                <a:latin typeface="Calibri"/>
                <a:cs typeface="Calibri"/>
              </a:rPr>
              <a:t>Due</a:t>
            </a:r>
            <a:r>
              <a:rPr sz="2200" spc="-5" dirty="0">
                <a:latin typeface="Calibri"/>
                <a:cs typeface="Calibri"/>
              </a:rPr>
              <a:t> </a:t>
            </a:r>
            <a:r>
              <a:rPr sz="2200" spc="-20" dirty="0">
                <a:latin typeface="Calibri"/>
                <a:cs typeface="Calibri"/>
              </a:rPr>
              <a:t>to</a:t>
            </a:r>
            <a:r>
              <a:rPr sz="2200" spc="-15" dirty="0">
                <a:latin typeface="Calibri"/>
                <a:cs typeface="Calibri"/>
              </a:rPr>
              <a:t> </a:t>
            </a:r>
            <a:r>
              <a:rPr sz="2200" spc="-5" dirty="0">
                <a:latin typeface="Calibri"/>
                <a:cs typeface="Calibri"/>
              </a:rPr>
              <a:t>this</a:t>
            </a:r>
            <a:r>
              <a:rPr sz="2200" dirty="0">
                <a:latin typeface="Calibri"/>
                <a:cs typeface="Calibri"/>
              </a:rPr>
              <a:t> </a:t>
            </a:r>
            <a:r>
              <a:rPr sz="2200" spc="-15" dirty="0">
                <a:latin typeface="Calibri"/>
                <a:cs typeface="Calibri"/>
              </a:rPr>
              <a:t>unwanted</a:t>
            </a:r>
            <a:r>
              <a:rPr sz="2200" spc="-10" dirty="0">
                <a:latin typeface="Calibri"/>
                <a:cs typeface="Calibri"/>
              </a:rPr>
              <a:t> feedback</a:t>
            </a:r>
            <a:r>
              <a:rPr sz="2200" spc="-5" dirty="0">
                <a:latin typeface="Calibri"/>
                <a:cs typeface="Calibri"/>
              </a:rPr>
              <a:t> the</a:t>
            </a:r>
            <a:r>
              <a:rPr sz="2200" dirty="0">
                <a:latin typeface="Calibri"/>
                <a:cs typeface="Calibri"/>
              </a:rPr>
              <a:t> </a:t>
            </a:r>
            <a:r>
              <a:rPr sz="2200" spc="-10" dirty="0">
                <a:latin typeface="Calibri"/>
                <a:cs typeface="Calibri"/>
              </a:rPr>
              <a:t>optical</a:t>
            </a:r>
            <a:r>
              <a:rPr sz="2200" spc="-5" dirty="0">
                <a:latin typeface="Calibri"/>
                <a:cs typeface="Calibri"/>
              </a:rPr>
              <a:t> </a:t>
            </a:r>
            <a:r>
              <a:rPr sz="2200" spc="-10" dirty="0">
                <a:latin typeface="Calibri"/>
                <a:cs typeface="Calibri"/>
              </a:rPr>
              <a:t>frequency</a:t>
            </a:r>
            <a:r>
              <a:rPr sz="2200" spc="-5" dirty="0">
                <a:latin typeface="Calibri"/>
                <a:cs typeface="Calibri"/>
              </a:rPr>
              <a:t> </a:t>
            </a:r>
            <a:r>
              <a:rPr sz="2200" spc="-10" dirty="0">
                <a:latin typeface="Calibri"/>
                <a:cs typeface="Calibri"/>
              </a:rPr>
              <a:t>response</a:t>
            </a:r>
            <a:r>
              <a:rPr sz="2200" spc="-5" dirty="0">
                <a:latin typeface="Calibri"/>
                <a:cs typeface="Calibri"/>
              </a:rPr>
              <a:t> </a:t>
            </a:r>
            <a:r>
              <a:rPr sz="2200" spc="-15" dirty="0">
                <a:latin typeface="Calibri"/>
                <a:cs typeface="Calibri"/>
              </a:rPr>
              <a:t>may </a:t>
            </a:r>
            <a:r>
              <a:rPr sz="2200" spc="-10" dirty="0">
                <a:latin typeface="Calibri"/>
                <a:cs typeface="Calibri"/>
              </a:rPr>
              <a:t> degrade, </a:t>
            </a:r>
            <a:r>
              <a:rPr sz="2200" spc="-5" dirty="0">
                <a:latin typeface="Calibri"/>
                <a:cs typeface="Calibri"/>
              </a:rPr>
              <a:t>also it </a:t>
            </a:r>
            <a:r>
              <a:rPr sz="2200" spc="-15" dirty="0">
                <a:latin typeface="Calibri"/>
                <a:cs typeface="Calibri"/>
              </a:rPr>
              <a:t>generates </a:t>
            </a:r>
            <a:r>
              <a:rPr sz="2200" spc="-10" dirty="0">
                <a:latin typeface="Calibri"/>
                <a:cs typeface="Calibri"/>
              </a:rPr>
              <a:t>internal </a:t>
            </a:r>
            <a:r>
              <a:rPr sz="2200" spc="-5" dirty="0">
                <a:latin typeface="Calibri"/>
                <a:cs typeface="Calibri"/>
              </a:rPr>
              <a:t>noise with the </a:t>
            </a:r>
            <a:r>
              <a:rPr sz="2200" spc="-10" dirty="0">
                <a:latin typeface="Calibri"/>
                <a:cs typeface="Calibri"/>
              </a:rPr>
              <a:t>source </a:t>
            </a:r>
            <a:r>
              <a:rPr sz="2200" spc="-15" dirty="0">
                <a:latin typeface="Calibri"/>
                <a:cs typeface="Calibri"/>
              </a:rPr>
              <a:t>affecting overall </a:t>
            </a:r>
            <a:r>
              <a:rPr sz="2200" spc="-10" dirty="0">
                <a:latin typeface="Calibri"/>
                <a:cs typeface="Calibri"/>
              </a:rPr>
              <a:t> </a:t>
            </a:r>
            <a:r>
              <a:rPr sz="2200" spc="-25" dirty="0">
                <a:latin typeface="Calibri"/>
                <a:cs typeface="Calibri"/>
              </a:rPr>
              <a:t>system</a:t>
            </a:r>
            <a:r>
              <a:rPr sz="2200" spc="10" dirty="0">
                <a:latin typeface="Calibri"/>
                <a:cs typeface="Calibri"/>
              </a:rPr>
              <a:t> </a:t>
            </a:r>
            <a:r>
              <a:rPr sz="2200" spc="-10" dirty="0">
                <a:latin typeface="Calibri"/>
                <a:cs typeface="Calibri"/>
              </a:rPr>
              <a:t>performance.</a:t>
            </a:r>
            <a:endParaRPr sz="22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8054" y="152400"/>
            <a:ext cx="6484131" cy="3064645"/>
          </a:xfrm>
          <a:prstGeom prst="rect">
            <a:avLst/>
          </a:prstGeom>
        </p:spPr>
      </p:pic>
      <p:pic>
        <p:nvPicPr>
          <p:cNvPr id="3" name="object 3"/>
          <p:cNvPicPr/>
          <p:nvPr/>
        </p:nvPicPr>
        <p:blipFill>
          <a:blip r:embed="rId3" cstate="print"/>
          <a:stretch>
            <a:fillRect/>
          </a:stretch>
        </p:blipFill>
        <p:spPr>
          <a:xfrm>
            <a:off x="2393863" y="4019550"/>
            <a:ext cx="3694134" cy="728276"/>
          </a:xfrm>
          <a:prstGeom prst="rect">
            <a:avLst/>
          </a:prstGeom>
        </p:spPr>
      </p:pic>
      <p:sp>
        <p:nvSpPr>
          <p:cNvPr id="4" name="object 4"/>
          <p:cNvSpPr txBox="1"/>
          <p:nvPr/>
        </p:nvSpPr>
        <p:spPr>
          <a:xfrm>
            <a:off x="459740" y="3457702"/>
            <a:ext cx="6849109" cy="360680"/>
          </a:xfrm>
          <a:prstGeom prst="rect">
            <a:avLst/>
          </a:prstGeom>
        </p:spPr>
        <p:txBody>
          <a:bodyPr vert="horz" wrap="square" lIns="0" tIns="12065" rIns="0" bIns="0" rtlCol="0">
            <a:spAutoFit/>
          </a:bodyPr>
          <a:lstStyle/>
          <a:p>
            <a:pPr marL="12700">
              <a:lnSpc>
                <a:spcPct val="100000"/>
              </a:lnSpc>
              <a:spcBef>
                <a:spcPts val="95"/>
              </a:spcBef>
            </a:pPr>
            <a:r>
              <a:rPr sz="2200" spc="-10" dirty="0">
                <a:latin typeface="Calibri"/>
                <a:cs typeface="Calibri"/>
              </a:rPr>
              <a:t>The</a:t>
            </a:r>
            <a:r>
              <a:rPr sz="2200" dirty="0">
                <a:latin typeface="Calibri"/>
                <a:cs typeface="Calibri"/>
              </a:rPr>
              <a:t> </a:t>
            </a:r>
            <a:r>
              <a:rPr sz="2200" spc="-10" dirty="0">
                <a:latin typeface="Calibri"/>
                <a:cs typeface="Calibri"/>
              </a:rPr>
              <a:t>return</a:t>
            </a:r>
            <a:r>
              <a:rPr sz="2200" dirty="0">
                <a:latin typeface="Calibri"/>
                <a:cs typeface="Calibri"/>
              </a:rPr>
              <a:t> </a:t>
            </a:r>
            <a:r>
              <a:rPr sz="2200" spc="-5" dirty="0">
                <a:latin typeface="Calibri"/>
                <a:cs typeface="Calibri"/>
              </a:rPr>
              <a:t>loss</a:t>
            </a:r>
            <a:r>
              <a:rPr sz="2200" spc="5" dirty="0">
                <a:latin typeface="Calibri"/>
                <a:cs typeface="Calibri"/>
              </a:rPr>
              <a:t> </a:t>
            </a:r>
            <a:r>
              <a:rPr sz="2200" spc="-20" dirty="0">
                <a:latin typeface="Calibri"/>
                <a:cs typeface="Calibri"/>
              </a:rPr>
              <a:t>for</a:t>
            </a:r>
            <a:r>
              <a:rPr sz="2200" spc="10" dirty="0">
                <a:latin typeface="Calibri"/>
                <a:cs typeface="Calibri"/>
              </a:rPr>
              <a:t> </a:t>
            </a:r>
            <a:r>
              <a:rPr sz="2200" spc="-10" dirty="0">
                <a:latin typeface="Calibri"/>
                <a:cs typeface="Calibri"/>
              </a:rPr>
              <a:t>the</a:t>
            </a:r>
            <a:r>
              <a:rPr sz="2200" spc="25" dirty="0">
                <a:latin typeface="Calibri"/>
                <a:cs typeface="Calibri"/>
              </a:rPr>
              <a:t> </a:t>
            </a:r>
            <a:r>
              <a:rPr sz="2200" spc="-15" dirty="0">
                <a:latin typeface="Calibri"/>
                <a:cs typeface="Calibri"/>
              </a:rPr>
              <a:t>index-matched</a:t>
            </a:r>
            <a:r>
              <a:rPr sz="2200" spc="35" dirty="0">
                <a:latin typeface="Calibri"/>
                <a:cs typeface="Calibri"/>
              </a:rPr>
              <a:t> </a:t>
            </a:r>
            <a:r>
              <a:rPr sz="2200" spc="-20" dirty="0">
                <a:latin typeface="Calibri"/>
                <a:cs typeface="Calibri"/>
              </a:rPr>
              <a:t>gap</a:t>
            </a:r>
            <a:r>
              <a:rPr sz="2200" dirty="0">
                <a:latin typeface="Calibri"/>
                <a:cs typeface="Calibri"/>
              </a:rPr>
              <a:t> </a:t>
            </a:r>
            <a:r>
              <a:rPr sz="2200" spc="-10" dirty="0">
                <a:latin typeface="Calibri"/>
                <a:cs typeface="Calibri"/>
              </a:rPr>
              <a:t>region</a:t>
            </a:r>
            <a:r>
              <a:rPr sz="2200" spc="10" dirty="0">
                <a:latin typeface="Calibri"/>
                <a:cs typeface="Calibri"/>
              </a:rPr>
              <a:t> </a:t>
            </a:r>
            <a:r>
              <a:rPr sz="2200" spc="-5" dirty="0">
                <a:latin typeface="Calibri"/>
                <a:cs typeface="Calibri"/>
              </a:rPr>
              <a:t>is</a:t>
            </a:r>
            <a:r>
              <a:rPr sz="2200" spc="10" dirty="0">
                <a:latin typeface="Calibri"/>
                <a:cs typeface="Calibri"/>
              </a:rPr>
              <a:t> </a:t>
            </a:r>
            <a:r>
              <a:rPr sz="2200" spc="-10" dirty="0">
                <a:latin typeface="Calibri"/>
                <a:cs typeface="Calibri"/>
              </a:rPr>
              <a:t>given</a:t>
            </a:r>
            <a:r>
              <a:rPr sz="2200" spc="10" dirty="0">
                <a:latin typeface="Calibri"/>
                <a:cs typeface="Calibri"/>
              </a:rPr>
              <a:t> </a:t>
            </a:r>
            <a:r>
              <a:rPr sz="2200" spc="-60" dirty="0">
                <a:latin typeface="Calibri"/>
                <a:cs typeface="Calibri"/>
              </a:rPr>
              <a:t>by,</a:t>
            </a:r>
            <a:endParaRPr sz="2200">
              <a:latin typeface="Calibri"/>
              <a:cs typeface="Calibri"/>
            </a:endParaRPr>
          </a:p>
        </p:txBody>
      </p:sp>
      <p:sp>
        <p:nvSpPr>
          <p:cNvPr id="5" name="object 5"/>
          <p:cNvSpPr txBox="1"/>
          <p:nvPr/>
        </p:nvSpPr>
        <p:spPr>
          <a:xfrm>
            <a:off x="891844" y="5124450"/>
            <a:ext cx="7733665" cy="1120820"/>
          </a:xfrm>
          <a:prstGeom prst="rect">
            <a:avLst/>
          </a:prstGeom>
        </p:spPr>
        <p:txBody>
          <a:bodyPr vert="horz" wrap="square" lIns="0" tIns="12700" rIns="0" bIns="0" rtlCol="0">
            <a:spAutoFit/>
          </a:bodyPr>
          <a:lstStyle/>
          <a:p>
            <a:pPr marL="38100">
              <a:lnSpc>
                <a:spcPct val="100000"/>
              </a:lnSpc>
              <a:spcBef>
                <a:spcPts val="100"/>
              </a:spcBef>
            </a:pPr>
            <a:r>
              <a:rPr sz="1800" spc="-10" dirty="0">
                <a:latin typeface="Calibri"/>
                <a:cs typeface="Calibri"/>
              </a:rPr>
              <a:t>Where,</a:t>
            </a:r>
            <a:endParaRPr sz="1800" dirty="0">
              <a:latin typeface="Calibri"/>
              <a:cs typeface="Calibri"/>
            </a:endParaRPr>
          </a:p>
          <a:p>
            <a:pPr marL="768985">
              <a:lnSpc>
                <a:spcPct val="100000"/>
              </a:lnSpc>
            </a:pPr>
            <a:r>
              <a:rPr sz="1800" dirty="0">
                <a:latin typeface="Calibri"/>
                <a:cs typeface="Calibri"/>
              </a:rPr>
              <a:t>d</a:t>
            </a:r>
            <a:r>
              <a:rPr sz="1800" spc="5" dirty="0">
                <a:latin typeface="Calibri"/>
                <a:cs typeface="Calibri"/>
              </a:rPr>
              <a:t> </a:t>
            </a:r>
            <a:r>
              <a:rPr sz="1800" spc="-5" dirty="0">
                <a:latin typeface="Calibri"/>
                <a:cs typeface="Calibri"/>
              </a:rPr>
              <a:t>is </a:t>
            </a:r>
            <a:r>
              <a:rPr sz="1800" dirty="0">
                <a:latin typeface="Calibri"/>
                <a:cs typeface="Calibri"/>
              </a:rPr>
              <a:t>the</a:t>
            </a:r>
            <a:r>
              <a:rPr sz="1800" spc="-5" dirty="0">
                <a:latin typeface="Calibri"/>
                <a:cs typeface="Calibri"/>
              </a:rPr>
              <a:t> </a:t>
            </a:r>
            <a:r>
              <a:rPr sz="1800" spc="-10" dirty="0">
                <a:latin typeface="Calibri"/>
                <a:cs typeface="Calibri"/>
              </a:rPr>
              <a:t>separation </a:t>
            </a:r>
            <a:r>
              <a:rPr sz="1800" spc="-5" dirty="0">
                <a:latin typeface="Calibri"/>
                <a:cs typeface="Calibri"/>
              </a:rPr>
              <a:t>between</a:t>
            </a:r>
            <a:r>
              <a:rPr sz="1800" spc="10" dirty="0">
                <a:latin typeface="Calibri"/>
                <a:cs typeface="Calibri"/>
              </a:rPr>
              <a:t> </a:t>
            </a:r>
            <a:r>
              <a:rPr sz="1800" spc="-5" dirty="0">
                <a:latin typeface="Calibri"/>
                <a:cs typeface="Calibri"/>
              </a:rPr>
              <a:t>fiber</a:t>
            </a:r>
            <a:r>
              <a:rPr sz="1800" dirty="0">
                <a:latin typeface="Calibri"/>
                <a:cs typeface="Calibri"/>
              </a:rPr>
              <a:t> end.</a:t>
            </a:r>
          </a:p>
          <a:p>
            <a:pPr marL="768985" marR="4195445">
              <a:lnSpc>
                <a:spcPct val="100000"/>
              </a:lnSpc>
            </a:pPr>
            <a:r>
              <a:rPr sz="1800" dirty="0">
                <a:latin typeface="Calibri"/>
                <a:cs typeface="Calibri"/>
              </a:rPr>
              <a:t>n</a:t>
            </a:r>
            <a:r>
              <a:rPr sz="1800" baseline="-20833" dirty="0">
                <a:latin typeface="Calibri"/>
                <a:cs typeface="Calibri"/>
              </a:rPr>
              <a:t>1</a:t>
            </a:r>
            <a:r>
              <a:rPr sz="1800" spc="217" baseline="-20833" dirty="0">
                <a:latin typeface="Calibri"/>
                <a:cs typeface="Calibri"/>
              </a:rPr>
              <a:t> </a:t>
            </a:r>
            <a:r>
              <a:rPr sz="1800" spc="-5" dirty="0">
                <a:latin typeface="Calibri"/>
                <a:cs typeface="Calibri"/>
              </a:rPr>
              <a:t>is</a:t>
            </a:r>
            <a:r>
              <a:rPr sz="1800" dirty="0">
                <a:latin typeface="Calibri"/>
                <a:cs typeface="Calibri"/>
              </a:rPr>
              <a:t> </a:t>
            </a:r>
            <a:r>
              <a:rPr sz="1800" spc="-10" dirty="0">
                <a:latin typeface="Calibri"/>
                <a:cs typeface="Calibri"/>
              </a:rPr>
              <a:t>index-matching</a:t>
            </a:r>
            <a:r>
              <a:rPr sz="1800" spc="5" dirty="0">
                <a:latin typeface="Calibri"/>
                <a:cs typeface="Calibri"/>
              </a:rPr>
              <a:t> </a:t>
            </a:r>
            <a:r>
              <a:rPr sz="1800" spc="-10" dirty="0">
                <a:latin typeface="Calibri"/>
                <a:cs typeface="Calibri"/>
              </a:rPr>
              <a:t>material. </a:t>
            </a:r>
            <a:r>
              <a:rPr sz="1800" spc="-395" dirty="0">
                <a:latin typeface="Calibri"/>
                <a:cs typeface="Calibri"/>
              </a:rPr>
              <a:t> </a:t>
            </a:r>
            <a:r>
              <a:rPr sz="1800" dirty="0">
                <a:latin typeface="Calibri"/>
                <a:cs typeface="Calibri"/>
              </a:rPr>
              <a:t>R </a:t>
            </a:r>
            <a:r>
              <a:rPr sz="1800" spc="-5" dirty="0">
                <a:latin typeface="Calibri"/>
                <a:cs typeface="Calibri"/>
              </a:rPr>
              <a:t>is </a:t>
            </a:r>
            <a:r>
              <a:rPr sz="1800" spc="-10" dirty="0">
                <a:latin typeface="Calibri"/>
                <a:cs typeface="Calibri"/>
              </a:rPr>
              <a:t>reflectivity</a:t>
            </a:r>
            <a:r>
              <a:rPr sz="1800" spc="5" dirty="0">
                <a:latin typeface="Calibri"/>
                <a:cs typeface="Calibri"/>
              </a:rPr>
              <a:t> </a:t>
            </a:r>
            <a:r>
              <a:rPr sz="1800" spc="-10" dirty="0">
                <a:latin typeface="Calibri"/>
                <a:cs typeface="Calibri"/>
              </a:rPr>
              <a:t>constant</a:t>
            </a:r>
            <a:r>
              <a:rPr sz="1800" spc="-10" dirty="0" smtClean="0">
                <a:latin typeface="Calibri"/>
                <a:cs typeface="Calibri"/>
              </a:rPr>
              <a:t>.</a:t>
            </a:r>
            <a:endParaRPr sz="1800" dirty="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9144000" cy="68579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9101" y="197127"/>
            <a:ext cx="3775082" cy="293502"/>
          </a:xfrm>
          <a:prstGeom prst="rect">
            <a:avLst/>
          </a:prstGeom>
        </p:spPr>
      </p:pic>
      <p:sp>
        <p:nvSpPr>
          <p:cNvPr id="3" name="object 3"/>
          <p:cNvSpPr txBox="1">
            <a:spLocks noGrp="1"/>
          </p:cNvSpPr>
          <p:nvPr>
            <p:ph type="title"/>
          </p:nvPr>
        </p:nvSpPr>
        <p:spPr>
          <a:xfrm>
            <a:off x="154939" y="89408"/>
            <a:ext cx="378079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6FC0"/>
                </a:solidFill>
                <a:latin typeface="Calibri"/>
                <a:cs typeface="Calibri"/>
              </a:rPr>
              <a:t>Absorption</a:t>
            </a:r>
            <a:r>
              <a:rPr sz="2400" b="1" spc="-45" dirty="0">
                <a:solidFill>
                  <a:srgbClr val="006FC0"/>
                </a:solidFill>
                <a:latin typeface="Calibri"/>
                <a:cs typeface="Calibri"/>
              </a:rPr>
              <a:t> </a:t>
            </a:r>
            <a:r>
              <a:rPr sz="2400" b="1" spc="-10" dirty="0">
                <a:solidFill>
                  <a:srgbClr val="006FC0"/>
                </a:solidFill>
                <a:latin typeface="Calibri"/>
                <a:cs typeface="Calibri"/>
              </a:rPr>
              <a:t>by</a:t>
            </a:r>
            <a:r>
              <a:rPr sz="2400" b="1" spc="-15" dirty="0">
                <a:solidFill>
                  <a:srgbClr val="006FC0"/>
                </a:solidFill>
                <a:latin typeface="Calibri"/>
                <a:cs typeface="Calibri"/>
              </a:rPr>
              <a:t> </a:t>
            </a:r>
            <a:r>
              <a:rPr sz="2400" b="1" spc="-20" dirty="0">
                <a:solidFill>
                  <a:srgbClr val="006FC0"/>
                </a:solidFill>
                <a:latin typeface="Calibri"/>
                <a:cs typeface="Calibri"/>
              </a:rPr>
              <a:t>Atomic</a:t>
            </a:r>
            <a:r>
              <a:rPr sz="2400" b="1" spc="-45" dirty="0">
                <a:solidFill>
                  <a:srgbClr val="006FC0"/>
                </a:solidFill>
                <a:latin typeface="Calibri"/>
                <a:cs typeface="Calibri"/>
              </a:rPr>
              <a:t> </a:t>
            </a:r>
            <a:r>
              <a:rPr sz="2400" b="1" spc="-10" dirty="0">
                <a:solidFill>
                  <a:srgbClr val="006FC0"/>
                </a:solidFill>
                <a:latin typeface="Calibri"/>
                <a:cs typeface="Calibri"/>
              </a:rPr>
              <a:t>Defects</a:t>
            </a:r>
            <a:endParaRPr sz="2400">
              <a:latin typeface="Calibri"/>
              <a:cs typeface="Calibri"/>
            </a:endParaRPr>
          </a:p>
        </p:txBody>
      </p:sp>
      <p:sp>
        <p:nvSpPr>
          <p:cNvPr id="4" name="object 4"/>
          <p:cNvSpPr txBox="1"/>
          <p:nvPr/>
        </p:nvSpPr>
        <p:spPr>
          <a:xfrm>
            <a:off x="383540" y="1532636"/>
            <a:ext cx="8378825" cy="4506595"/>
          </a:xfrm>
          <a:prstGeom prst="rect">
            <a:avLst/>
          </a:prstGeom>
        </p:spPr>
        <p:txBody>
          <a:bodyPr vert="horz" wrap="square" lIns="0" tIns="12065" rIns="0" bIns="0" rtlCol="0">
            <a:spAutoFit/>
          </a:bodyPr>
          <a:lstStyle/>
          <a:p>
            <a:pPr marL="12700" marR="8890" algn="just">
              <a:lnSpc>
                <a:spcPct val="100000"/>
              </a:lnSpc>
              <a:spcBef>
                <a:spcPts val="95"/>
              </a:spcBef>
              <a:buSzPct val="95454"/>
              <a:buFont typeface="Arial MT"/>
              <a:buChar char="•"/>
              <a:tabLst>
                <a:tab pos="111760" algn="l"/>
              </a:tabLst>
            </a:pPr>
            <a:r>
              <a:rPr sz="2200" spc="-15" dirty="0">
                <a:latin typeface="Calibri"/>
                <a:cs typeface="Calibri"/>
              </a:rPr>
              <a:t>Atomic defects </a:t>
            </a:r>
            <a:r>
              <a:rPr sz="2200" spc="-10" dirty="0">
                <a:latin typeface="Calibri"/>
                <a:cs typeface="Calibri"/>
              </a:rPr>
              <a:t>are imperfections </a:t>
            </a:r>
            <a:r>
              <a:rPr sz="2200" spc="-5" dirty="0">
                <a:latin typeface="Calibri"/>
                <a:cs typeface="Calibri"/>
              </a:rPr>
              <a:t>in the </a:t>
            </a:r>
            <a:r>
              <a:rPr sz="2200" spc="-10" dirty="0">
                <a:latin typeface="Calibri"/>
                <a:cs typeface="Calibri"/>
              </a:rPr>
              <a:t>atomic structure </a:t>
            </a:r>
            <a:r>
              <a:rPr sz="2200" dirty="0">
                <a:latin typeface="Calibri"/>
                <a:cs typeface="Calibri"/>
              </a:rPr>
              <a:t>of </a:t>
            </a:r>
            <a:r>
              <a:rPr sz="2200" spc="-5" dirty="0">
                <a:latin typeface="Calibri"/>
                <a:cs typeface="Calibri"/>
              </a:rPr>
              <a:t>the </a:t>
            </a:r>
            <a:r>
              <a:rPr sz="2200" spc="-10" dirty="0">
                <a:latin typeface="Calibri"/>
                <a:cs typeface="Calibri"/>
              </a:rPr>
              <a:t>fiber </a:t>
            </a:r>
            <a:r>
              <a:rPr sz="2200" spc="-5" dirty="0">
                <a:latin typeface="Calibri"/>
                <a:cs typeface="Calibri"/>
              </a:rPr>
              <a:t> </a:t>
            </a:r>
            <a:r>
              <a:rPr sz="2200" spc="-10" dirty="0">
                <a:latin typeface="Calibri"/>
                <a:cs typeface="Calibri"/>
              </a:rPr>
              <a:t>materials</a:t>
            </a:r>
            <a:r>
              <a:rPr sz="2200" spc="-5" dirty="0">
                <a:latin typeface="Calibri"/>
                <a:cs typeface="Calibri"/>
              </a:rPr>
              <a:t> </a:t>
            </a:r>
            <a:r>
              <a:rPr sz="2200" spc="-10" dirty="0">
                <a:latin typeface="Calibri"/>
                <a:cs typeface="Calibri"/>
              </a:rPr>
              <a:t>such</a:t>
            </a:r>
            <a:r>
              <a:rPr sz="2200" spc="-5" dirty="0">
                <a:latin typeface="Calibri"/>
                <a:cs typeface="Calibri"/>
              </a:rPr>
              <a:t> as</a:t>
            </a:r>
            <a:r>
              <a:rPr sz="2200" dirty="0">
                <a:latin typeface="Calibri"/>
                <a:cs typeface="Calibri"/>
              </a:rPr>
              <a:t> </a:t>
            </a:r>
            <a:r>
              <a:rPr sz="2200" spc="-5" dirty="0">
                <a:latin typeface="Calibri"/>
                <a:cs typeface="Calibri"/>
              </a:rPr>
              <a:t>missing</a:t>
            </a:r>
            <a:r>
              <a:rPr sz="2200" dirty="0">
                <a:latin typeface="Calibri"/>
                <a:cs typeface="Calibri"/>
              </a:rPr>
              <a:t> </a:t>
            </a:r>
            <a:r>
              <a:rPr sz="2200" spc="-5" dirty="0">
                <a:latin typeface="Calibri"/>
                <a:cs typeface="Calibri"/>
              </a:rPr>
              <a:t>molecules,</a:t>
            </a:r>
            <a:r>
              <a:rPr sz="2200" dirty="0">
                <a:latin typeface="Calibri"/>
                <a:cs typeface="Calibri"/>
              </a:rPr>
              <a:t> </a:t>
            </a:r>
            <a:r>
              <a:rPr sz="2200" spc="-10" dirty="0">
                <a:latin typeface="Calibri"/>
                <a:cs typeface="Calibri"/>
              </a:rPr>
              <a:t>high</a:t>
            </a:r>
            <a:r>
              <a:rPr sz="2200" spc="-5" dirty="0">
                <a:latin typeface="Calibri"/>
                <a:cs typeface="Calibri"/>
              </a:rPr>
              <a:t> density</a:t>
            </a:r>
            <a:r>
              <a:rPr sz="2200" dirty="0">
                <a:latin typeface="Calibri"/>
                <a:cs typeface="Calibri"/>
              </a:rPr>
              <a:t> </a:t>
            </a:r>
            <a:r>
              <a:rPr sz="2200" spc="-15" dirty="0">
                <a:latin typeface="Calibri"/>
                <a:cs typeface="Calibri"/>
              </a:rPr>
              <a:t>clusters</a:t>
            </a:r>
            <a:r>
              <a:rPr sz="2200" spc="465" dirty="0">
                <a:latin typeface="Calibri"/>
                <a:cs typeface="Calibri"/>
              </a:rPr>
              <a:t> </a:t>
            </a:r>
            <a:r>
              <a:rPr sz="2200" dirty="0">
                <a:latin typeface="Calibri"/>
                <a:cs typeface="Calibri"/>
              </a:rPr>
              <a:t>of</a:t>
            </a:r>
            <a:r>
              <a:rPr sz="2200" spc="495" dirty="0">
                <a:latin typeface="Calibri"/>
                <a:cs typeface="Calibri"/>
              </a:rPr>
              <a:t> </a:t>
            </a:r>
            <a:r>
              <a:rPr sz="2200" spc="-15" dirty="0">
                <a:latin typeface="Calibri"/>
                <a:cs typeface="Calibri"/>
              </a:rPr>
              <a:t>atom </a:t>
            </a:r>
            <a:r>
              <a:rPr sz="2200" spc="-10" dirty="0">
                <a:latin typeface="Calibri"/>
                <a:cs typeface="Calibri"/>
              </a:rPr>
              <a:t> groups.</a:t>
            </a:r>
            <a:endParaRPr sz="2200">
              <a:latin typeface="Calibri"/>
              <a:cs typeface="Calibri"/>
            </a:endParaRPr>
          </a:p>
          <a:p>
            <a:pPr marL="12700" marR="6985" algn="just">
              <a:lnSpc>
                <a:spcPct val="100000"/>
              </a:lnSpc>
              <a:spcBef>
                <a:spcPts val="1200"/>
              </a:spcBef>
              <a:buSzPct val="95454"/>
              <a:buFont typeface="Arial MT"/>
              <a:buChar char="•"/>
              <a:tabLst>
                <a:tab pos="111760" algn="l"/>
              </a:tabLst>
            </a:pPr>
            <a:r>
              <a:rPr sz="2200" spc="-5" dirty="0">
                <a:latin typeface="Calibri"/>
                <a:cs typeface="Calibri"/>
              </a:rPr>
              <a:t>These</a:t>
            </a:r>
            <a:r>
              <a:rPr sz="2200" dirty="0">
                <a:latin typeface="Calibri"/>
                <a:cs typeface="Calibri"/>
              </a:rPr>
              <a:t> </a:t>
            </a:r>
            <a:r>
              <a:rPr sz="2200" spc="-5" dirty="0">
                <a:latin typeface="Calibri"/>
                <a:cs typeface="Calibri"/>
              </a:rPr>
              <a:t>Absorption</a:t>
            </a:r>
            <a:r>
              <a:rPr sz="2200" dirty="0">
                <a:latin typeface="Calibri"/>
                <a:cs typeface="Calibri"/>
              </a:rPr>
              <a:t> </a:t>
            </a:r>
            <a:r>
              <a:rPr sz="2200" spc="-5" dirty="0">
                <a:latin typeface="Calibri"/>
                <a:cs typeface="Calibri"/>
              </a:rPr>
              <a:t>losses</a:t>
            </a:r>
            <a:r>
              <a:rPr sz="2200" dirty="0">
                <a:latin typeface="Calibri"/>
                <a:cs typeface="Calibri"/>
              </a:rPr>
              <a:t> </a:t>
            </a:r>
            <a:r>
              <a:rPr sz="2200" spc="-10" dirty="0">
                <a:latin typeface="Calibri"/>
                <a:cs typeface="Calibri"/>
              </a:rPr>
              <a:t>are</a:t>
            </a:r>
            <a:r>
              <a:rPr sz="2200" spc="-5" dirty="0">
                <a:latin typeface="Calibri"/>
                <a:cs typeface="Calibri"/>
              </a:rPr>
              <a:t> negligible</a:t>
            </a:r>
            <a:r>
              <a:rPr sz="2200" dirty="0">
                <a:latin typeface="Calibri"/>
                <a:cs typeface="Calibri"/>
              </a:rPr>
              <a:t> </a:t>
            </a:r>
            <a:r>
              <a:rPr sz="2200" spc="-10" dirty="0">
                <a:latin typeface="Calibri"/>
                <a:cs typeface="Calibri"/>
              </a:rPr>
              <a:t>compared</a:t>
            </a:r>
            <a:r>
              <a:rPr sz="2200" spc="-5" dirty="0">
                <a:latin typeface="Calibri"/>
                <a:cs typeface="Calibri"/>
              </a:rPr>
              <a:t> with</a:t>
            </a:r>
            <a:r>
              <a:rPr sz="2200" dirty="0">
                <a:latin typeface="Calibri"/>
                <a:cs typeface="Calibri"/>
              </a:rPr>
              <a:t> </a:t>
            </a:r>
            <a:r>
              <a:rPr sz="2200" spc="-5" dirty="0">
                <a:latin typeface="Calibri"/>
                <a:cs typeface="Calibri"/>
              </a:rPr>
              <a:t>intrinsic</a:t>
            </a:r>
            <a:r>
              <a:rPr sz="2200" dirty="0">
                <a:latin typeface="Calibri"/>
                <a:cs typeface="Calibri"/>
              </a:rPr>
              <a:t> </a:t>
            </a:r>
            <a:r>
              <a:rPr sz="2200" spc="-5" dirty="0">
                <a:latin typeface="Calibri"/>
                <a:cs typeface="Calibri"/>
              </a:rPr>
              <a:t>and </a:t>
            </a:r>
            <a:r>
              <a:rPr sz="2200" dirty="0">
                <a:latin typeface="Calibri"/>
                <a:cs typeface="Calibri"/>
              </a:rPr>
              <a:t> </a:t>
            </a:r>
            <a:r>
              <a:rPr sz="2200" spc="-10" dirty="0">
                <a:latin typeface="Calibri"/>
                <a:cs typeface="Calibri"/>
              </a:rPr>
              <a:t>extrinsic</a:t>
            </a:r>
            <a:r>
              <a:rPr sz="2200" spc="-25" dirty="0">
                <a:latin typeface="Calibri"/>
                <a:cs typeface="Calibri"/>
              </a:rPr>
              <a:t> </a:t>
            </a:r>
            <a:r>
              <a:rPr sz="2200" spc="-5" dirty="0">
                <a:latin typeface="Calibri"/>
                <a:cs typeface="Calibri"/>
              </a:rPr>
              <a:t>losses.</a:t>
            </a:r>
            <a:endParaRPr sz="2200">
              <a:latin typeface="Calibri"/>
              <a:cs typeface="Calibri"/>
            </a:endParaRPr>
          </a:p>
          <a:p>
            <a:pPr marL="12700" marR="7620" algn="just">
              <a:lnSpc>
                <a:spcPct val="100000"/>
              </a:lnSpc>
              <a:spcBef>
                <a:spcPts val="1205"/>
              </a:spcBef>
              <a:buSzPct val="95454"/>
              <a:buFont typeface="Arial MT"/>
              <a:buChar char="•"/>
              <a:tabLst>
                <a:tab pos="111760" algn="l"/>
              </a:tabLst>
            </a:pPr>
            <a:r>
              <a:rPr sz="2200" spc="-10" dirty="0">
                <a:latin typeface="Calibri"/>
                <a:cs typeface="Calibri"/>
              </a:rPr>
              <a:t>The</a:t>
            </a:r>
            <a:r>
              <a:rPr sz="2200" spc="-5" dirty="0">
                <a:latin typeface="Calibri"/>
                <a:cs typeface="Calibri"/>
              </a:rPr>
              <a:t> absorption</a:t>
            </a:r>
            <a:r>
              <a:rPr sz="2200" dirty="0">
                <a:latin typeface="Calibri"/>
                <a:cs typeface="Calibri"/>
              </a:rPr>
              <a:t> </a:t>
            </a:r>
            <a:r>
              <a:rPr sz="2200" spc="-20" dirty="0">
                <a:latin typeface="Calibri"/>
                <a:cs typeface="Calibri"/>
              </a:rPr>
              <a:t>effect</a:t>
            </a:r>
            <a:r>
              <a:rPr sz="2200" spc="-15" dirty="0">
                <a:latin typeface="Calibri"/>
                <a:cs typeface="Calibri"/>
              </a:rPr>
              <a:t> </a:t>
            </a:r>
            <a:r>
              <a:rPr sz="2200" spc="-5" dirty="0">
                <a:latin typeface="Calibri"/>
                <a:cs typeface="Calibri"/>
              </a:rPr>
              <a:t>is</a:t>
            </a:r>
            <a:r>
              <a:rPr sz="2200" dirty="0">
                <a:latin typeface="Calibri"/>
                <a:cs typeface="Calibri"/>
              </a:rPr>
              <a:t> </a:t>
            </a:r>
            <a:r>
              <a:rPr sz="2200" spc="-10" dirty="0">
                <a:latin typeface="Calibri"/>
                <a:cs typeface="Calibri"/>
              </a:rPr>
              <a:t>most</a:t>
            </a:r>
            <a:r>
              <a:rPr sz="2200" spc="-5" dirty="0">
                <a:latin typeface="Calibri"/>
                <a:cs typeface="Calibri"/>
              </a:rPr>
              <a:t> </a:t>
            </a:r>
            <a:r>
              <a:rPr sz="2200" spc="-10" dirty="0">
                <a:latin typeface="Calibri"/>
                <a:cs typeface="Calibri"/>
              </a:rPr>
              <a:t>significant</a:t>
            </a:r>
            <a:r>
              <a:rPr sz="2200" spc="-5" dirty="0">
                <a:latin typeface="Calibri"/>
                <a:cs typeface="Calibri"/>
              </a:rPr>
              <a:t> when</a:t>
            </a:r>
            <a:r>
              <a:rPr sz="2200" dirty="0">
                <a:latin typeface="Calibri"/>
                <a:cs typeface="Calibri"/>
              </a:rPr>
              <a:t> fiber</a:t>
            </a:r>
            <a:r>
              <a:rPr sz="2200" spc="5" dirty="0">
                <a:latin typeface="Calibri"/>
                <a:cs typeface="Calibri"/>
              </a:rPr>
              <a:t> </a:t>
            </a:r>
            <a:r>
              <a:rPr sz="2200" spc="-5" dirty="0">
                <a:latin typeface="Calibri"/>
                <a:cs typeface="Calibri"/>
              </a:rPr>
              <a:t>is</a:t>
            </a:r>
            <a:r>
              <a:rPr sz="2200" spc="484" dirty="0">
                <a:latin typeface="Calibri"/>
                <a:cs typeface="Calibri"/>
              </a:rPr>
              <a:t> </a:t>
            </a:r>
            <a:r>
              <a:rPr sz="2200" spc="-10" dirty="0">
                <a:latin typeface="Calibri"/>
                <a:cs typeface="Calibri"/>
              </a:rPr>
              <a:t>exposed</a:t>
            </a:r>
            <a:r>
              <a:rPr sz="2200" spc="475" dirty="0">
                <a:latin typeface="Calibri"/>
                <a:cs typeface="Calibri"/>
              </a:rPr>
              <a:t> </a:t>
            </a:r>
            <a:r>
              <a:rPr sz="2200" spc="-35" dirty="0">
                <a:latin typeface="Calibri"/>
                <a:cs typeface="Calibri"/>
              </a:rPr>
              <a:t>to </a:t>
            </a:r>
            <a:r>
              <a:rPr sz="2200" spc="-30" dirty="0">
                <a:latin typeface="Calibri"/>
                <a:cs typeface="Calibri"/>
              </a:rPr>
              <a:t> </a:t>
            </a:r>
            <a:r>
              <a:rPr sz="2200" spc="-5" dirty="0">
                <a:latin typeface="Calibri"/>
                <a:cs typeface="Calibri"/>
              </a:rPr>
              <a:t>ionizing </a:t>
            </a:r>
            <a:r>
              <a:rPr sz="2200" spc="-15" dirty="0">
                <a:latin typeface="Calibri"/>
                <a:cs typeface="Calibri"/>
              </a:rPr>
              <a:t>radiation </a:t>
            </a:r>
            <a:r>
              <a:rPr sz="2200" spc="-5" dirty="0">
                <a:latin typeface="Calibri"/>
                <a:cs typeface="Calibri"/>
              </a:rPr>
              <a:t>in nuclear </a:t>
            </a:r>
            <a:r>
              <a:rPr sz="2200" spc="-35" dirty="0">
                <a:latin typeface="Calibri"/>
                <a:cs typeface="Calibri"/>
              </a:rPr>
              <a:t>reactor,</a:t>
            </a:r>
            <a:r>
              <a:rPr sz="2200" spc="425" dirty="0">
                <a:latin typeface="Calibri"/>
                <a:cs typeface="Calibri"/>
              </a:rPr>
              <a:t> </a:t>
            </a:r>
            <a:r>
              <a:rPr sz="2200" spc="-10" dirty="0">
                <a:latin typeface="Calibri"/>
                <a:cs typeface="Calibri"/>
              </a:rPr>
              <a:t>medical therapies, </a:t>
            </a:r>
            <a:r>
              <a:rPr sz="2200" spc="-5" dirty="0">
                <a:latin typeface="Calibri"/>
                <a:cs typeface="Calibri"/>
              </a:rPr>
              <a:t>space missions </a:t>
            </a:r>
            <a:r>
              <a:rPr sz="2200" dirty="0">
                <a:latin typeface="Calibri"/>
                <a:cs typeface="Calibri"/>
              </a:rPr>
              <a:t> </a:t>
            </a:r>
            <a:r>
              <a:rPr sz="2200" spc="-15" dirty="0">
                <a:latin typeface="Calibri"/>
                <a:cs typeface="Calibri"/>
              </a:rPr>
              <a:t>etc.</a:t>
            </a:r>
            <a:endParaRPr sz="2200">
              <a:latin typeface="Calibri"/>
              <a:cs typeface="Calibri"/>
            </a:endParaRPr>
          </a:p>
          <a:p>
            <a:pPr marL="12700" marR="5080" algn="just">
              <a:lnSpc>
                <a:spcPct val="100000"/>
              </a:lnSpc>
              <a:spcBef>
                <a:spcPts val="1200"/>
              </a:spcBef>
              <a:buSzPct val="95454"/>
              <a:buFont typeface="Arial MT"/>
              <a:buChar char="•"/>
              <a:tabLst>
                <a:tab pos="111760" algn="l"/>
              </a:tabLst>
            </a:pPr>
            <a:r>
              <a:rPr sz="2200" spc="-10" dirty="0">
                <a:latin typeface="Calibri"/>
                <a:cs typeface="Calibri"/>
              </a:rPr>
              <a:t>The radiation damages </a:t>
            </a:r>
            <a:r>
              <a:rPr sz="2200" spc="-5" dirty="0">
                <a:latin typeface="Calibri"/>
                <a:cs typeface="Calibri"/>
              </a:rPr>
              <a:t>the </a:t>
            </a:r>
            <a:r>
              <a:rPr sz="2200" spc="-10" dirty="0">
                <a:latin typeface="Calibri"/>
                <a:cs typeface="Calibri"/>
              </a:rPr>
              <a:t>internal structure </a:t>
            </a:r>
            <a:r>
              <a:rPr sz="2200" dirty="0">
                <a:latin typeface="Calibri"/>
                <a:cs typeface="Calibri"/>
              </a:rPr>
              <a:t>of </a:t>
            </a:r>
            <a:r>
              <a:rPr sz="2200" spc="-40" dirty="0">
                <a:latin typeface="Calibri"/>
                <a:cs typeface="Calibri"/>
              </a:rPr>
              <a:t>fiber. </a:t>
            </a:r>
            <a:r>
              <a:rPr sz="2200" spc="-5" dirty="0">
                <a:latin typeface="Calibri"/>
                <a:cs typeface="Calibri"/>
              </a:rPr>
              <a:t>The </a:t>
            </a:r>
            <a:r>
              <a:rPr sz="2200" spc="-10" dirty="0">
                <a:latin typeface="Calibri"/>
                <a:cs typeface="Calibri"/>
              </a:rPr>
              <a:t>damages are </a:t>
            </a:r>
            <a:r>
              <a:rPr sz="2200" spc="-5" dirty="0">
                <a:latin typeface="Calibri"/>
                <a:cs typeface="Calibri"/>
              </a:rPr>
              <a:t> </a:t>
            </a:r>
            <a:r>
              <a:rPr sz="2200" spc="-10" dirty="0">
                <a:latin typeface="Calibri"/>
                <a:cs typeface="Calibri"/>
              </a:rPr>
              <a:t>proportional</a:t>
            </a:r>
            <a:r>
              <a:rPr sz="2200" spc="-5" dirty="0">
                <a:latin typeface="Calibri"/>
                <a:cs typeface="Calibri"/>
              </a:rPr>
              <a:t> </a:t>
            </a:r>
            <a:r>
              <a:rPr sz="2200" spc="-20" dirty="0">
                <a:latin typeface="Calibri"/>
                <a:cs typeface="Calibri"/>
              </a:rPr>
              <a:t>to</a:t>
            </a:r>
            <a:r>
              <a:rPr sz="2200" spc="-15"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intensity</a:t>
            </a:r>
            <a:r>
              <a:rPr sz="2200" spc="-5" dirty="0">
                <a:latin typeface="Calibri"/>
                <a:cs typeface="Calibri"/>
              </a:rPr>
              <a:t> </a:t>
            </a:r>
            <a:r>
              <a:rPr sz="2200" dirty="0">
                <a:latin typeface="Calibri"/>
                <a:cs typeface="Calibri"/>
              </a:rPr>
              <a:t>of</a:t>
            </a:r>
            <a:r>
              <a:rPr sz="2200" spc="5" dirty="0">
                <a:latin typeface="Calibri"/>
                <a:cs typeface="Calibri"/>
              </a:rPr>
              <a:t> </a:t>
            </a:r>
            <a:r>
              <a:rPr sz="2200" spc="-5" dirty="0">
                <a:latin typeface="Calibri"/>
                <a:cs typeface="Calibri"/>
              </a:rPr>
              <a:t>ionizing</a:t>
            </a:r>
            <a:r>
              <a:rPr sz="2200" dirty="0">
                <a:latin typeface="Calibri"/>
                <a:cs typeface="Calibri"/>
              </a:rPr>
              <a:t> </a:t>
            </a:r>
            <a:r>
              <a:rPr sz="2200" spc="-5" dirty="0">
                <a:latin typeface="Calibri"/>
                <a:cs typeface="Calibri"/>
              </a:rPr>
              <a:t>particles.</a:t>
            </a:r>
            <a:r>
              <a:rPr sz="2200" dirty="0">
                <a:latin typeface="Calibri"/>
                <a:cs typeface="Calibri"/>
              </a:rPr>
              <a:t> </a:t>
            </a:r>
            <a:r>
              <a:rPr sz="2200" spc="-10" dirty="0">
                <a:latin typeface="Calibri"/>
                <a:cs typeface="Calibri"/>
              </a:rPr>
              <a:t>This</a:t>
            </a:r>
            <a:r>
              <a:rPr sz="2200" spc="480" dirty="0">
                <a:latin typeface="Calibri"/>
                <a:cs typeface="Calibri"/>
              </a:rPr>
              <a:t> </a:t>
            </a:r>
            <a:r>
              <a:rPr sz="2200" spc="-10" dirty="0">
                <a:latin typeface="Calibri"/>
                <a:cs typeface="Calibri"/>
              </a:rPr>
              <a:t>results</a:t>
            </a:r>
            <a:r>
              <a:rPr sz="2200" spc="480" dirty="0">
                <a:latin typeface="Calibri"/>
                <a:cs typeface="Calibri"/>
              </a:rPr>
              <a:t> </a:t>
            </a:r>
            <a:r>
              <a:rPr sz="2200" spc="-5" dirty="0">
                <a:latin typeface="Calibri"/>
                <a:cs typeface="Calibri"/>
              </a:rPr>
              <a:t>in </a:t>
            </a:r>
            <a:r>
              <a:rPr sz="2200" dirty="0">
                <a:latin typeface="Calibri"/>
                <a:cs typeface="Calibri"/>
              </a:rPr>
              <a:t> </a:t>
            </a:r>
            <a:r>
              <a:rPr sz="2200" spc="-10" dirty="0">
                <a:latin typeface="Calibri"/>
                <a:cs typeface="Calibri"/>
              </a:rPr>
              <a:t>increasing</a:t>
            </a:r>
            <a:r>
              <a:rPr sz="2200" spc="-5" dirty="0">
                <a:latin typeface="Calibri"/>
                <a:cs typeface="Calibri"/>
              </a:rPr>
              <a:t> </a:t>
            </a:r>
            <a:r>
              <a:rPr sz="2200" spc="-15" dirty="0">
                <a:latin typeface="Calibri"/>
                <a:cs typeface="Calibri"/>
              </a:rPr>
              <a:t>attenuation</a:t>
            </a:r>
            <a:r>
              <a:rPr sz="2200" spc="-10" dirty="0">
                <a:latin typeface="Calibri"/>
                <a:cs typeface="Calibri"/>
              </a:rPr>
              <a:t> </a:t>
            </a:r>
            <a:r>
              <a:rPr sz="2200" spc="-5" dirty="0">
                <a:latin typeface="Calibri"/>
                <a:cs typeface="Calibri"/>
              </a:rPr>
              <a:t>due</a:t>
            </a:r>
            <a:r>
              <a:rPr sz="2200" dirty="0">
                <a:latin typeface="Calibri"/>
                <a:cs typeface="Calibri"/>
              </a:rPr>
              <a:t> </a:t>
            </a:r>
            <a:r>
              <a:rPr sz="2200" spc="-20" dirty="0">
                <a:latin typeface="Calibri"/>
                <a:cs typeface="Calibri"/>
              </a:rPr>
              <a:t>to</a:t>
            </a:r>
            <a:r>
              <a:rPr sz="2200" spc="-15" dirty="0">
                <a:latin typeface="Calibri"/>
                <a:cs typeface="Calibri"/>
              </a:rPr>
              <a:t> </a:t>
            </a:r>
            <a:r>
              <a:rPr sz="2200" spc="-10" dirty="0">
                <a:latin typeface="Calibri"/>
                <a:cs typeface="Calibri"/>
              </a:rPr>
              <a:t>atomic</a:t>
            </a:r>
            <a:r>
              <a:rPr sz="2200" spc="-5" dirty="0">
                <a:latin typeface="Calibri"/>
                <a:cs typeface="Calibri"/>
              </a:rPr>
              <a:t> </a:t>
            </a:r>
            <a:r>
              <a:rPr sz="2200" spc="-15" dirty="0">
                <a:latin typeface="Calibri"/>
                <a:cs typeface="Calibri"/>
              </a:rPr>
              <a:t>defects</a:t>
            </a:r>
            <a:r>
              <a:rPr sz="2200" spc="-10" dirty="0">
                <a:latin typeface="Calibri"/>
                <a:cs typeface="Calibri"/>
              </a:rPr>
              <a:t> </a:t>
            </a:r>
            <a:r>
              <a:rPr sz="2200" dirty="0">
                <a:latin typeface="Calibri"/>
                <a:cs typeface="Calibri"/>
              </a:rPr>
              <a:t>and</a:t>
            </a:r>
            <a:r>
              <a:rPr sz="2200" spc="5" dirty="0">
                <a:latin typeface="Calibri"/>
                <a:cs typeface="Calibri"/>
              </a:rPr>
              <a:t> </a:t>
            </a:r>
            <a:r>
              <a:rPr sz="2200" spc="-5" dirty="0">
                <a:latin typeface="Calibri"/>
                <a:cs typeface="Calibri"/>
              </a:rPr>
              <a:t>absorbing</a:t>
            </a:r>
            <a:r>
              <a:rPr sz="2200" spc="484" dirty="0">
                <a:latin typeface="Calibri"/>
                <a:cs typeface="Calibri"/>
              </a:rPr>
              <a:t> </a:t>
            </a:r>
            <a:r>
              <a:rPr sz="2200" spc="-10" dirty="0">
                <a:latin typeface="Calibri"/>
                <a:cs typeface="Calibri"/>
              </a:rPr>
              <a:t>optical </a:t>
            </a:r>
            <a:r>
              <a:rPr sz="2200" spc="-5" dirty="0">
                <a:latin typeface="Calibri"/>
                <a:cs typeface="Calibri"/>
              </a:rPr>
              <a:t> </a:t>
            </a:r>
            <a:r>
              <a:rPr sz="2200" spc="-30" dirty="0">
                <a:latin typeface="Calibri"/>
                <a:cs typeface="Calibri"/>
              </a:rPr>
              <a:t>energy.</a:t>
            </a:r>
            <a:endParaRPr sz="2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91766" y="1044440"/>
            <a:ext cx="5168802" cy="3809245"/>
          </a:xfrm>
          <a:prstGeom prst="rect">
            <a:avLst/>
          </a:prstGeom>
        </p:spPr>
      </p:pic>
      <p:sp>
        <p:nvSpPr>
          <p:cNvPr id="3" name="object 3"/>
          <p:cNvSpPr txBox="1"/>
          <p:nvPr/>
        </p:nvSpPr>
        <p:spPr>
          <a:xfrm>
            <a:off x="522223" y="5199126"/>
            <a:ext cx="7997825" cy="360680"/>
          </a:xfrm>
          <a:prstGeom prst="rect">
            <a:avLst/>
          </a:prstGeom>
        </p:spPr>
        <p:txBody>
          <a:bodyPr vert="horz" wrap="square" lIns="0" tIns="12065" rIns="0" bIns="0" rtlCol="0">
            <a:spAutoFit/>
          </a:bodyPr>
          <a:lstStyle/>
          <a:p>
            <a:pPr marL="12700">
              <a:lnSpc>
                <a:spcPct val="100000"/>
              </a:lnSpc>
              <a:spcBef>
                <a:spcPts val="95"/>
              </a:spcBef>
            </a:pPr>
            <a:r>
              <a:rPr sz="2200" spc="-20" dirty="0">
                <a:latin typeface="Calibri"/>
                <a:cs typeface="Calibri"/>
              </a:rPr>
              <a:t>rad</a:t>
            </a:r>
            <a:r>
              <a:rPr sz="2200" spc="-15" dirty="0">
                <a:latin typeface="Calibri"/>
                <a:cs typeface="Calibri"/>
              </a:rPr>
              <a:t> </a:t>
            </a:r>
            <a:r>
              <a:rPr sz="2200" spc="-10" dirty="0">
                <a:latin typeface="Calibri"/>
                <a:cs typeface="Calibri"/>
              </a:rPr>
              <a:t>(Si),</a:t>
            </a:r>
            <a:r>
              <a:rPr sz="2200" spc="10" dirty="0">
                <a:latin typeface="Calibri"/>
                <a:cs typeface="Calibri"/>
              </a:rPr>
              <a:t> </a:t>
            </a:r>
            <a:r>
              <a:rPr sz="2200" spc="-5" dirty="0">
                <a:latin typeface="Calibri"/>
                <a:cs typeface="Calibri"/>
              </a:rPr>
              <a:t>this</a:t>
            </a:r>
            <a:r>
              <a:rPr sz="2200" spc="5" dirty="0">
                <a:latin typeface="Calibri"/>
                <a:cs typeface="Calibri"/>
              </a:rPr>
              <a:t> </a:t>
            </a:r>
            <a:r>
              <a:rPr sz="2200" spc="-5" dirty="0">
                <a:latin typeface="Calibri"/>
                <a:cs typeface="Calibri"/>
              </a:rPr>
              <a:t>is</a:t>
            </a:r>
            <a:r>
              <a:rPr sz="2200" spc="5" dirty="0">
                <a:latin typeface="Calibri"/>
                <a:cs typeface="Calibri"/>
              </a:rPr>
              <a:t> </a:t>
            </a:r>
            <a:r>
              <a:rPr sz="2200" spc="-5" dirty="0">
                <a:latin typeface="Calibri"/>
                <a:cs typeface="Calibri"/>
              </a:rPr>
              <a:t>the</a:t>
            </a:r>
            <a:r>
              <a:rPr sz="2200" spc="15" dirty="0">
                <a:latin typeface="Calibri"/>
                <a:cs typeface="Calibri"/>
              </a:rPr>
              <a:t> </a:t>
            </a:r>
            <a:r>
              <a:rPr sz="2200" spc="-10" dirty="0">
                <a:latin typeface="Calibri"/>
                <a:cs typeface="Calibri"/>
              </a:rPr>
              <a:t>unit</a:t>
            </a:r>
            <a:r>
              <a:rPr sz="2200" spc="-15" dirty="0">
                <a:latin typeface="Calibri"/>
                <a:cs typeface="Calibri"/>
              </a:rPr>
              <a:t> </a:t>
            </a:r>
            <a:r>
              <a:rPr sz="2200" spc="-20" dirty="0">
                <a:latin typeface="Calibri"/>
                <a:cs typeface="Calibri"/>
              </a:rPr>
              <a:t>for</a:t>
            </a:r>
            <a:r>
              <a:rPr sz="2200" spc="10" dirty="0">
                <a:latin typeface="Calibri"/>
                <a:cs typeface="Calibri"/>
              </a:rPr>
              <a:t> </a:t>
            </a:r>
            <a:r>
              <a:rPr sz="2200" spc="-5" dirty="0">
                <a:latin typeface="Calibri"/>
                <a:cs typeface="Calibri"/>
              </a:rPr>
              <a:t>measuring</a:t>
            </a:r>
            <a:r>
              <a:rPr sz="2200" spc="10" dirty="0">
                <a:latin typeface="Calibri"/>
                <a:cs typeface="Calibri"/>
              </a:rPr>
              <a:t> </a:t>
            </a:r>
            <a:r>
              <a:rPr sz="2200" spc="-10" dirty="0">
                <a:latin typeface="Calibri"/>
                <a:cs typeface="Calibri"/>
              </a:rPr>
              <a:t>radiation</a:t>
            </a:r>
            <a:r>
              <a:rPr sz="2200" spc="-15" dirty="0">
                <a:latin typeface="Calibri"/>
                <a:cs typeface="Calibri"/>
              </a:rPr>
              <a:t> </a:t>
            </a:r>
            <a:r>
              <a:rPr sz="2200" spc="-5" dirty="0">
                <a:latin typeface="Calibri"/>
                <a:cs typeface="Calibri"/>
              </a:rPr>
              <a:t>absorbed</a:t>
            </a:r>
            <a:r>
              <a:rPr sz="2200" spc="-15" dirty="0">
                <a:latin typeface="Calibri"/>
                <a:cs typeface="Calibri"/>
              </a:rPr>
              <a:t> </a:t>
            </a:r>
            <a:r>
              <a:rPr sz="2200" spc="-5" dirty="0">
                <a:latin typeface="Calibri"/>
                <a:cs typeface="Calibri"/>
              </a:rPr>
              <a:t>in</a:t>
            </a:r>
            <a:r>
              <a:rPr sz="2200" spc="5" dirty="0">
                <a:latin typeface="Calibri"/>
                <a:cs typeface="Calibri"/>
              </a:rPr>
              <a:t> </a:t>
            </a:r>
            <a:r>
              <a:rPr sz="2200" spc="-10" dirty="0">
                <a:latin typeface="Calibri"/>
                <a:cs typeface="Calibri"/>
              </a:rPr>
              <a:t>bulk</a:t>
            </a:r>
            <a:r>
              <a:rPr sz="2200" spc="-5" dirty="0">
                <a:latin typeface="Calibri"/>
                <a:cs typeface="Calibri"/>
              </a:rPr>
              <a:t> </a:t>
            </a:r>
            <a:r>
              <a:rPr sz="2200" spc="-10" dirty="0">
                <a:latin typeface="Calibri"/>
                <a:cs typeface="Calibri"/>
              </a:rPr>
              <a:t>silicon</a:t>
            </a:r>
            <a:endParaRPr sz="2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3760" y="273327"/>
            <a:ext cx="2534196" cy="293502"/>
          </a:xfrm>
          <a:prstGeom prst="rect">
            <a:avLst/>
          </a:prstGeom>
        </p:spPr>
      </p:pic>
      <p:sp>
        <p:nvSpPr>
          <p:cNvPr id="3" name="object 3"/>
          <p:cNvSpPr txBox="1">
            <a:spLocks noGrp="1"/>
          </p:cNvSpPr>
          <p:nvPr>
            <p:ph type="title"/>
          </p:nvPr>
        </p:nvSpPr>
        <p:spPr>
          <a:xfrm>
            <a:off x="231140" y="165608"/>
            <a:ext cx="256857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6FC0"/>
                </a:solidFill>
                <a:latin typeface="Calibri"/>
                <a:cs typeface="Calibri"/>
              </a:rPr>
              <a:t>Extrinsic</a:t>
            </a:r>
            <a:r>
              <a:rPr sz="2400" b="1" spc="-90" dirty="0">
                <a:solidFill>
                  <a:srgbClr val="006FC0"/>
                </a:solidFill>
                <a:latin typeface="Calibri"/>
                <a:cs typeface="Calibri"/>
              </a:rPr>
              <a:t> </a:t>
            </a:r>
            <a:r>
              <a:rPr sz="2400" b="1" spc="-5" dirty="0">
                <a:solidFill>
                  <a:srgbClr val="006FC0"/>
                </a:solidFill>
                <a:latin typeface="Calibri"/>
                <a:cs typeface="Calibri"/>
              </a:rPr>
              <a:t>Absorption</a:t>
            </a:r>
            <a:endParaRPr sz="2400">
              <a:latin typeface="Calibri"/>
              <a:cs typeface="Calibri"/>
            </a:endParaRPr>
          </a:p>
        </p:txBody>
      </p:sp>
      <p:sp>
        <p:nvSpPr>
          <p:cNvPr id="4" name="object 4"/>
          <p:cNvSpPr txBox="1"/>
          <p:nvPr/>
        </p:nvSpPr>
        <p:spPr>
          <a:xfrm>
            <a:off x="231140" y="1016025"/>
            <a:ext cx="8683625" cy="5360670"/>
          </a:xfrm>
          <a:prstGeom prst="rect">
            <a:avLst/>
          </a:prstGeom>
        </p:spPr>
        <p:txBody>
          <a:bodyPr vert="horz" wrap="square" lIns="0" tIns="12700" rIns="0" bIns="0" rtlCol="0">
            <a:spAutoFit/>
          </a:bodyPr>
          <a:lstStyle/>
          <a:p>
            <a:pPr marL="12700" marR="6350" algn="just">
              <a:lnSpc>
                <a:spcPct val="150000"/>
              </a:lnSpc>
              <a:spcBef>
                <a:spcPts val="100"/>
              </a:spcBef>
              <a:buFont typeface="Arial MT"/>
              <a:buChar char="•"/>
              <a:tabLst>
                <a:tab pos="174625" algn="l"/>
              </a:tabLst>
            </a:pPr>
            <a:r>
              <a:rPr sz="2200" spc="-5" dirty="0">
                <a:latin typeface="Calibri"/>
                <a:cs typeface="Calibri"/>
              </a:rPr>
              <a:t>Extrinsic</a:t>
            </a:r>
            <a:r>
              <a:rPr sz="2200" dirty="0">
                <a:latin typeface="Calibri"/>
                <a:cs typeface="Calibri"/>
              </a:rPr>
              <a:t> </a:t>
            </a:r>
            <a:r>
              <a:rPr sz="2200" spc="-5" dirty="0">
                <a:latin typeface="Calibri"/>
                <a:cs typeface="Calibri"/>
              </a:rPr>
              <a:t>absorption</a:t>
            </a:r>
            <a:r>
              <a:rPr sz="2200" dirty="0">
                <a:latin typeface="Calibri"/>
                <a:cs typeface="Calibri"/>
              </a:rPr>
              <a:t> </a:t>
            </a:r>
            <a:r>
              <a:rPr sz="2200" spc="-15" dirty="0">
                <a:latin typeface="Calibri"/>
                <a:cs typeface="Calibri"/>
              </a:rPr>
              <a:t>occurs</a:t>
            </a:r>
            <a:r>
              <a:rPr sz="2200" spc="-10" dirty="0">
                <a:latin typeface="Calibri"/>
                <a:cs typeface="Calibri"/>
              </a:rPr>
              <a:t> due</a:t>
            </a:r>
            <a:r>
              <a:rPr sz="2200" spc="-5" dirty="0">
                <a:latin typeface="Calibri"/>
                <a:cs typeface="Calibri"/>
              </a:rPr>
              <a:t> </a:t>
            </a:r>
            <a:r>
              <a:rPr sz="2200" spc="-20" dirty="0">
                <a:latin typeface="Calibri"/>
                <a:cs typeface="Calibri"/>
              </a:rPr>
              <a:t>to</a:t>
            </a:r>
            <a:r>
              <a:rPr sz="2200" spc="-15" dirty="0">
                <a:latin typeface="Calibri"/>
                <a:cs typeface="Calibri"/>
              </a:rPr>
              <a:t> </a:t>
            </a:r>
            <a:r>
              <a:rPr sz="2200" spc="-10" dirty="0">
                <a:latin typeface="Calibri"/>
                <a:cs typeface="Calibri"/>
              </a:rPr>
              <a:t>electronic</a:t>
            </a:r>
            <a:r>
              <a:rPr sz="2200" spc="-5" dirty="0">
                <a:latin typeface="Calibri"/>
                <a:cs typeface="Calibri"/>
              </a:rPr>
              <a:t> </a:t>
            </a:r>
            <a:r>
              <a:rPr sz="2200" spc="-10" dirty="0">
                <a:latin typeface="Calibri"/>
                <a:cs typeface="Calibri"/>
              </a:rPr>
              <a:t>transitions</a:t>
            </a:r>
            <a:r>
              <a:rPr sz="2200" spc="-5" dirty="0">
                <a:latin typeface="Calibri"/>
                <a:cs typeface="Calibri"/>
              </a:rPr>
              <a:t> </a:t>
            </a:r>
            <a:r>
              <a:rPr sz="2200" spc="-10" dirty="0">
                <a:latin typeface="Calibri"/>
                <a:cs typeface="Calibri"/>
              </a:rPr>
              <a:t>between</a:t>
            </a:r>
            <a:r>
              <a:rPr sz="2200" spc="-5" dirty="0">
                <a:latin typeface="Calibri"/>
                <a:cs typeface="Calibri"/>
              </a:rPr>
              <a:t> the </a:t>
            </a:r>
            <a:r>
              <a:rPr sz="2200" dirty="0">
                <a:latin typeface="Calibri"/>
                <a:cs typeface="Calibri"/>
              </a:rPr>
              <a:t> </a:t>
            </a:r>
            <a:r>
              <a:rPr sz="2200" spc="-10" dirty="0">
                <a:latin typeface="Calibri"/>
                <a:cs typeface="Calibri"/>
              </a:rPr>
              <a:t>energy</a:t>
            </a:r>
            <a:r>
              <a:rPr sz="2200" spc="5" dirty="0">
                <a:latin typeface="Calibri"/>
                <a:cs typeface="Calibri"/>
              </a:rPr>
              <a:t> </a:t>
            </a:r>
            <a:r>
              <a:rPr sz="2200" spc="-10" dirty="0">
                <a:latin typeface="Calibri"/>
                <a:cs typeface="Calibri"/>
              </a:rPr>
              <a:t>level</a:t>
            </a:r>
            <a:r>
              <a:rPr sz="2200" spc="5" dirty="0">
                <a:latin typeface="Calibri"/>
                <a:cs typeface="Calibri"/>
              </a:rPr>
              <a:t> </a:t>
            </a:r>
            <a:r>
              <a:rPr sz="2200" spc="-5" dirty="0">
                <a:latin typeface="Calibri"/>
                <a:cs typeface="Calibri"/>
              </a:rPr>
              <a:t>and</a:t>
            </a:r>
            <a:r>
              <a:rPr sz="2200" spc="-20" dirty="0">
                <a:latin typeface="Calibri"/>
                <a:cs typeface="Calibri"/>
              </a:rPr>
              <a:t> </a:t>
            </a:r>
            <a:r>
              <a:rPr sz="2200" spc="-10" dirty="0">
                <a:latin typeface="Calibri"/>
                <a:cs typeface="Calibri"/>
              </a:rPr>
              <a:t>because</a:t>
            </a:r>
            <a:r>
              <a:rPr sz="2200" spc="25" dirty="0">
                <a:latin typeface="Calibri"/>
                <a:cs typeface="Calibri"/>
              </a:rPr>
              <a:t> </a:t>
            </a:r>
            <a:r>
              <a:rPr sz="2200" dirty="0">
                <a:latin typeface="Calibri"/>
                <a:cs typeface="Calibri"/>
              </a:rPr>
              <a:t>of</a:t>
            </a:r>
            <a:r>
              <a:rPr sz="2200" spc="5" dirty="0">
                <a:latin typeface="Calibri"/>
                <a:cs typeface="Calibri"/>
              </a:rPr>
              <a:t> </a:t>
            </a:r>
            <a:r>
              <a:rPr sz="2200" spc="-15" dirty="0">
                <a:latin typeface="Calibri"/>
                <a:cs typeface="Calibri"/>
              </a:rPr>
              <a:t>charge</a:t>
            </a:r>
            <a:r>
              <a:rPr sz="2200" spc="10" dirty="0">
                <a:latin typeface="Calibri"/>
                <a:cs typeface="Calibri"/>
              </a:rPr>
              <a:t> </a:t>
            </a:r>
            <a:r>
              <a:rPr sz="2200" spc="-10" dirty="0">
                <a:latin typeface="Calibri"/>
                <a:cs typeface="Calibri"/>
              </a:rPr>
              <a:t>transitions</a:t>
            </a:r>
            <a:r>
              <a:rPr sz="2200" spc="-15" dirty="0">
                <a:latin typeface="Calibri"/>
                <a:cs typeface="Calibri"/>
              </a:rPr>
              <a:t> from</a:t>
            </a:r>
            <a:r>
              <a:rPr sz="2200" spc="10" dirty="0">
                <a:latin typeface="Calibri"/>
                <a:cs typeface="Calibri"/>
              </a:rPr>
              <a:t> </a:t>
            </a:r>
            <a:r>
              <a:rPr sz="2200" spc="-5" dirty="0">
                <a:latin typeface="Calibri"/>
                <a:cs typeface="Calibri"/>
              </a:rPr>
              <a:t>one</a:t>
            </a:r>
            <a:r>
              <a:rPr sz="2200" spc="15" dirty="0">
                <a:latin typeface="Calibri"/>
                <a:cs typeface="Calibri"/>
              </a:rPr>
              <a:t> </a:t>
            </a:r>
            <a:r>
              <a:rPr sz="2200" spc="-5" dirty="0">
                <a:latin typeface="Calibri"/>
                <a:cs typeface="Calibri"/>
              </a:rPr>
              <a:t>ion </a:t>
            </a:r>
            <a:r>
              <a:rPr sz="2200" spc="-20" dirty="0">
                <a:latin typeface="Calibri"/>
                <a:cs typeface="Calibri"/>
              </a:rPr>
              <a:t>to</a:t>
            </a:r>
            <a:r>
              <a:rPr sz="2200" spc="25" dirty="0">
                <a:latin typeface="Calibri"/>
                <a:cs typeface="Calibri"/>
              </a:rPr>
              <a:t> </a:t>
            </a:r>
            <a:r>
              <a:rPr sz="2200" spc="-30" dirty="0">
                <a:latin typeface="Calibri"/>
                <a:cs typeface="Calibri"/>
              </a:rPr>
              <a:t>another.</a:t>
            </a:r>
            <a:endParaRPr sz="2200">
              <a:latin typeface="Calibri"/>
              <a:cs typeface="Calibri"/>
            </a:endParaRPr>
          </a:p>
          <a:p>
            <a:pPr marL="12700" marR="5080" algn="just">
              <a:lnSpc>
                <a:spcPct val="150100"/>
              </a:lnSpc>
              <a:spcBef>
                <a:spcPts val="1195"/>
              </a:spcBef>
              <a:buFont typeface="Arial MT"/>
              <a:buChar char="•"/>
              <a:tabLst>
                <a:tab pos="174625" algn="l"/>
              </a:tabLst>
            </a:pPr>
            <a:r>
              <a:rPr sz="2200" spc="-5" dirty="0">
                <a:latin typeface="Calibri"/>
                <a:cs typeface="Calibri"/>
              </a:rPr>
              <a:t>A</a:t>
            </a:r>
            <a:r>
              <a:rPr sz="2200" dirty="0">
                <a:latin typeface="Calibri"/>
                <a:cs typeface="Calibri"/>
              </a:rPr>
              <a:t> </a:t>
            </a:r>
            <a:r>
              <a:rPr sz="2200" spc="-5" dirty="0">
                <a:latin typeface="Calibri"/>
                <a:cs typeface="Calibri"/>
              </a:rPr>
              <a:t>major</a:t>
            </a:r>
            <a:r>
              <a:rPr sz="2200" dirty="0">
                <a:latin typeface="Calibri"/>
                <a:cs typeface="Calibri"/>
              </a:rPr>
              <a:t> </a:t>
            </a:r>
            <a:r>
              <a:rPr sz="2200" spc="-10" dirty="0">
                <a:latin typeface="Calibri"/>
                <a:cs typeface="Calibri"/>
              </a:rPr>
              <a:t>source</a:t>
            </a:r>
            <a:r>
              <a:rPr sz="2200" spc="-5" dirty="0">
                <a:latin typeface="Calibri"/>
                <a:cs typeface="Calibri"/>
              </a:rPr>
              <a:t> </a:t>
            </a:r>
            <a:r>
              <a:rPr sz="2200" dirty="0">
                <a:latin typeface="Calibri"/>
                <a:cs typeface="Calibri"/>
              </a:rPr>
              <a:t>of</a:t>
            </a:r>
            <a:r>
              <a:rPr sz="2200" spc="5" dirty="0">
                <a:latin typeface="Calibri"/>
                <a:cs typeface="Calibri"/>
              </a:rPr>
              <a:t> </a:t>
            </a:r>
            <a:r>
              <a:rPr sz="2200" spc="-15" dirty="0">
                <a:latin typeface="Calibri"/>
                <a:cs typeface="Calibri"/>
              </a:rPr>
              <a:t>attenuation</a:t>
            </a:r>
            <a:r>
              <a:rPr sz="2200" spc="-10" dirty="0">
                <a:latin typeface="Calibri"/>
                <a:cs typeface="Calibri"/>
              </a:rPr>
              <a:t> </a:t>
            </a:r>
            <a:r>
              <a:rPr sz="2200" spc="-5" dirty="0">
                <a:latin typeface="Calibri"/>
                <a:cs typeface="Calibri"/>
              </a:rPr>
              <a:t>is</a:t>
            </a:r>
            <a:r>
              <a:rPr sz="2200" dirty="0">
                <a:latin typeface="Calibri"/>
                <a:cs typeface="Calibri"/>
              </a:rPr>
              <a:t> </a:t>
            </a:r>
            <a:r>
              <a:rPr sz="2200" spc="-15" dirty="0">
                <a:latin typeface="Calibri"/>
                <a:cs typeface="Calibri"/>
              </a:rPr>
              <a:t>from</a:t>
            </a:r>
            <a:r>
              <a:rPr sz="2200" spc="-10" dirty="0">
                <a:latin typeface="Calibri"/>
                <a:cs typeface="Calibri"/>
              </a:rPr>
              <a:t> transition</a:t>
            </a:r>
            <a:r>
              <a:rPr sz="2200" spc="475" dirty="0">
                <a:latin typeface="Calibri"/>
                <a:cs typeface="Calibri"/>
              </a:rPr>
              <a:t> </a:t>
            </a:r>
            <a:r>
              <a:rPr sz="2200" dirty="0">
                <a:latin typeface="Calibri"/>
                <a:cs typeface="Calibri"/>
              </a:rPr>
              <a:t>of </a:t>
            </a:r>
            <a:r>
              <a:rPr sz="2200" spc="-10" dirty="0">
                <a:latin typeface="Calibri"/>
                <a:cs typeface="Calibri"/>
              </a:rPr>
              <a:t>metal</a:t>
            </a:r>
            <a:r>
              <a:rPr sz="2200" spc="475" dirty="0">
                <a:latin typeface="Calibri"/>
                <a:cs typeface="Calibri"/>
              </a:rPr>
              <a:t> </a:t>
            </a:r>
            <a:r>
              <a:rPr sz="2200" spc="-5" dirty="0">
                <a:latin typeface="Calibri"/>
                <a:cs typeface="Calibri"/>
              </a:rPr>
              <a:t>impurity ions </a:t>
            </a:r>
            <a:r>
              <a:rPr sz="2200" spc="-484" dirty="0">
                <a:latin typeface="Calibri"/>
                <a:cs typeface="Calibri"/>
              </a:rPr>
              <a:t> </a:t>
            </a:r>
            <a:r>
              <a:rPr sz="2200" spc="-10" dirty="0">
                <a:latin typeface="Calibri"/>
                <a:cs typeface="Calibri"/>
              </a:rPr>
              <a:t>such </a:t>
            </a:r>
            <a:r>
              <a:rPr sz="2200" spc="-5" dirty="0">
                <a:latin typeface="Calibri"/>
                <a:cs typeface="Calibri"/>
              </a:rPr>
              <a:t>as </a:t>
            </a:r>
            <a:r>
              <a:rPr sz="2200" spc="-10" dirty="0">
                <a:latin typeface="Calibri"/>
                <a:cs typeface="Calibri"/>
              </a:rPr>
              <a:t>iron, chromium, cobalt </a:t>
            </a:r>
            <a:r>
              <a:rPr sz="2200" spc="-5" dirty="0">
                <a:latin typeface="Calibri"/>
                <a:cs typeface="Calibri"/>
              </a:rPr>
              <a:t>and </a:t>
            </a:r>
            <a:r>
              <a:rPr sz="2200" spc="-40" dirty="0">
                <a:latin typeface="Calibri"/>
                <a:cs typeface="Calibri"/>
              </a:rPr>
              <a:t>copper. </a:t>
            </a:r>
            <a:r>
              <a:rPr sz="2200" spc="-5" dirty="0">
                <a:latin typeface="Calibri"/>
                <a:cs typeface="Calibri"/>
              </a:rPr>
              <a:t>These </a:t>
            </a:r>
            <a:r>
              <a:rPr sz="2200" dirty="0">
                <a:latin typeface="Calibri"/>
                <a:cs typeface="Calibri"/>
              </a:rPr>
              <a:t>losses </a:t>
            </a:r>
            <a:r>
              <a:rPr sz="2200" spc="-15" dirty="0">
                <a:latin typeface="Calibri"/>
                <a:cs typeface="Calibri"/>
              </a:rPr>
              <a:t>can </a:t>
            </a:r>
            <a:r>
              <a:rPr sz="2200" dirty="0">
                <a:latin typeface="Calibri"/>
                <a:cs typeface="Calibri"/>
              </a:rPr>
              <a:t>be </a:t>
            </a:r>
            <a:r>
              <a:rPr sz="2200" spc="-5" dirty="0">
                <a:latin typeface="Calibri"/>
                <a:cs typeface="Calibri"/>
              </a:rPr>
              <a:t>up </a:t>
            </a:r>
            <a:r>
              <a:rPr sz="2200" spc="-20" dirty="0">
                <a:latin typeface="Calibri"/>
                <a:cs typeface="Calibri"/>
              </a:rPr>
              <a:t>to </a:t>
            </a:r>
            <a:r>
              <a:rPr sz="2200" spc="-5" dirty="0">
                <a:latin typeface="Calibri"/>
                <a:cs typeface="Calibri"/>
              </a:rPr>
              <a:t>1 </a:t>
            </a:r>
            <a:r>
              <a:rPr sz="2200" spc="-20" dirty="0">
                <a:latin typeface="Calibri"/>
                <a:cs typeface="Calibri"/>
              </a:rPr>
              <a:t>to </a:t>
            </a:r>
            <a:r>
              <a:rPr sz="2200" spc="-5" dirty="0">
                <a:latin typeface="Calibri"/>
                <a:cs typeface="Calibri"/>
              </a:rPr>
              <a:t>10 </a:t>
            </a:r>
            <a:r>
              <a:rPr sz="2200" spc="-484" dirty="0">
                <a:latin typeface="Calibri"/>
                <a:cs typeface="Calibri"/>
              </a:rPr>
              <a:t> </a:t>
            </a:r>
            <a:r>
              <a:rPr sz="2200" spc="-5" dirty="0">
                <a:latin typeface="Calibri"/>
                <a:cs typeface="Calibri"/>
              </a:rPr>
              <a:t>dB/km. The </a:t>
            </a:r>
            <a:r>
              <a:rPr sz="2200" spc="-20" dirty="0">
                <a:latin typeface="Calibri"/>
                <a:cs typeface="Calibri"/>
              </a:rPr>
              <a:t>effect </a:t>
            </a:r>
            <a:r>
              <a:rPr sz="2200" dirty="0">
                <a:latin typeface="Calibri"/>
                <a:cs typeface="Calibri"/>
              </a:rPr>
              <a:t>of </a:t>
            </a:r>
            <a:r>
              <a:rPr sz="2200" spc="-10" dirty="0">
                <a:latin typeface="Calibri"/>
                <a:cs typeface="Calibri"/>
              </a:rPr>
              <a:t>metallic </a:t>
            </a:r>
            <a:r>
              <a:rPr sz="2200" spc="-5" dirty="0">
                <a:latin typeface="Calibri"/>
                <a:cs typeface="Calibri"/>
              </a:rPr>
              <a:t>impurities </a:t>
            </a:r>
            <a:r>
              <a:rPr sz="2200" spc="-15" dirty="0">
                <a:latin typeface="Calibri"/>
                <a:cs typeface="Calibri"/>
              </a:rPr>
              <a:t>can </a:t>
            </a:r>
            <a:r>
              <a:rPr sz="2200" dirty="0">
                <a:latin typeface="Calibri"/>
                <a:cs typeface="Calibri"/>
              </a:rPr>
              <a:t>be </a:t>
            </a:r>
            <a:r>
              <a:rPr sz="2200" spc="-10" dirty="0">
                <a:latin typeface="Calibri"/>
                <a:cs typeface="Calibri"/>
              </a:rPr>
              <a:t>reduced by </a:t>
            </a:r>
            <a:r>
              <a:rPr sz="2200" spc="-5" dirty="0">
                <a:latin typeface="Calibri"/>
                <a:cs typeface="Calibri"/>
              </a:rPr>
              <a:t>glass </a:t>
            </a:r>
            <a:r>
              <a:rPr sz="2200" spc="-15" dirty="0">
                <a:latin typeface="Calibri"/>
                <a:cs typeface="Calibri"/>
              </a:rPr>
              <a:t>refining </a:t>
            </a:r>
            <a:r>
              <a:rPr sz="2200" spc="-10" dirty="0">
                <a:latin typeface="Calibri"/>
                <a:cs typeface="Calibri"/>
              </a:rPr>
              <a:t> techniques.</a:t>
            </a:r>
            <a:endParaRPr sz="2200">
              <a:latin typeface="Calibri"/>
              <a:cs typeface="Calibri"/>
            </a:endParaRPr>
          </a:p>
          <a:p>
            <a:pPr>
              <a:lnSpc>
                <a:spcPct val="100000"/>
              </a:lnSpc>
              <a:spcBef>
                <a:spcPts val="20"/>
              </a:spcBef>
              <a:buFont typeface="Arial MT"/>
              <a:buChar char="•"/>
            </a:pPr>
            <a:endParaRPr sz="2050">
              <a:latin typeface="Calibri"/>
              <a:cs typeface="Calibri"/>
            </a:endParaRPr>
          </a:p>
          <a:p>
            <a:pPr marL="173990" indent="-161925" algn="just">
              <a:lnSpc>
                <a:spcPct val="100000"/>
              </a:lnSpc>
              <a:buFont typeface="Arial MT"/>
              <a:buChar char="•"/>
              <a:tabLst>
                <a:tab pos="174625" algn="l"/>
              </a:tabLst>
            </a:pPr>
            <a:r>
              <a:rPr sz="2200" spc="-5" dirty="0">
                <a:latin typeface="Calibri"/>
                <a:cs typeface="Calibri"/>
              </a:rPr>
              <a:t>Another</a:t>
            </a:r>
            <a:r>
              <a:rPr sz="2200" spc="114" dirty="0">
                <a:latin typeface="Calibri"/>
                <a:cs typeface="Calibri"/>
              </a:rPr>
              <a:t> </a:t>
            </a:r>
            <a:r>
              <a:rPr sz="2200" spc="-5" dirty="0">
                <a:latin typeface="Calibri"/>
                <a:cs typeface="Calibri"/>
              </a:rPr>
              <a:t>Major</a:t>
            </a:r>
            <a:r>
              <a:rPr sz="2200" spc="125" dirty="0">
                <a:latin typeface="Calibri"/>
                <a:cs typeface="Calibri"/>
              </a:rPr>
              <a:t> </a:t>
            </a:r>
            <a:r>
              <a:rPr sz="2200" spc="-5" dirty="0">
                <a:latin typeface="Calibri"/>
                <a:cs typeface="Calibri"/>
              </a:rPr>
              <a:t>Extrinsic</a:t>
            </a:r>
            <a:r>
              <a:rPr sz="2200" spc="120" dirty="0">
                <a:latin typeface="Calibri"/>
                <a:cs typeface="Calibri"/>
              </a:rPr>
              <a:t> </a:t>
            </a:r>
            <a:r>
              <a:rPr sz="2200" spc="-5" dirty="0">
                <a:latin typeface="Calibri"/>
                <a:cs typeface="Calibri"/>
              </a:rPr>
              <a:t>loss</a:t>
            </a:r>
            <a:r>
              <a:rPr sz="2200" spc="125" dirty="0">
                <a:latin typeface="Calibri"/>
                <a:cs typeface="Calibri"/>
              </a:rPr>
              <a:t> </a:t>
            </a:r>
            <a:r>
              <a:rPr sz="2200" spc="-5" dirty="0">
                <a:latin typeface="Calibri"/>
                <a:cs typeface="Calibri"/>
              </a:rPr>
              <a:t>is</a:t>
            </a:r>
            <a:r>
              <a:rPr sz="2200" spc="125" dirty="0">
                <a:latin typeface="Calibri"/>
                <a:cs typeface="Calibri"/>
              </a:rPr>
              <a:t> </a:t>
            </a:r>
            <a:r>
              <a:rPr sz="2200" spc="-10" dirty="0">
                <a:latin typeface="Calibri"/>
                <a:cs typeface="Calibri"/>
              </a:rPr>
              <a:t>caused</a:t>
            </a:r>
            <a:r>
              <a:rPr sz="2200" spc="130" dirty="0">
                <a:latin typeface="Calibri"/>
                <a:cs typeface="Calibri"/>
              </a:rPr>
              <a:t> </a:t>
            </a:r>
            <a:r>
              <a:rPr sz="2200" spc="-10" dirty="0">
                <a:latin typeface="Calibri"/>
                <a:cs typeface="Calibri"/>
              </a:rPr>
              <a:t>by</a:t>
            </a:r>
            <a:r>
              <a:rPr sz="2200" spc="135" dirty="0">
                <a:latin typeface="Calibri"/>
                <a:cs typeface="Calibri"/>
              </a:rPr>
              <a:t> </a:t>
            </a:r>
            <a:r>
              <a:rPr sz="2200" spc="-10" dirty="0">
                <a:latin typeface="Calibri"/>
                <a:cs typeface="Calibri"/>
              </a:rPr>
              <a:t>absorption</a:t>
            </a:r>
            <a:r>
              <a:rPr sz="2200" spc="120" dirty="0">
                <a:latin typeface="Calibri"/>
                <a:cs typeface="Calibri"/>
              </a:rPr>
              <a:t> </a:t>
            </a:r>
            <a:r>
              <a:rPr sz="2200" spc="-10" dirty="0">
                <a:latin typeface="Calibri"/>
                <a:cs typeface="Calibri"/>
              </a:rPr>
              <a:t>due</a:t>
            </a:r>
            <a:r>
              <a:rPr sz="2200" spc="130" dirty="0">
                <a:latin typeface="Calibri"/>
                <a:cs typeface="Calibri"/>
              </a:rPr>
              <a:t> </a:t>
            </a:r>
            <a:r>
              <a:rPr sz="2200" spc="-20" dirty="0">
                <a:latin typeface="Calibri"/>
                <a:cs typeface="Calibri"/>
              </a:rPr>
              <a:t>to</a:t>
            </a:r>
            <a:r>
              <a:rPr sz="2200" spc="140" dirty="0">
                <a:latin typeface="Calibri"/>
                <a:cs typeface="Calibri"/>
              </a:rPr>
              <a:t> </a:t>
            </a:r>
            <a:r>
              <a:rPr sz="2200" b="1" spc="-5" dirty="0">
                <a:latin typeface="Calibri"/>
                <a:cs typeface="Calibri"/>
              </a:rPr>
              <a:t>OH</a:t>
            </a:r>
            <a:r>
              <a:rPr sz="2200" b="1" spc="140" dirty="0">
                <a:latin typeface="Calibri"/>
                <a:cs typeface="Calibri"/>
              </a:rPr>
              <a:t> </a:t>
            </a:r>
            <a:r>
              <a:rPr sz="2200" b="1" spc="-15" dirty="0">
                <a:latin typeface="Calibri"/>
                <a:cs typeface="Calibri"/>
              </a:rPr>
              <a:t>(Hydroxil)</a:t>
            </a:r>
            <a:endParaRPr sz="2200">
              <a:latin typeface="Calibri"/>
              <a:cs typeface="Calibri"/>
            </a:endParaRPr>
          </a:p>
          <a:p>
            <a:pPr marL="12700">
              <a:lnSpc>
                <a:spcPct val="100000"/>
              </a:lnSpc>
              <a:spcBef>
                <a:spcPts val="1320"/>
              </a:spcBef>
            </a:pPr>
            <a:r>
              <a:rPr sz="2200" spc="-5" dirty="0">
                <a:latin typeface="Calibri"/>
                <a:cs typeface="Calibri"/>
              </a:rPr>
              <a:t>ions</a:t>
            </a:r>
            <a:r>
              <a:rPr sz="2200" spc="160" dirty="0">
                <a:latin typeface="Calibri"/>
                <a:cs typeface="Calibri"/>
              </a:rPr>
              <a:t> </a:t>
            </a:r>
            <a:r>
              <a:rPr sz="2200" spc="-5" dirty="0">
                <a:latin typeface="Calibri"/>
                <a:cs typeface="Calibri"/>
              </a:rPr>
              <a:t>impurities</a:t>
            </a:r>
            <a:r>
              <a:rPr sz="2200" spc="165" dirty="0">
                <a:latin typeface="Calibri"/>
                <a:cs typeface="Calibri"/>
              </a:rPr>
              <a:t> </a:t>
            </a:r>
            <a:r>
              <a:rPr sz="2200" spc="-10" dirty="0">
                <a:latin typeface="Calibri"/>
                <a:cs typeface="Calibri"/>
              </a:rPr>
              <a:t>dissolved</a:t>
            </a:r>
            <a:r>
              <a:rPr sz="2200" spc="160" dirty="0">
                <a:latin typeface="Calibri"/>
                <a:cs typeface="Calibri"/>
              </a:rPr>
              <a:t> </a:t>
            </a:r>
            <a:r>
              <a:rPr sz="2200" dirty="0">
                <a:latin typeface="Calibri"/>
                <a:cs typeface="Calibri"/>
              </a:rPr>
              <a:t>in</a:t>
            </a:r>
            <a:r>
              <a:rPr sz="2200" spc="160" dirty="0">
                <a:latin typeface="Calibri"/>
                <a:cs typeface="Calibri"/>
              </a:rPr>
              <a:t> </a:t>
            </a:r>
            <a:r>
              <a:rPr sz="2200" dirty="0">
                <a:latin typeface="Calibri"/>
                <a:cs typeface="Calibri"/>
              </a:rPr>
              <a:t>glass.</a:t>
            </a:r>
            <a:r>
              <a:rPr sz="2200" spc="155" dirty="0">
                <a:latin typeface="Calibri"/>
                <a:cs typeface="Calibri"/>
              </a:rPr>
              <a:t> </a:t>
            </a:r>
            <a:r>
              <a:rPr sz="2200" spc="-15" dirty="0">
                <a:latin typeface="Calibri"/>
                <a:cs typeface="Calibri"/>
              </a:rPr>
              <a:t>Vibrations</a:t>
            </a:r>
            <a:r>
              <a:rPr sz="2200" spc="170" dirty="0">
                <a:latin typeface="Calibri"/>
                <a:cs typeface="Calibri"/>
              </a:rPr>
              <a:t> </a:t>
            </a:r>
            <a:r>
              <a:rPr sz="2200" spc="-10" dirty="0">
                <a:latin typeface="Calibri"/>
                <a:cs typeface="Calibri"/>
              </a:rPr>
              <a:t>occur</a:t>
            </a:r>
            <a:r>
              <a:rPr sz="2200" spc="160" dirty="0">
                <a:latin typeface="Calibri"/>
                <a:cs typeface="Calibri"/>
              </a:rPr>
              <a:t> </a:t>
            </a:r>
            <a:r>
              <a:rPr sz="2200" spc="-15" dirty="0">
                <a:latin typeface="Calibri"/>
                <a:cs typeface="Calibri"/>
              </a:rPr>
              <a:t>at</a:t>
            </a:r>
            <a:r>
              <a:rPr sz="2200" spc="160" dirty="0">
                <a:latin typeface="Calibri"/>
                <a:cs typeface="Calibri"/>
              </a:rPr>
              <a:t> </a:t>
            </a:r>
            <a:r>
              <a:rPr sz="2200" spc="-15" dirty="0">
                <a:latin typeface="Calibri"/>
                <a:cs typeface="Calibri"/>
              </a:rPr>
              <a:t>wavelengths</a:t>
            </a:r>
            <a:r>
              <a:rPr sz="2200" spc="180" dirty="0">
                <a:latin typeface="Calibri"/>
                <a:cs typeface="Calibri"/>
              </a:rPr>
              <a:t> </a:t>
            </a:r>
            <a:r>
              <a:rPr sz="2200" spc="-10" dirty="0">
                <a:latin typeface="Calibri"/>
                <a:cs typeface="Calibri"/>
              </a:rPr>
              <a:t>between</a:t>
            </a:r>
            <a:endParaRPr sz="2200">
              <a:latin typeface="Calibri"/>
              <a:cs typeface="Calibri"/>
            </a:endParaRPr>
          </a:p>
          <a:p>
            <a:pPr marL="12700" marR="5715" algn="just">
              <a:lnSpc>
                <a:spcPct val="150000"/>
              </a:lnSpc>
            </a:pPr>
            <a:r>
              <a:rPr sz="2200" spc="-5" dirty="0">
                <a:latin typeface="Calibri"/>
                <a:cs typeface="Calibri"/>
              </a:rPr>
              <a:t>2.7 and </a:t>
            </a:r>
            <a:r>
              <a:rPr sz="2200" spc="-10" dirty="0">
                <a:latin typeface="Calibri"/>
                <a:cs typeface="Calibri"/>
              </a:rPr>
              <a:t>4.2 </a:t>
            </a:r>
            <a:r>
              <a:rPr sz="2200" spc="-5" dirty="0">
                <a:latin typeface="Calibri"/>
                <a:cs typeface="Calibri"/>
              </a:rPr>
              <a:t>μm. </a:t>
            </a:r>
            <a:r>
              <a:rPr sz="2200" spc="-10" dirty="0">
                <a:latin typeface="Calibri"/>
                <a:cs typeface="Calibri"/>
              </a:rPr>
              <a:t>The </a:t>
            </a:r>
            <a:r>
              <a:rPr sz="2200" spc="-5" dirty="0">
                <a:latin typeface="Calibri"/>
                <a:cs typeface="Calibri"/>
              </a:rPr>
              <a:t>absorption </a:t>
            </a:r>
            <a:r>
              <a:rPr sz="2200" spc="-15" dirty="0">
                <a:latin typeface="Calibri"/>
                <a:cs typeface="Calibri"/>
              </a:rPr>
              <a:t>peaks</a:t>
            </a:r>
            <a:r>
              <a:rPr sz="2200" spc="-10" dirty="0">
                <a:latin typeface="Calibri"/>
                <a:cs typeface="Calibri"/>
              </a:rPr>
              <a:t> </a:t>
            </a:r>
            <a:r>
              <a:rPr sz="2200" spc="-15" dirty="0">
                <a:latin typeface="Calibri"/>
                <a:cs typeface="Calibri"/>
              </a:rPr>
              <a:t>occurs</a:t>
            </a:r>
            <a:r>
              <a:rPr sz="2200" spc="465" dirty="0">
                <a:latin typeface="Calibri"/>
                <a:cs typeface="Calibri"/>
              </a:rPr>
              <a:t> </a:t>
            </a:r>
            <a:r>
              <a:rPr sz="2200" spc="-15" dirty="0">
                <a:latin typeface="Calibri"/>
                <a:cs typeface="Calibri"/>
              </a:rPr>
              <a:t>at </a:t>
            </a:r>
            <a:r>
              <a:rPr sz="2200" spc="-5" dirty="0">
                <a:latin typeface="Calibri"/>
                <a:cs typeface="Calibri"/>
              </a:rPr>
              <a:t>1400, </a:t>
            </a:r>
            <a:r>
              <a:rPr sz="2200" spc="-10" dirty="0">
                <a:latin typeface="Calibri"/>
                <a:cs typeface="Calibri"/>
              </a:rPr>
              <a:t>950 and </a:t>
            </a:r>
            <a:r>
              <a:rPr sz="2200" spc="-5" dirty="0">
                <a:latin typeface="Calibri"/>
                <a:cs typeface="Calibri"/>
              </a:rPr>
              <a:t>750 </a:t>
            </a:r>
            <a:r>
              <a:rPr sz="2200" spc="-10" dirty="0">
                <a:latin typeface="Calibri"/>
                <a:cs typeface="Calibri"/>
              </a:rPr>
              <a:t>nm. </a:t>
            </a:r>
            <a:r>
              <a:rPr sz="2200" spc="-5" dirty="0">
                <a:latin typeface="Calibri"/>
                <a:cs typeface="Calibri"/>
              </a:rPr>
              <a:t> </a:t>
            </a:r>
            <a:r>
              <a:rPr sz="2200" spc="-10" dirty="0">
                <a:latin typeface="Calibri"/>
                <a:cs typeface="Calibri"/>
              </a:rPr>
              <a:t>These</a:t>
            </a:r>
            <a:r>
              <a:rPr sz="2200" spc="10" dirty="0">
                <a:latin typeface="Calibri"/>
                <a:cs typeface="Calibri"/>
              </a:rPr>
              <a:t> </a:t>
            </a:r>
            <a:r>
              <a:rPr sz="2200" spc="-10" dirty="0">
                <a:latin typeface="Calibri"/>
                <a:cs typeface="Calibri"/>
              </a:rPr>
              <a:t>are </a:t>
            </a:r>
            <a:r>
              <a:rPr sz="2200" spc="-15" dirty="0">
                <a:latin typeface="Calibri"/>
                <a:cs typeface="Calibri"/>
              </a:rPr>
              <a:t>first,</a:t>
            </a:r>
            <a:r>
              <a:rPr sz="2200" spc="-5" dirty="0">
                <a:latin typeface="Calibri"/>
                <a:cs typeface="Calibri"/>
              </a:rPr>
              <a:t> </a:t>
            </a:r>
            <a:r>
              <a:rPr sz="2200" spc="-10" dirty="0">
                <a:latin typeface="Calibri"/>
                <a:cs typeface="Calibri"/>
              </a:rPr>
              <a:t>second</a:t>
            </a:r>
            <a:r>
              <a:rPr sz="2200" spc="20" dirty="0">
                <a:latin typeface="Calibri"/>
                <a:cs typeface="Calibri"/>
              </a:rPr>
              <a:t> </a:t>
            </a:r>
            <a:r>
              <a:rPr sz="2200" spc="-5" dirty="0">
                <a:latin typeface="Calibri"/>
                <a:cs typeface="Calibri"/>
              </a:rPr>
              <a:t>and </a:t>
            </a:r>
            <a:r>
              <a:rPr sz="2200" spc="-10" dirty="0">
                <a:latin typeface="Calibri"/>
                <a:cs typeface="Calibri"/>
              </a:rPr>
              <a:t>third</a:t>
            </a:r>
            <a:r>
              <a:rPr sz="2200" spc="-15" dirty="0">
                <a:latin typeface="Calibri"/>
                <a:cs typeface="Calibri"/>
              </a:rPr>
              <a:t> overtones</a:t>
            </a:r>
            <a:r>
              <a:rPr sz="2200" spc="15" dirty="0">
                <a:latin typeface="Calibri"/>
                <a:cs typeface="Calibri"/>
              </a:rPr>
              <a:t> </a:t>
            </a:r>
            <a:r>
              <a:rPr sz="2200" spc="-20" dirty="0">
                <a:latin typeface="Calibri"/>
                <a:cs typeface="Calibri"/>
              </a:rPr>
              <a:t>respectively.</a:t>
            </a:r>
            <a:endParaRPr sz="22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4033</Words>
  <Application>Microsoft Office PowerPoint</Application>
  <PresentationFormat>On-screen Show (4:3)</PresentationFormat>
  <Paragraphs>464</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Introduction</vt:lpstr>
      <vt:lpstr>Attenuation</vt:lpstr>
      <vt:lpstr>Attenuation Units</vt:lpstr>
      <vt:lpstr>Attenuation is also a function of wavelength. Optical fiber wavelength as a function of wavelength is shown in Fig</vt:lpstr>
      <vt:lpstr>Absorption</vt:lpstr>
      <vt:lpstr>Absorption by Atomic Defects</vt:lpstr>
      <vt:lpstr>Slide 8</vt:lpstr>
      <vt:lpstr>Extrinsic Absorption</vt:lpstr>
      <vt:lpstr>Slide 10</vt:lpstr>
      <vt:lpstr>Intrinsic Absorption</vt:lpstr>
      <vt:lpstr>Slide 12</vt:lpstr>
      <vt:lpstr>Slide 13</vt:lpstr>
      <vt:lpstr>Scattering Losses</vt:lpstr>
      <vt:lpstr>Rayleigh Scattering Losses</vt:lpstr>
      <vt:lpstr>Scattering loss for single component glass is given by,</vt:lpstr>
      <vt:lpstr>Slide 17</vt:lpstr>
      <vt:lpstr>MIE Scattering</vt:lpstr>
      <vt:lpstr>Bending Losses</vt:lpstr>
      <vt:lpstr>Slide 20</vt:lpstr>
      <vt:lpstr>n K a </vt:lpstr>
      <vt:lpstr>Slide 22</vt:lpstr>
      <vt:lpstr>Slide 23</vt:lpstr>
      <vt:lpstr>Core &amp; Cladding Losses</vt:lpstr>
      <vt:lpstr>For graded index fiber, loss at radial distance is expressed as,</vt:lpstr>
      <vt:lpstr>Signal Distortion in Optical Waveguide</vt:lpstr>
      <vt:lpstr>Slide 27</vt:lpstr>
      <vt:lpstr>Phase Velocity</vt:lpstr>
      <vt:lpstr>Group Velocity</vt:lpstr>
      <vt:lpstr>Group Delay</vt:lpstr>
      <vt:lpstr>t  d .</vt:lpstr>
      <vt:lpstr>Dispersion in Optical Fiber</vt:lpstr>
      <vt:lpstr>Slide 33</vt:lpstr>
      <vt:lpstr>Slide 34</vt:lpstr>
      <vt:lpstr>Material Dispersion</vt:lpstr>
      <vt:lpstr>Slide 36</vt:lpstr>
      <vt:lpstr>- Angular Frequency Β – Propagation Constant</vt:lpstr>
      <vt:lpstr>Waveguide Dispersion</vt:lpstr>
      <vt:lpstr>Chromatic Dispersion</vt:lpstr>
      <vt:lpstr>Modal Dispersion</vt:lpstr>
      <vt:lpstr>Intermodal Dispersion</vt:lpstr>
      <vt:lpstr>Using the ray theory model, the fastest and slowest modes propagating in  the step index fiber may be represented by the axial ray and the extreme  meridional ray (which is incident at the core–cladding interface at the  critical angle φc)</vt:lpstr>
      <vt:lpstr>Slide 43</vt:lpstr>
      <vt:lpstr>where n2 is the refractive index of the cladding. Furthermore, substituting Eq. 3 into Eq. 2 for cosθ gives:</vt:lpstr>
      <vt:lpstr>Slide 45</vt:lpstr>
      <vt:lpstr>Polarization Mode Dispersion</vt:lpstr>
      <vt:lpstr>Slide 47</vt:lpstr>
      <vt:lpstr>Slide 48</vt:lpstr>
      <vt:lpstr>Pulse Broadening in GI Fibers</vt:lpstr>
      <vt:lpstr>Slide 50</vt:lpstr>
      <vt:lpstr> </vt:lpstr>
      <vt:lpstr>Fiber Connectors</vt:lpstr>
      <vt:lpstr>SC Connectors are general purpose connectors. It has push-pull type  locking system.</vt:lpstr>
      <vt:lpstr>ST connectors are most suited for networking devices. It is more reliable  than SC connector. ST connector has bayonet type locking system. Fig.  shows ST connectors.</vt:lpstr>
      <vt:lpstr>MT-RJ connector is similar to RJ45 connector. Fig. shows MT-RJ  connector</vt:lpstr>
      <vt:lpstr>Principles of Good Connector Design</vt:lpstr>
      <vt:lpstr>Connector Types</vt:lpstr>
      <vt:lpstr>In straight sleeve mechanism, the length of the sleeve and guided  ferrules determines the end separation of two fibers. Fig. shows straight  sleeve alignment mechanism of fiber optic connectors.</vt:lpstr>
      <vt:lpstr>In tapered sleeve or biconical connector mechanism, a tapered sleeve is  used to accommodate tapered ferrules. The fiber end separations are  determined by sleeve length and guide rings. Fig. shows tapered sleeve  fiber connectors.</vt:lpstr>
      <vt:lpstr>Expanded Beam Connector</vt:lpstr>
      <vt:lpstr>Connector Return Loss</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ROOPESH</dc:creator>
  <cp:lastModifiedBy>SUNNY</cp:lastModifiedBy>
  <cp:revision>3</cp:revision>
  <dcterms:created xsi:type="dcterms:W3CDTF">2024-08-22T07:04:47Z</dcterms:created>
  <dcterms:modified xsi:type="dcterms:W3CDTF">2024-09-21T10:43:38Z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2020-04-07T00:00:00Z</vt:filetime>
  </property>
  <property fmtid="{D5CDD505-2E9C-101B-9397-08002B2CF9AE}" pid="3" name="Creator">
    <vt:lpwstr>Microsoft® Office PowerPoint® 2007</vt:lpwstr>
  </property>
  <property fmtid="{D5CDD505-2E9C-101B-9397-08002B2CF9AE}" pid="4" name="LastSaved">
    <vt:filetime>2024-08-22T00:00:00Z</vt:filetime>
  </property>
</Properties>
</file>