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256" r:id="rId3"/>
    <p:sldId id="257" r:id="rId5"/>
    <p:sldId id="258" r:id="rId6"/>
    <p:sldId id="259" r:id="rId7"/>
    <p:sldId id="262" r:id="rId8"/>
    <p:sldId id="263" r:id="rId9"/>
    <p:sldId id="264" r:id="rId10"/>
    <p:sldId id="265" r:id="rId11"/>
    <p:sldId id="272" r:id="rId12"/>
    <p:sldId id="273" r:id="rId13"/>
    <p:sldId id="275" r:id="rId14"/>
    <p:sldId id="286" r:id="rId15"/>
    <p:sldId id="276" r:id="rId16"/>
    <p:sldId id="277" r:id="rId17"/>
    <p:sldId id="278" r:id="rId18"/>
    <p:sldId id="282" r:id="rId19"/>
    <p:sldId id="285" r:id="rId20"/>
    <p:sldId id="295" r:id="rId21"/>
    <p:sldId id="296" r:id="rId22"/>
    <p:sldId id="297" r:id="rId23"/>
    <p:sldId id="298" r:id="rId24"/>
    <p:sldId id="294" r:id="rId25"/>
    <p:sldId id="300" r:id="rId26"/>
    <p:sldId id="299" r:id="rId2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6"/>
    <p:restoredTop sz="90709"/>
  </p:normalViewPr>
  <p:slideViewPr>
    <p:cSldViewPr showGuides="1">
      <p:cViewPr varScale="1">
        <p:scale>
          <a:sx n="71" d="100"/>
          <a:sy n="71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518194-5672-44B7-8DEF-C82842143E0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174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096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198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4301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403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506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608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710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4813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4915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018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277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120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222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325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427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5530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379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482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584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686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7892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891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3994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Date Placeholder 18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 vert="horz" wrap="square" lIns="182880" tIns="9144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2"/>
      </p:bgRef>
    </p:bg>
    <p:spTree>
      <p:nvGrpSpPr>
        <p:cNvPr id="1" name=""/>
        <p:cNvGrpSpPr/>
        <p:nvPr/>
      </p:nvGrpSpPr>
      <p:grpSpPr/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3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7" name="Text Placeholder 3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</a:ln>
        </p:spPr>
        <p:txBody>
          <a:bodyPr lIns="182880" tIns="91440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rgbClr val="AFADA5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6594DA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6594DA"/>
          </a:solidFill>
          <a:latin typeface="Verdana" panose="020B0604030504040204" pitchFamily="34" charset="0"/>
        </a:defRPr>
      </a:lvl9pPr>
    </p:titleStyle>
    <p:bodyStyle>
      <a:lvl1pPr marL="265430" indent="-265430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005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0" fontAlgn="base" hangingPunct="0">
        <a:spcBef>
          <a:spcPts val="250"/>
        </a:spcBef>
        <a:spcAft>
          <a:spcPct val="0"/>
        </a:spcAft>
        <a:buClr>
          <a:srgbClr val="FF3D39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0" fontAlgn="base" hangingPunct="0">
        <a:spcBef>
          <a:spcPts val="225"/>
        </a:spcBef>
        <a:spcAft>
          <a:spcPct val="0"/>
        </a:spcAft>
        <a:buClr>
          <a:srgbClr val="FF3D39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880" algn="l" rtl="0" eaLnBrk="0" fontAlgn="base" hangingPunct="0">
        <a:spcBef>
          <a:spcPts val="250"/>
        </a:spcBef>
        <a:spcAft>
          <a:spcPct val="0"/>
        </a:spcAft>
        <a:buClr>
          <a:srgbClr val="BEFF4B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2.xml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8.wmf"/><Relationship Id="rId10" Type="http://schemas.openxmlformats.org/officeDocument/2006/relationships/notesSlide" Target="../notesSlides/notesSlide11.xml"/><Relationship Id="rId1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1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wmf"/><Relationship Id="rId1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0" Type="http://schemas.openxmlformats.org/officeDocument/2006/relationships/notesSlide" Target="../notesSlides/notesSlide8.xml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 vert="horz" lIns="45720" rIns="45720" bIns="4572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5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SIGNAL AND SYSTEM</a:t>
            </a:r>
            <a:endParaRPr kumimoji="0" lang="en-US" sz="4500" b="1" i="0" u="none" strike="noStrike" kern="1200" cap="none" spc="0" normalizeH="0" baseline="0" noProof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67400"/>
            <a:ext cx="8183563" cy="701675"/>
          </a:xfr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3" name="Rectangle 3"/>
          <p:cNvSpPr>
            <a:spLocks noGrp="1"/>
          </p:cNvSpPr>
          <p:nvPr>
            <p:ph idx="1"/>
          </p:nvPr>
        </p:nvSpPr>
        <p:spPr>
          <a:xfrm>
            <a:off x="533400" y="685800"/>
            <a:ext cx="8183563" cy="517842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sz="2400" b="1" dirty="0">
                <a:solidFill>
                  <a:srgbClr val="000000"/>
                </a:solidFill>
                <a:latin typeface="Arial" panose="020B0604020202020204" pitchFamily="34" charset="0"/>
              </a:rPr>
              <a:t>Energy and power signals:</a:t>
            </a:r>
            <a:endParaRPr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CT signal </a:t>
            </a:r>
            <a:r>
              <a:rPr sz="2400"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sz="2400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sz="2400" dirty="0">
                <a:solidFill>
                  <a:srgbClr val="000000"/>
                </a:solidFill>
                <a:latin typeface="CMMI10" charset="0"/>
              </a:rPr>
              <a:t>t</a:t>
            </a:r>
            <a:r>
              <a:rPr sz="2400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Energy: </a:t>
            </a:r>
            <a:r>
              <a:rPr sz="2400" dirty="0">
                <a:solidFill>
                  <a:srgbClr val="000000"/>
                </a:solidFill>
                <a:latin typeface="CMMI10" charset="0"/>
              </a:rPr>
              <a:t>E </a:t>
            </a:r>
            <a:r>
              <a:rPr sz="2400" dirty="0">
                <a:solidFill>
                  <a:srgbClr val="000000"/>
                </a:solidFill>
                <a:latin typeface="CMR10" charset="0"/>
              </a:rPr>
              <a:t>=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Power: </a:t>
            </a:r>
            <a:r>
              <a:rPr sz="2400" dirty="0">
                <a:solidFill>
                  <a:srgbClr val="000000"/>
                </a:solidFill>
                <a:latin typeface="CMMI10" charset="0"/>
              </a:rPr>
              <a:t>P </a:t>
            </a:r>
            <a:r>
              <a:rPr sz="2400" dirty="0">
                <a:solidFill>
                  <a:srgbClr val="000000"/>
                </a:solidFill>
                <a:latin typeface="CMR10" charset="0"/>
              </a:rPr>
              <a:t>=                             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None/>
            </a:pPr>
            <a:r>
              <a:rPr sz="2400" dirty="0">
                <a:solidFill>
                  <a:srgbClr val="000000"/>
                </a:solidFill>
                <a:latin typeface="CMSY10" charset="0"/>
              </a:rPr>
              <a:t>                                               </a:t>
            </a:r>
            <a:endParaRPr sz="2400" dirty="0">
              <a:solidFill>
                <a:srgbClr val="000000"/>
              </a:solidFill>
              <a:latin typeface="CMSY10" charset="0"/>
            </a:endParaRPr>
          </a:p>
          <a:p>
            <a:pPr eaLnBrk="1" hangingPunct="1">
              <a:buNone/>
            </a:pPr>
            <a:r>
              <a:rPr sz="2400" dirty="0">
                <a:solidFill>
                  <a:srgbClr val="000000"/>
                </a:solidFill>
                <a:latin typeface="CMSY10" charset="0"/>
              </a:rPr>
              <a:t>                             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endParaRPr sz="2400" dirty="0"/>
          </a:p>
        </p:txBody>
      </p:sp>
      <p:graphicFrame>
        <p:nvGraphicFramePr>
          <p:cNvPr id="2050" name="Object 5"/>
          <p:cNvGraphicFramePr/>
          <p:nvPr/>
        </p:nvGraphicFramePr>
        <p:xfrm>
          <a:off x="2743200" y="2514600"/>
          <a:ext cx="1143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09600" imgH="457200" progId="Equation.DSMT4">
                  <p:embed/>
                </p:oleObj>
              </mc:Choice>
              <mc:Fallback>
                <p:oleObj name="" r:id="rId1" imgW="609600" imgH="4572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43200" y="2514600"/>
                        <a:ext cx="1143000" cy="857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/>
          <p:nvPr/>
        </p:nvGraphicFramePr>
        <p:xfrm>
          <a:off x="2667000" y="3352800"/>
          <a:ext cx="20256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143000" imgH="457200" progId="Equation.DSMT4">
                  <p:embed/>
                </p:oleObj>
              </mc:Choice>
              <mc:Fallback>
                <p:oleObj name="" r:id="rId3" imgW="1143000" imgH="4572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3352800"/>
                        <a:ext cx="2025650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867400"/>
            <a:ext cx="8183563" cy="685800"/>
          </a:xfr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9" name="Rectangle 3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DT signal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dirty="0">
                <a:solidFill>
                  <a:srgbClr val="000000"/>
                </a:solidFill>
                <a:latin typeface="CMR10" charset="0"/>
              </a:rPr>
              <a:t>[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n</a:t>
            </a:r>
            <a:r>
              <a:rPr dirty="0">
                <a:solidFill>
                  <a:srgbClr val="000000"/>
                </a:solidFill>
                <a:latin typeface="CMR10" charset="0"/>
              </a:rPr>
              <a:t>]</a:t>
            </a: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Energy: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E </a:t>
            </a:r>
            <a:r>
              <a:rPr dirty="0">
                <a:solidFill>
                  <a:srgbClr val="000000"/>
                </a:solidFill>
                <a:latin typeface="CMR10" charset="0"/>
              </a:rPr>
              <a:t>=</a:t>
            </a:r>
            <a:endParaRPr dirty="0">
              <a:solidFill>
                <a:srgbClr val="000000"/>
              </a:solidFill>
              <a:latin typeface="CMR10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Power:                       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dirty="0">
                <a:solidFill>
                  <a:srgbClr val="000000"/>
                </a:solidFill>
                <a:latin typeface="CMSY10" charset="0"/>
              </a:rPr>
              <a:t> </a:t>
            </a:r>
            <a:endParaRPr dirty="0">
              <a:solidFill>
                <a:srgbClr val="00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endParaRPr dirty="0">
              <a:solidFill>
                <a:srgbClr val="00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dirty="0">
                <a:solidFill>
                  <a:srgbClr val="000000"/>
                </a:solidFill>
                <a:latin typeface="CMSY10" charset="0"/>
              </a:rPr>
              <a:t>                           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endParaRPr dirty="0">
              <a:solidFill>
                <a:srgbClr val="FF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Energy signal: if </a:t>
            </a:r>
            <a:r>
              <a:rPr dirty="0">
                <a:solidFill>
                  <a:srgbClr val="000000"/>
                </a:solidFill>
                <a:latin typeface="CMR10" charset="0"/>
              </a:rPr>
              <a:t>0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&lt; E &lt;</a:t>
            </a:r>
            <a:endParaRPr dirty="0">
              <a:solidFill>
                <a:srgbClr val="00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Power signal: if </a:t>
            </a:r>
            <a:r>
              <a:rPr dirty="0">
                <a:solidFill>
                  <a:srgbClr val="000000"/>
                </a:solidFill>
                <a:latin typeface="CMR10" charset="0"/>
              </a:rPr>
              <a:t>0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&lt; P &lt; 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</a:pPr>
            <a:endParaRPr dirty="0"/>
          </a:p>
        </p:txBody>
      </p:sp>
      <p:graphicFrame>
        <p:nvGraphicFramePr>
          <p:cNvPr id="3074" name="Object 4"/>
          <p:cNvGraphicFramePr/>
          <p:nvPr/>
        </p:nvGraphicFramePr>
        <p:xfrm>
          <a:off x="2819400" y="1219200"/>
          <a:ext cx="16002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" imgW="571500" imgH="431800" progId="Equation.DSMT4">
                  <p:embed/>
                </p:oleObj>
              </mc:Choice>
              <mc:Fallback>
                <p:oleObj name="" r:id="rId1" imgW="571500" imgH="431800" progId="Equation.DSMT4">
                  <p:embed/>
                  <p:pic>
                    <p:nvPicPr>
                      <p:cNvPr id="0" name="Picture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19400" y="1219200"/>
                        <a:ext cx="1600200" cy="747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/>
          <p:nvPr/>
        </p:nvGraphicFramePr>
        <p:xfrm>
          <a:off x="2057400" y="2133600"/>
          <a:ext cx="2286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383665" imgH="431800" progId="Equation.DSMT4">
                  <p:embed/>
                </p:oleObj>
              </mc:Choice>
              <mc:Fallback>
                <p:oleObj name="" r:id="rId3" imgW="1383665" imgH="4318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2133600"/>
                        <a:ext cx="2286000" cy="76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8"/>
          <p:cNvGraphicFramePr/>
          <p:nvPr/>
        </p:nvGraphicFramePr>
        <p:xfrm>
          <a:off x="4800600" y="4419600"/>
          <a:ext cx="381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5" imgW="151765" imgH="127000" progId="Equation.DSMT4">
                  <p:embed/>
                </p:oleObj>
              </mc:Choice>
              <mc:Fallback>
                <p:oleObj name="" r:id="rId5" imgW="151765" imgH="1270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4419600"/>
                        <a:ext cx="381000" cy="31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9"/>
          <p:cNvGraphicFramePr/>
          <p:nvPr/>
        </p:nvGraphicFramePr>
        <p:xfrm>
          <a:off x="4724400" y="4800600"/>
          <a:ext cx="381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7" imgW="151765" imgH="127000" progId="Equation.DSMT4">
                  <p:embed/>
                </p:oleObj>
              </mc:Choice>
              <mc:Fallback>
                <p:oleObj name="" r:id="rId7" imgW="151765" imgH="12700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24400" y="4800600"/>
                        <a:ext cx="381000" cy="31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67400"/>
            <a:ext cx="8183563" cy="669925"/>
          </a:xfr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61277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dirty="0"/>
              <a:t>Analog Signal and Digital Signal</a:t>
            </a:r>
            <a:endParaRPr dirty="0"/>
          </a:p>
        </p:txBody>
      </p:sp>
      <p:pic>
        <p:nvPicPr>
          <p:cNvPr id="18436" name="Picture 5" descr="27-04-09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1143000"/>
            <a:ext cx="7772400" cy="4648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3" cy="1052513"/>
          </a:xfrm>
        </p:spPr>
        <p:txBody>
          <a:bodyPr vert="horz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Basic operations on signals</a:t>
            </a:r>
            <a:b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381000"/>
            <a:ext cx="8305800" cy="548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4"/>
          <p:cNvSpPr/>
          <p:nvPr/>
        </p:nvSpPr>
        <p:spPr>
          <a:xfrm>
            <a:off x="381000" y="5943600"/>
            <a:ext cx="8229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Basic Operations on Signal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457200" y="381000"/>
            <a:ext cx="8183563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buFont typeface="Arial" panose="020B0604020202020204" pitchFamily="34" charset="0"/>
              <a:buChar char="•"/>
            </a:pPr>
            <a:r>
              <a:rPr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b="1" dirty="0">
                <a:solidFill>
                  <a:srgbClr val="0000FF"/>
                </a:solidFill>
                <a:latin typeface="Arial" panose="020B0604020202020204" pitchFamily="34" charset="0"/>
              </a:rPr>
              <a:t>Rule for time shifting and time scaling:</a:t>
            </a:r>
            <a:br>
              <a:rPr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sz="2400" dirty="0">
                <a:latin typeface="Arial" panose="020B0604020202020204" pitchFamily="34" charset="0"/>
              </a:rPr>
              <a:t>See figure below. Find </a:t>
            </a:r>
            <a:r>
              <a:rPr sz="2400" dirty="0">
                <a:latin typeface="CMMI10" charset="0"/>
              </a:rPr>
              <a:t>y</a:t>
            </a:r>
            <a:r>
              <a:rPr sz="2400" dirty="0">
                <a:latin typeface="CMR10" charset="0"/>
              </a:rPr>
              <a:t>(</a:t>
            </a:r>
            <a:r>
              <a:rPr sz="2400" dirty="0">
                <a:latin typeface="CMMI10" charset="0"/>
              </a:rPr>
              <a:t>t</a:t>
            </a:r>
            <a:r>
              <a:rPr sz="2400" dirty="0">
                <a:latin typeface="CMR10" charset="0"/>
              </a:rPr>
              <a:t>) = </a:t>
            </a:r>
            <a:r>
              <a:rPr sz="2400" dirty="0">
                <a:latin typeface="CMMI10" charset="0"/>
              </a:rPr>
              <a:t>x</a:t>
            </a:r>
            <a:r>
              <a:rPr sz="2400" dirty="0">
                <a:latin typeface="CMR10" charset="0"/>
              </a:rPr>
              <a:t>(2</a:t>
            </a:r>
            <a:r>
              <a:rPr sz="2400" dirty="0">
                <a:latin typeface="CMMI10" charset="0"/>
              </a:rPr>
              <a:t>t </a:t>
            </a:r>
            <a:r>
              <a:rPr sz="2400" dirty="0">
                <a:latin typeface="CMR10" charset="0"/>
              </a:rPr>
              <a:t>+ 3)</a:t>
            </a:r>
            <a:r>
              <a:rPr sz="2400" dirty="0">
                <a:latin typeface="Arial" panose="020B0604020202020204" pitchFamily="34" charset="0"/>
              </a:rPr>
              <a:t>.</a:t>
            </a:r>
            <a:endParaRPr sz="2400" dirty="0"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Char char=""/>
            </a:pPr>
            <a:endParaRPr dirty="0"/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1828800"/>
            <a:ext cx="7391400" cy="3962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381000" y="5943600"/>
            <a:ext cx="8229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Basic Operations on Signal(cont.)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5943600"/>
            <a:ext cx="8183563" cy="593725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Elementary signals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Rectangle 5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651375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spcBef>
                <a:spcPct val="0"/>
              </a:spcBef>
              <a:buFontTx/>
              <a:buNone/>
            </a:pPr>
            <a:r>
              <a:rPr sz="2400" dirty="0">
                <a:latin typeface="Arial" panose="020B0604020202020204" pitchFamily="34" charset="0"/>
              </a:rPr>
              <a:t>1. Exponential</a:t>
            </a:r>
            <a:endParaRPr sz="2400" dirty="0">
              <a:latin typeface="Arial" panose="020B0604020202020204" pitchFamily="34" charset="0"/>
            </a:endParaRPr>
          </a:p>
        </p:txBody>
      </p:sp>
      <p:pic>
        <p:nvPicPr>
          <p:cNvPr id="21508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7400" y="1219200"/>
            <a:ext cx="5180013" cy="182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Rectangle 7"/>
          <p:cNvSpPr/>
          <p:nvPr/>
        </p:nvSpPr>
        <p:spPr>
          <a:xfrm>
            <a:off x="533400" y="3352800"/>
            <a:ext cx="18653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Arial" panose="020B0604020202020204" pitchFamily="34" charset="0"/>
              </a:rPr>
              <a:t>2-Sinusoidal</a:t>
            </a:r>
            <a:endParaRPr dirty="0">
              <a:latin typeface="Arial" panose="020B0604020202020204" pitchFamily="34" charset="0"/>
            </a:endParaRPr>
          </a:p>
        </p:txBody>
      </p:sp>
      <p:pic>
        <p:nvPicPr>
          <p:cNvPr id="21510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038600"/>
            <a:ext cx="4953000" cy="1600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609600" y="5867400"/>
            <a:ext cx="8183563" cy="609600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Elementary signals(cont.)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buNone/>
            </a:pPr>
            <a:r>
              <a:rPr dirty="0">
                <a:latin typeface="Arial" panose="020B0604020202020204" pitchFamily="34" charset="0"/>
              </a:rPr>
              <a:t>3. Step function</a:t>
            </a:r>
            <a:endParaRPr dirty="0">
              <a:latin typeface="Arial" panose="020B0604020202020204" pitchFamily="34" charset="0"/>
            </a:endParaRPr>
          </a:p>
          <a:p>
            <a:pPr eaLnBrk="1" hangingPunct="1"/>
            <a:endParaRPr dirty="0">
              <a:latin typeface="Arial" panose="020B0604020202020204" pitchFamily="34" charset="0"/>
            </a:endParaRPr>
          </a:p>
          <a:p>
            <a:pPr eaLnBrk="1" hangingPunct="1"/>
            <a:endParaRPr dirty="0"/>
          </a:p>
        </p:txBody>
      </p:sp>
      <p:pic>
        <p:nvPicPr>
          <p:cNvPr id="22532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2438400"/>
            <a:ext cx="6324600" cy="1905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9800" y="1219200"/>
            <a:ext cx="5422900" cy="1536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5" name="Rectangle 5"/>
          <p:cNvSpPr/>
          <p:nvPr/>
        </p:nvSpPr>
        <p:spPr>
          <a:xfrm>
            <a:off x="457200" y="28194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Arial" panose="020B0604020202020204" pitchFamily="34" charset="0"/>
              </a:rPr>
              <a:t>5.Unit ramp function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943600"/>
            <a:ext cx="8183563" cy="593725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Elementary signals(cont.)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557" name="Picture 8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352800" y="3352800"/>
            <a:ext cx="2743200" cy="2495550"/>
          </a:xfrm>
          <a:ln/>
        </p:spPr>
      </p:pic>
      <p:sp>
        <p:nvSpPr>
          <p:cNvPr id="23558" name="Rectangle 5"/>
          <p:cNvSpPr/>
          <p:nvPr/>
        </p:nvSpPr>
        <p:spPr>
          <a:xfrm>
            <a:off x="457200" y="5334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Arial" panose="020B0604020202020204" pitchFamily="34" charset="0"/>
              </a:rPr>
              <a:t>4.Unit impulse function</a:t>
            </a:r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Picture 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1" contrast="-30000"/>
          </a:blip>
          <a:stretch>
            <a:fillRect/>
          </a:stretch>
        </p:blipFill>
        <p:spPr>
          <a:xfrm>
            <a:off x="457200" y="457200"/>
            <a:ext cx="8229600" cy="541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 Properties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2746375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buNone/>
            </a:pPr>
            <a:r>
              <a:rPr b="1" dirty="0"/>
              <a:t>2.Memory /Memoryless</a:t>
            </a:r>
            <a:endParaRPr b="1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sz="2400" dirty="0"/>
              <a:t>Memory system: present output value depend on                                  future/past input.</a:t>
            </a:r>
            <a:endParaRPr sz="24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sz="2400" dirty="0"/>
              <a:t>Memoryless system: present output value depend only on present input.</a:t>
            </a:r>
            <a:endParaRPr sz="24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sz="2400" dirty="0"/>
              <a:t>Example</a:t>
            </a:r>
            <a:endParaRPr sz="2400" dirty="0"/>
          </a:p>
          <a:p>
            <a:pPr algn="just" eaLnBrk="1" hangingPunct="1">
              <a:buNone/>
            </a:pPr>
            <a:endParaRPr sz="2400" dirty="0"/>
          </a:p>
          <a:p>
            <a:pPr eaLnBrk="1" hangingPunct="1">
              <a:buNone/>
            </a:pPr>
            <a:endParaRPr sz="2400" dirty="0"/>
          </a:p>
          <a:p>
            <a:pPr eaLnBrk="1" hangingPunct="1">
              <a:buNone/>
            </a:pPr>
            <a:endParaRPr dirty="0"/>
          </a:p>
          <a:p>
            <a:pPr eaLnBrk="1" hangingPunct="1">
              <a:buNone/>
            </a:pPr>
            <a:r>
              <a:rPr dirty="0"/>
              <a:t> </a:t>
            </a:r>
            <a:endParaRPr dirty="0"/>
          </a:p>
        </p:txBody>
      </p:sp>
      <p:sp>
        <p:nvSpPr>
          <p:cNvPr id="4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 Properties(cont.)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560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2600" y="3276600"/>
            <a:ext cx="5867400" cy="2600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400"/>
            <a:ext cx="8183563" cy="1050925"/>
          </a:xfr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General Introduction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dirty="0"/>
              <a:t>What are they?</a:t>
            </a:r>
            <a:endParaRPr dirty="0"/>
          </a:p>
          <a:p>
            <a:pPr eaLnBrk="1" hangingPunct="1"/>
            <a:endParaRPr dirty="0"/>
          </a:p>
          <a:p>
            <a:pPr eaLnBrk="1" hangingPunct="1"/>
            <a:endParaRPr dirty="0"/>
          </a:p>
          <a:p>
            <a:pPr eaLnBrk="1" hangingPunct="1"/>
            <a:r>
              <a:rPr dirty="0"/>
              <a:t>Signal</a:t>
            </a:r>
            <a:endParaRPr dirty="0"/>
          </a:p>
          <a:p>
            <a:pPr eaLnBrk="1" hangingPunct="1"/>
            <a:endParaRPr dirty="0"/>
          </a:p>
          <a:p>
            <a:pPr eaLnBrk="1" hangingPunct="1"/>
            <a:endParaRPr dirty="0"/>
          </a:p>
          <a:p>
            <a:pPr eaLnBrk="1" hangingPunct="1"/>
            <a:r>
              <a:rPr dirty="0"/>
              <a:t>System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6" name="Picture 2"/>
          <p:cNvPicPr>
            <a:picLocks noGrp="1" noChangeAspect="1"/>
          </p:cNvPicPr>
          <p:nvPr>
            <p:ph idx="1"/>
          </p:nvPr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1" contrast="-30000"/>
          </a:blip>
          <a:srcRect/>
          <a:stretch>
            <a:fillRect/>
          </a:stretch>
        </p:blipFill>
        <p:spPr>
          <a:xfrm>
            <a:off x="609600" y="530225"/>
            <a:ext cx="7924800" cy="5337175"/>
          </a:xfrm>
          <a:ln/>
        </p:spPr>
      </p:pic>
      <p:sp>
        <p:nvSpPr>
          <p:cNvPr id="5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 Properties(cont.)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Picture 2"/>
          <p:cNvPicPr>
            <a:picLocks noGrp="1" noChangeAspect="1"/>
          </p:cNvPicPr>
          <p:nvPr>
            <p:ph idx="1"/>
          </p:nvPr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1" contrast="-30000"/>
          </a:blip>
          <a:srcRect/>
          <a:stretch>
            <a:fillRect/>
          </a:stretch>
        </p:blipFill>
        <p:spPr>
          <a:xfrm>
            <a:off x="685800" y="1600200"/>
            <a:ext cx="7143750" cy="3438525"/>
          </a:xfrm>
          <a:ln/>
        </p:spPr>
      </p:pic>
      <p:sp>
        <p:nvSpPr>
          <p:cNvPr id="5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 Properties(cont.)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endParaRPr dirty="0"/>
          </a:p>
          <a:p>
            <a:pPr eaLnBrk="1" hangingPunct="1"/>
            <a:endParaRPr dirty="0"/>
          </a:p>
          <a:p>
            <a:pPr eaLnBrk="1" hangingPunct="1"/>
            <a:r>
              <a:rPr dirty="0"/>
              <a:t>Invertibility</a:t>
            </a:r>
            <a:endParaRPr dirty="0"/>
          </a:p>
          <a:p>
            <a:pPr eaLnBrk="1" hangingPunct="1"/>
            <a:endParaRPr dirty="0"/>
          </a:p>
          <a:p>
            <a:pPr eaLnBrk="1" hangingPunct="1">
              <a:buNone/>
            </a:pPr>
            <a:endParaRPr dirty="0"/>
          </a:p>
        </p:txBody>
      </p:sp>
      <p:grpSp>
        <p:nvGrpSpPr>
          <p:cNvPr id="4100" name="Group 26"/>
          <p:cNvGrpSpPr/>
          <p:nvPr/>
        </p:nvGrpSpPr>
        <p:grpSpPr>
          <a:xfrm>
            <a:off x="1447800" y="2590800"/>
            <a:ext cx="5257800" cy="914400"/>
            <a:chOff x="1371600" y="2438400"/>
            <a:chExt cx="5257800" cy="914400"/>
          </a:xfrm>
        </p:grpSpPr>
        <p:sp>
          <p:nvSpPr>
            <p:cNvPr id="4103" name="Line 4"/>
            <p:cNvSpPr/>
            <p:nvPr/>
          </p:nvSpPr>
          <p:spPr>
            <a:xfrm>
              <a:off x="3352800" y="3048000"/>
              <a:ext cx="7620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2286000" y="2743200"/>
              <a:ext cx="1066800" cy="60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4114800" y="2743200"/>
              <a:ext cx="1066800" cy="60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06" name="Line 7"/>
            <p:cNvSpPr/>
            <p:nvPr/>
          </p:nvSpPr>
          <p:spPr>
            <a:xfrm>
              <a:off x="1447800" y="3048000"/>
              <a:ext cx="7620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107" name="Line 8"/>
            <p:cNvSpPr/>
            <p:nvPr/>
          </p:nvSpPr>
          <p:spPr>
            <a:xfrm>
              <a:off x="5181600" y="3048000"/>
              <a:ext cx="7620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108" name="Text Box 9"/>
            <p:cNvSpPr txBox="1"/>
            <p:nvPr/>
          </p:nvSpPr>
          <p:spPr>
            <a:xfrm>
              <a:off x="1371600" y="2667000"/>
              <a:ext cx="838200" cy="457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dirty="0">
                  <a:latin typeface="Times New Roman" panose="02020603050405020304" pitchFamily="18" charset="0"/>
                </a:rPr>
                <a:t>x(t)</a:t>
              </a:r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4109" name="Text Box 10"/>
            <p:cNvSpPr txBox="1"/>
            <p:nvPr/>
          </p:nvSpPr>
          <p:spPr>
            <a:xfrm>
              <a:off x="5791200" y="2514600"/>
              <a:ext cx="838200" cy="457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dirty="0">
                  <a:latin typeface="Times New Roman" panose="02020603050405020304" pitchFamily="18" charset="0"/>
                </a:rPr>
                <a:t>x(t)</a:t>
              </a:r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4110" name="Text Box 11"/>
            <p:cNvSpPr txBox="1"/>
            <p:nvPr/>
          </p:nvSpPr>
          <p:spPr>
            <a:xfrm>
              <a:off x="3352800" y="2438400"/>
              <a:ext cx="838200" cy="457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dirty="0">
                  <a:latin typeface="Times New Roman" panose="02020603050405020304" pitchFamily="18" charset="0"/>
                </a:rPr>
                <a:t>y(t)</a:t>
              </a:r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4111" name="Text Box 12"/>
            <p:cNvSpPr txBox="1"/>
            <p:nvPr/>
          </p:nvSpPr>
          <p:spPr>
            <a:xfrm>
              <a:off x="2667000" y="2819400"/>
              <a:ext cx="838200" cy="4572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dirty="0">
                  <a:latin typeface="Times New Roman" panose="02020603050405020304" pitchFamily="18" charset="0"/>
                </a:rPr>
                <a:t>H</a:t>
              </a:r>
              <a:endParaRPr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098" name="Object 2"/>
            <p:cNvGraphicFramePr/>
            <p:nvPr/>
          </p:nvGraphicFramePr>
          <p:xfrm flipV="1">
            <a:off x="4572000" y="2819400"/>
            <a:ext cx="222250" cy="182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39700" imgH="114300" progId="Equation.DSMT4">
                    <p:embed/>
                  </p:oleObj>
                </mc:Choice>
                <mc:Fallback>
                  <p:oleObj name="" r:id="rId1" imgW="139700" imgH="114300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 flipV="1">
                          <a:off x="4572000" y="2819400"/>
                          <a:ext cx="222250" cy="1825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1" name="Text Box 13"/>
          <p:cNvSpPr txBox="1"/>
          <p:nvPr/>
        </p:nvSpPr>
        <p:spPr>
          <a:xfrm>
            <a:off x="4343400" y="29718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</a:rPr>
              <a:t>H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9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 Properties(cont.)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dirty="0"/>
              <a:t>Series(cascade) Interconnection</a:t>
            </a:r>
            <a:endParaRPr dirty="0"/>
          </a:p>
          <a:p>
            <a:pPr eaLnBrk="1" hangingPunct="1"/>
            <a:endParaRPr dirty="0"/>
          </a:p>
          <a:p>
            <a:pPr eaLnBrk="1" hangingPunct="1"/>
            <a:endParaRPr dirty="0"/>
          </a:p>
          <a:p>
            <a:pPr eaLnBrk="1" hangingPunct="1">
              <a:buNone/>
            </a:pPr>
            <a:endParaRPr dirty="0"/>
          </a:p>
          <a:p>
            <a:pPr eaLnBrk="1" hangingPunct="1"/>
            <a:endParaRPr dirty="0"/>
          </a:p>
          <a:p>
            <a:pPr eaLnBrk="1" hangingPunct="1"/>
            <a:r>
              <a:rPr dirty="0"/>
              <a:t>Parallel, Interconnection</a:t>
            </a:r>
            <a:endParaRPr dirty="0"/>
          </a:p>
          <a:p>
            <a:pPr eaLnBrk="1" hangingPunct="1">
              <a:buNone/>
            </a:pPr>
            <a:endParaRPr dirty="0"/>
          </a:p>
          <a:p>
            <a:pPr eaLnBrk="1" hangingPunct="1">
              <a:buNone/>
            </a:pPr>
            <a:endParaRPr sz="2400" dirty="0"/>
          </a:p>
          <a:p>
            <a:pPr eaLnBrk="1" hangingPunct="1">
              <a:buNone/>
            </a:pPr>
            <a:endParaRPr sz="2400" dirty="0"/>
          </a:p>
        </p:txBody>
      </p:sp>
      <p:sp>
        <p:nvSpPr>
          <p:cNvPr id="4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Interconnection of systems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8200" y="1752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81200" y="1371600"/>
            <a:ext cx="1676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733800" y="18288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48200" y="1371600"/>
            <a:ext cx="1676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324600" y="1828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8200" y="48768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524000" y="4800600"/>
            <a:ext cx="1371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09800" y="41148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09800" y="5486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81400" y="37338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81400" y="50292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257800" y="40386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257800" y="54102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6286500" y="43053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6286500" y="51435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decagon 37"/>
          <p:cNvSpPr/>
          <p:nvPr/>
        </p:nvSpPr>
        <p:spPr>
          <a:xfrm>
            <a:off x="6400800" y="4572000"/>
            <a:ext cx="381000" cy="304800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781800" y="4724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3" name="Rectangle 40"/>
          <p:cNvSpPr/>
          <p:nvPr/>
        </p:nvSpPr>
        <p:spPr>
          <a:xfrm>
            <a:off x="838200" y="4191000"/>
            <a:ext cx="83343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pitchFamily="18" charset="0"/>
              </a:rPr>
              <a:t>Input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8694" name="Rectangle 41"/>
          <p:cNvSpPr/>
          <p:nvPr/>
        </p:nvSpPr>
        <p:spPr>
          <a:xfrm>
            <a:off x="6781800" y="4114800"/>
            <a:ext cx="1039813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pitchFamily="18" charset="0"/>
              </a:rPr>
              <a:t>Output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8695" name="Rectangle 42"/>
          <p:cNvSpPr/>
          <p:nvPr/>
        </p:nvSpPr>
        <p:spPr>
          <a:xfrm>
            <a:off x="838200" y="1828800"/>
            <a:ext cx="83343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pitchFamily="18" charset="0"/>
              </a:rPr>
              <a:t>Input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8696" name="Rectangle 43"/>
          <p:cNvSpPr/>
          <p:nvPr/>
        </p:nvSpPr>
        <p:spPr>
          <a:xfrm>
            <a:off x="6553200" y="1981200"/>
            <a:ext cx="1039813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pitchFamily="18" charset="0"/>
              </a:rPr>
              <a:t>Output</a:t>
            </a: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" name="Title 6"/>
          <p:cNvSpPr txBox="1"/>
          <p:nvPr/>
        </p:nvSpPr>
        <p:spPr>
          <a:xfrm>
            <a:off x="304800" y="5943600"/>
            <a:ext cx="8183563" cy="593725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sz="3600" b="1" kern="1200" cap="none" spc="0" normalizeH="0" baseline="0" noProof="0" dirty="0"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Interconnection of systems</a:t>
            </a:r>
            <a:endParaRPr kumimoji="0" lang="en-US" sz="3600" b="1" kern="1200" cap="none" spc="0" normalizeH="0" baseline="0" noProof="0" dirty="0"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9699" name="Rectangle 16"/>
          <p:cNvSpPr/>
          <p:nvPr/>
        </p:nvSpPr>
        <p:spPr>
          <a:xfrm>
            <a:off x="685800" y="762000"/>
            <a:ext cx="5943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sz="3200" dirty="0">
                <a:latin typeface="Times New Roman" panose="02020603050405020304" pitchFamily="18" charset="0"/>
              </a:rPr>
              <a:t>Feedback Interconnection</a:t>
            </a:r>
            <a:endParaRPr sz="3200" dirty="0">
              <a:latin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62000" y="25146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057400" y="2286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590800" y="2514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657600" y="21336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953000" y="2514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5219700" y="3162300"/>
            <a:ext cx="12954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4724400" y="3810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76600" y="34290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10800000">
            <a:off x="2362200" y="3733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1943100" y="3314700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0" name="TextBox 42"/>
          <p:cNvSpPr txBox="1"/>
          <p:nvPr/>
        </p:nvSpPr>
        <p:spPr>
          <a:xfrm>
            <a:off x="762000" y="1981200"/>
            <a:ext cx="990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pitchFamily="18" charset="0"/>
              </a:rPr>
              <a:t>Input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9711" name="TextBox 43"/>
          <p:cNvSpPr txBox="1"/>
          <p:nvPr/>
        </p:nvSpPr>
        <p:spPr>
          <a:xfrm>
            <a:off x="6629400" y="1981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pitchFamily="18" charset="0"/>
              </a:rPr>
              <a:t>Output</a:t>
            </a: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791200"/>
            <a:ext cx="8183563" cy="746125"/>
          </a:xfrm>
        </p:spPr>
        <p:txBody>
          <a:bodyPr vert="horz" wrap="square" lIns="91440" tIns="45720" rIns="91440" bIns="45720" numCol="1" anchor="b" anchorCtr="0" compatLnSpc="1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Fundamentals of Signals and Systems</a:t>
            </a:r>
            <a:endParaRPr kumimoji="0" lang="en-US" sz="31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4800600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buFont typeface="Wingdings" panose="05000000000000000000" pitchFamily="2" charset="2"/>
              <a:buChar char="Ø"/>
            </a:pPr>
            <a:r>
              <a:rPr sz="2400" b="1" dirty="0">
                <a:solidFill>
                  <a:srgbClr val="000000"/>
                </a:solidFill>
                <a:latin typeface="Arial" panose="020B0604020202020204" pitchFamily="34" charset="0"/>
              </a:rPr>
              <a:t>Signal: </a:t>
            </a: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a function of one or more variables that convey information on the nature of a physical  phenomenon.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None/>
            </a:pPr>
            <a:r>
              <a:rPr sz="2400" b="1" dirty="0">
                <a:solidFill>
                  <a:srgbClr val="000000"/>
                </a:solidFill>
                <a:latin typeface="Arial" panose="020B0604020202020204" pitchFamily="34" charset="0"/>
              </a:rPr>
              <a:t>Examples</a:t>
            </a: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: v(t),i(t),x(t),heartbeat, blood pressure, temperature, vibration.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None/>
            </a:pP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sz="2400" b="1" dirty="0">
                <a:solidFill>
                  <a:srgbClr val="000000"/>
                </a:solidFill>
                <a:latin typeface="Arial" panose="020B0604020202020204" pitchFamily="34" charset="0"/>
              </a:rPr>
              <a:t>One-dimensional signals: </a:t>
            </a: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function depends on a single  variable, e.g., </a:t>
            </a:r>
            <a:r>
              <a:rPr sz="2400" dirty="0">
                <a:solidFill>
                  <a:srgbClr val="000000"/>
                </a:solidFill>
                <a:latin typeface="CMMI10" charset="0"/>
              </a:rPr>
              <a:t>speech signal</a:t>
            </a:r>
            <a:endParaRPr sz="2400" dirty="0">
              <a:solidFill>
                <a:srgbClr val="000000"/>
              </a:solidFill>
              <a:latin typeface="CMMI10" charset="0"/>
            </a:endParaRPr>
          </a:p>
          <a:p>
            <a:pPr eaLnBrk="1" hangingPunct="1">
              <a:buNone/>
            </a:pPr>
            <a:endParaRPr sz="2400" dirty="0">
              <a:solidFill>
                <a:srgbClr val="000000"/>
              </a:solidFill>
              <a:latin typeface="CMR10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sz="2400" b="1" dirty="0">
                <a:solidFill>
                  <a:srgbClr val="000000"/>
                </a:solidFill>
                <a:latin typeface="Arial" panose="020B0604020202020204" pitchFamily="34" charset="0"/>
              </a:rPr>
              <a:t>Multi-dimensional signals: </a:t>
            </a:r>
            <a:r>
              <a:rPr sz="2400" dirty="0">
                <a:solidFill>
                  <a:srgbClr val="000000"/>
                </a:solidFill>
                <a:latin typeface="Arial" panose="020B0604020202020204" pitchFamily="34" charset="0"/>
              </a:rPr>
              <a:t>function depends on two or more variables, e.g., image</a:t>
            </a:r>
            <a:endParaRPr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Char char=""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791200"/>
            <a:ext cx="8183563" cy="746125"/>
          </a:xfrm>
        </p:spPr>
        <p:txBody>
          <a:bodyPr vert="horz" wrap="square" lIns="91440" tIns="45720" rIns="91440" bIns="45720" numCol="1" anchor="b" anchorCtr="0" compatLnSpc="1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Fundamentals of Signals and Systems</a:t>
            </a:r>
            <a:endParaRPr kumimoji="0" lang="en-US" sz="31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4876800"/>
          </a:xfrm>
        </p:spPr>
        <p:txBody>
          <a:bodyPr vert="horz" wrap="square" lIns="182880" tIns="91440" rIns="91440" bIns="45720" numCol="1" anchor="t" anchorCtr="0" compatLnSpc="1">
            <a:normAutofit fontScale="85000" lnSpcReduction="10000"/>
          </a:bodyPr>
          <a:lstStyle/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System: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entity or operator 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that manipulates one or more signals to accomplish a function, thereby yielding new signals.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MMI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Commonly 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encountered systems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communications systems</a:t>
            </a: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Automatic speaker </a:t>
            </a:r>
            <a:r>
              <a:rPr kumimoji="0" lang="en-US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recoginition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system</a:t>
            </a: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Aircraft landing system</a:t>
            </a: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                                      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6" name="Line 5"/>
          <p:cNvSpPr/>
          <p:nvPr/>
        </p:nvSpPr>
        <p:spPr>
          <a:xfrm>
            <a:off x="1219200" y="2971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17" name="Rectangle 6"/>
          <p:cNvSpPr/>
          <p:nvPr/>
        </p:nvSpPr>
        <p:spPr>
          <a:xfrm>
            <a:off x="3124200" y="2514600"/>
            <a:ext cx="2133600" cy="914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318" name="Line 7"/>
          <p:cNvSpPr/>
          <p:nvPr/>
        </p:nvSpPr>
        <p:spPr>
          <a:xfrm>
            <a:off x="5257800" y="2971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19" name="Text Box 8"/>
          <p:cNvSpPr txBox="1"/>
          <p:nvPr/>
        </p:nvSpPr>
        <p:spPr>
          <a:xfrm>
            <a:off x="1219200" y="2590800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</a:rPr>
              <a:t>Input signal</a:t>
            </a:r>
            <a:endParaRPr sz="2000" b="1" dirty="0">
              <a:latin typeface="Times New Roman" panose="02020603050405020304" pitchFamily="18" charset="0"/>
            </a:endParaRPr>
          </a:p>
        </p:txBody>
      </p:sp>
      <p:sp>
        <p:nvSpPr>
          <p:cNvPr id="13320" name="Text Box 9"/>
          <p:cNvSpPr txBox="1"/>
          <p:nvPr/>
        </p:nvSpPr>
        <p:spPr>
          <a:xfrm>
            <a:off x="5257800" y="2514600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</a:rPr>
              <a:t>Output signal</a:t>
            </a:r>
            <a:endParaRPr sz="2000" b="1" dirty="0">
              <a:latin typeface="Times New Roman" panose="02020603050405020304" pitchFamily="18" charset="0"/>
            </a:endParaRPr>
          </a:p>
        </p:txBody>
      </p:sp>
      <p:sp>
        <p:nvSpPr>
          <p:cNvPr id="13321" name="Text Box 10"/>
          <p:cNvSpPr txBox="1"/>
          <p:nvPr/>
        </p:nvSpPr>
        <p:spPr>
          <a:xfrm>
            <a:off x="3352800" y="2667000"/>
            <a:ext cx="167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dirty="0">
                <a:latin typeface="Times New Roman" panose="02020603050405020304" pitchFamily="18" charset="0"/>
              </a:rPr>
              <a:t>System</a:t>
            </a:r>
            <a:endParaRPr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3"/>
          <p:cNvSpPr>
            <a:spLocks noGrp="1"/>
          </p:cNvSpPr>
          <p:nvPr>
            <p:ph idx="1"/>
          </p:nvPr>
        </p:nvSpPr>
        <p:spPr>
          <a:xfrm>
            <a:off x="457200" y="838200"/>
            <a:ext cx="8183563" cy="2209800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dirty="0">
                <a:latin typeface="Arial" panose="020B0604020202020204" pitchFamily="34" charset="0"/>
              </a:rPr>
              <a:t>1. CT and DT signals:</a:t>
            </a:r>
            <a:endParaRPr dirty="0">
              <a:latin typeface="Arial" panose="020B0604020202020204" pitchFamily="34" charset="0"/>
            </a:endParaRPr>
          </a:p>
          <a:p>
            <a:pPr eaLnBrk="1" hangingPunct="1"/>
            <a:endParaRPr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5715000"/>
            <a:ext cx="8183563" cy="746125"/>
          </a:xfrm>
          <a:prstGeom prst="rect">
            <a:avLst/>
          </a:prstGeom>
        </p:spPr>
        <p:txBody>
          <a:bodyPr anchor="b"/>
          <a:lstStyle/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1" kern="1200" cap="none" spc="0" normalizeH="0" baseline="0" noProof="0" dirty="0">
              <a:latin typeface="Arial" panose="020B0604020202020204" pitchFamily="34" charset="0"/>
              <a:ea typeface="+mj-ea"/>
              <a:cs typeface="+mj-cs"/>
            </a:endParaRPr>
          </a:p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1" kern="1200" cap="none" spc="0" normalizeH="0" baseline="0" noProof="0" dirty="0">
              <a:latin typeface="Arial" panose="020B0604020202020204" pitchFamily="34" charset="0"/>
              <a:ea typeface="+mj-ea"/>
              <a:cs typeface="+mj-cs"/>
            </a:endParaRPr>
          </a:p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1" kern="1200" cap="none" spc="0" normalizeH="0" baseline="0" noProof="0" dirty="0">
              <a:latin typeface="Arial" panose="020B0604020202020204" pitchFamily="34" charset="0"/>
              <a:ea typeface="+mj-ea"/>
              <a:cs typeface="+mj-cs"/>
            </a:endParaRPr>
          </a:p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1" kern="1200" cap="none" spc="0" normalizeH="0" baseline="0" noProof="0" dirty="0">
              <a:latin typeface="Arial" panose="020B0604020202020204" pitchFamily="34" charset="0"/>
              <a:ea typeface="+mj-ea"/>
              <a:cs typeface="+mj-cs"/>
            </a:endParaRPr>
          </a:p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200" b="1" kern="1200" cap="none" spc="0" normalizeH="0" baseline="0" noProof="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endParaRPr kumimoji="0" lang="en-US" sz="3200" b="1" kern="1200" cap="none" spc="0" normalizeH="0" baseline="0" noProof="0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304800" y="5867400"/>
            <a:ext cx="83820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341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23975" y="2495550"/>
            <a:ext cx="6829425" cy="3295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0"/>
            <a:ext cx="8183563" cy="762000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183563" cy="4187825"/>
          </a:xfrm>
          <a:ln/>
        </p:spPr>
        <p:txBody>
          <a:bodyPr vert="horz" wrap="square" lIns="182880" tIns="91440" rIns="91440" bIns="45720" anchor="t" anchorCtr="0"/>
          <a:p>
            <a:pPr eaLnBrk="1" hangingPunct="1"/>
            <a:r>
              <a:rPr dirty="0">
                <a:solidFill>
                  <a:srgbClr val="FF0000"/>
                </a:solidFill>
                <a:latin typeface="CMSY10" charset="0"/>
              </a:rPr>
              <a:t> </a:t>
            </a: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For many cases,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dirty="0">
                <a:solidFill>
                  <a:srgbClr val="000000"/>
                </a:solidFill>
                <a:latin typeface="CMR10" charset="0"/>
              </a:rPr>
              <a:t>[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n</a:t>
            </a:r>
            <a:r>
              <a:rPr dirty="0">
                <a:solidFill>
                  <a:srgbClr val="000000"/>
                </a:solidFill>
                <a:latin typeface="CMR10" charset="0"/>
              </a:rPr>
              <a:t>] </a:t>
            </a: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is obtained by sampling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t</a:t>
            </a:r>
            <a:r>
              <a:rPr dirty="0">
                <a:solidFill>
                  <a:srgbClr val="000000"/>
                </a:solidFill>
                <a:latin typeface="CMR10" charset="0"/>
              </a:rPr>
              <a:t>) </a:t>
            </a: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as: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dirty="0">
                <a:solidFill>
                  <a:srgbClr val="000000"/>
                </a:solidFill>
                <a:latin typeface="CMR10" charset="0"/>
              </a:rPr>
              <a:t>[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n</a:t>
            </a:r>
            <a:r>
              <a:rPr dirty="0">
                <a:solidFill>
                  <a:srgbClr val="000000"/>
                </a:solidFill>
                <a:latin typeface="CMR10" charset="0"/>
              </a:rPr>
              <a:t>] =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x</a:t>
            </a:r>
            <a:r>
              <a:rPr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nT</a:t>
            </a:r>
            <a:r>
              <a:rPr dirty="0">
                <a:solidFill>
                  <a:srgbClr val="000000"/>
                </a:solidFill>
                <a:latin typeface="CMR10" charset="0"/>
              </a:rPr>
              <a:t>)     </a:t>
            </a:r>
            <a:r>
              <a:rPr dirty="0">
                <a:solidFill>
                  <a:srgbClr val="000000"/>
                </a:solidFill>
                <a:latin typeface="CMMI10" charset="0"/>
              </a:rPr>
              <a:t>, n </a:t>
            </a:r>
            <a:r>
              <a:rPr dirty="0">
                <a:solidFill>
                  <a:srgbClr val="000000"/>
                </a:solidFill>
                <a:latin typeface="CMR10" charset="0"/>
              </a:rPr>
              <a:t>=0,</a:t>
            </a:r>
            <a:r>
              <a:rPr u="sng" dirty="0">
                <a:solidFill>
                  <a:srgbClr val="000000"/>
                </a:solidFill>
                <a:latin typeface="CMR10" charset="0"/>
              </a:rPr>
              <a:t>+</a:t>
            </a:r>
            <a:r>
              <a:rPr dirty="0">
                <a:solidFill>
                  <a:srgbClr val="000000"/>
                </a:solidFill>
                <a:latin typeface="CMR10" charset="0"/>
              </a:rPr>
              <a:t>1,</a:t>
            </a:r>
            <a:r>
              <a:rPr u="sng" dirty="0">
                <a:solidFill>
                  <a:srgbClr val="000000"/>
                </a:solidFill>
                <a:latin typeface="CMR10" charset="0"/>
              </a:rPr>
              <a:t>+</a:t>
            </a:r>
            <a:r>
              <a:rPr dirty="0">
                <a:solidFill>
                  <a:srgbClr val="000000"/>
                </a:solidFill>
                <a:latin typeface="CMR10" charset="0"/>
              </a:rPr>
              <a:t>2,…</a:t>
            </a:r>
            <a:endParaRPr u="sng" dirty="0">
              <a:solidFill>
                <a:srgbClr val="000000"/>
              </a:solidFill>
              <a:latin typeface="CMSY10" charset="0"/>
            </a:endParaRPr>
          </a:p>
          <a:p>
            <a:pPr eaLnBrk="1" hangingPunct="1">
              <a:buNone/>
            </a:pPr>
            <a:endParaRPr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dirty="0">
                <a:solidFill>
                  <a:srgbClr val="0000FF"/>
                </a:solidFill>
                <a:latin typeface="Arial" panose="020B0604020202020204" pitchFamily="34" charset="0"/>
              </a:rPr>
              <a:t>Are there any requirements for the sampling?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943600"/>
            <a:ext cx="8183563" cy="609600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57200"/>
            <a:ext cx="8153400" cy="5486400"/>
          </a:xfrm>
        </p:spPr>
        <p:txBody>
          <a:bodyPr vert="horz" wrap="square" lIns="182880" tIns="91440" rIns="91440" bIns="45720" numCol="1" anchor="t" anchorCtr="0" compatLnSpc="1">
            <a:normAutofit lnSpcReduction="10000"/>
          </a:bodyPr>
          <a:lstStyle/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Even and odd signals: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Even: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EX10" charset="0"/>
                <a:ea typeface="+mn-ea"/>
                <a:cs typeface="+mn-cs"/>
              </a:rPr>
              <a:t>            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EX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EX10" charset="0"/>
                <a:ea typeface="+mn-ea"/>
                <a:cs typeface="+mn-cs"/>
              </a:rPr>
              <a:t>                 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     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Odd: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EX10" charset="0"/>
                <a:ea typeface="+mn-ea"/>
                <a:cs typeface="+mn-cs"/>
              </a:rPr>
              <a:t>                 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     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signal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can be expressed as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    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+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SY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    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     where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7" charset="0"/>
                <a:ea typeface="+mn-ea"/>
                <a:cs typeface="+mn-cs"/>
              </a:rPr>
              <a:t>1/2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+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R10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                    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7" charset="0"/>
                <a:ea typeface="+mn-ea"/>
                <a:cs typeface="+mn-cs"/>
              </a:rPr>
              <a:t>1/2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SY10" charset="0"/>
                <a:ea typeface="+mn-ea"/>
                <a:cs typeface="+mn-cs"/>
              </a:rPr>
              <a:t>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91200"/>
            <a:ext cx="8183563" cy="762000"/>
          </a:xfrm>
        </p:spPr>
        <p:txBody>
          <a:bodyPr vert="horz" anchor="b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457200"/>
            <a:ext cx="8382000" cy="5486400"/>
          </a:xfrm>
        </p:spPr>
        <p:txBody>
          <a:bodyPr vert="horz" wrap="square" lIns="182880" tIns="91440" rIns="91440" bIns="45720" numCol="1" anchor="t" anchorCtr="0" compatLnSpc="1">
            <a:normAutofit lnSpcReduction="10000"/>
          </a:bodyPr>
          <a:lstStyle/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Periodic and non-periodic signals: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CT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signal: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=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+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then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periodic.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Smallest T=Fundamental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period: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MMI7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Fundamental frequency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f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= 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/T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(Hz or cycles/second)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Angular frequency:     o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= 2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/T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/seconds)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DT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signal: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 =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+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,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]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periodic.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fundamental period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F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=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/N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o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(cycles/sample)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     =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2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R10" charset="0"/>
                <a:ea typeface="+mn-ea"/>
                <a:cs typeface="+mn-cs"/>
              </a:rPr>
              <a:t>/N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7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rads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/sample).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If the unit of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MMI10" charset="0"/>
                <a:ea typeface="+mn-ea"/>
                <a:cs typeface="+mn-cs"/>
              </a:rPr>
              <a:t>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designated as dimensionless,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then       is simply in radians.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Char char=""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sampled CT periodic signal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may not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 DT periodic.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Any Condition addition of two periodic CT signals, resultant            must be periodic signal  ?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65430" marR="0" lvl="0" indent="-26543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026" name="Object 6"/>
          <p:cNvGraphicFramePr/>
          <p:nvPr/>
        </p:nvGraphicFramePr>
        <p:xfrm>
          <a:off x="3886200" y="19050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39700" imgH="139700" progId="Equation.DSMT4">
                  <p:embed/>
                </p:oleObj>
              </mc:Choice>
              <mc:Fallback>
                <p:oleObj name="" r:id="rId1" imgW="139700" imgH="1397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86200" y="1905000"/>
                        <a:ext cx="3048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/>
          <p:nvPr/>
        </p:nvGraphicFramePr>
        <p:xfrm>
          <a:off x="838200" y="34290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65100" imgH="165100" progId="Equation.DSMT4">
                  <p:embed/>
                </p:oleObj>
              </mc:Choice>
              <mc:Fallback>
                <p:oleObj name="" r:id="rId3" imgW="165100" imgH="1651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3048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9"/>
          <p:cNvGraphicFramePr/>
          <p:nvPr/>
        </p:nvGraphicFramePr>
        <p:xfrm>
          <a:off x="2971800" y="1905000"/>
          <a:ext cx="3810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152400" imgH="139700" progId="Equation.DSMT4">
                  <p:embed/>
                </p:oleObj>
              </mc:Choice>
              <mc:Fallback>
                <p:oleObj name="" r:id="rId5" imgW="152400" imgH="1397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1800" y="1905000"/>
                        <a:ext cx="381000" cy="298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"/>
          <p:cNvGraphicFramePr/>
          <p:nvPr/>
        </p:nvGraphicFramePr>
        <p:xfrm>
          <a:off x="1447800" y="34290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7" imgW="139700" imgH="139700" progId="Equation.DSMT4">
                  <p:embed/>
                </p:oleObj>
              </mc:Choice>
              <mc:Fallback>
                <p:oleObj name="" r:id="rId7" imgW="139700" imgH="1397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47800" y="3429000"/>
                        <a:ext cx="3048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91200"/>
            <a:ext cx="8183563" cy="701675"/>
          </a:xfr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594DA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Classification of signals (cont.)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6594DA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457200" y="990600"/>
            <a:ext cx="8183563" cy="4876800"/>
          </a:xfrm>
          <a:ln/>
        </p:spPr>
        <p:txBody>
          <a:bodyPr vert="horz" wrap="square" lIns="182880" tIns="91440" rIns="91440" bIns="45720" anchor="t" anchorCtr="0"/>
          <a:p>
            <a:pPr eaLnBrk="1" hangingPunct="1">
              <a:lnSpc>
                <a:spcPct val="90000"/>
              </a:lnSpc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4. </a:t>
            </a:r>
            <a:r>
              <a:rPr b="1" dirty="0">
                <a:solidFill>
                  <a:srgbClr val="000000"/>
                </a:solidFill>
                <a:latin typeface="Arial" panose="020B0604020202020204" pitchFamily="34" charset="0"/>
              </a:rPr>
              <a:t>Deterministic and random signals.</a:t>
            </a:r>
            <a:endParaRPr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Deterministic signal: No uncertainty with respect to its value at any time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dirty="0">
                <a:solidFill>
                  <a:schemeClr val="accent1"/>
                </a:solidFill>
                <a:latin typeface="CMSY10" charset="0"/>
              </a:rPr>
              <a:t>Completely specified at any time</a:t>
            </a:r>
            <a:endParaRPr dirty="0">
              <a:solidFill>
                <a:schemeClr val="accent1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</a:pPr>
            <a:endParaRPr dirty="0">
              <a:solidFill>
                <a:srgbClr val="FF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</a:pPr>
            <a:endParaRPr dirty="0">
              <a:solidFill>
                <a:srgbClr val="FF0000"/>
              </a:solidFill>
              <a:latin typeface="CMSY10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</a:rPr>
              <a:t>Random signal: Uncertain before it occurs. E.g., thermal noise.</a:t>
            </a:r>
            <a:endParaRPr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3701</Words>
  <Application>WPS Presentation</Application>
  <PresentationFormat>On-screen Show (4:3)</PresentationFormat>
  <Paragraphs>245</Paragraphs>
  <Slides>24</Slides>
  <Notes>24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24</vt:i4>
      </vt:variant>
    </vt:vector>
  </HeadingPairs>
  <TitlesOfParts>
    <vt:vector size="56" baseType="lpstr">
      <vt:lpstr>Arial</vt:lpstr>
      <vt:lpstr>SimSun</vt:lpstr>
      <vt:lpstr>Wingdings</vt:lpstr>
      <vt:lpstr>Times New Roman</vt:lpstr>
      <vt:lpstr>Verdana</vt:lpstr>
      <vt:lpstr>Wingdings 2</vt:lpstr>
      <vt:lpstr>Calibri</vt:lpstr>
      <vt:lpstr>Georgia</vt:lpstr>
      <vt:lpstr>Bookman Old Style</vt:lpstr>
      <vt:lpstr>CMMI10</vt:lpstr>
      <vt:lpstr>Segoe Print</vt:lpstr>
      <vt:lpstr>CMR10</vt:lpstr>
      <vt:lpstr>CMSY10</vt:lpstr>
      <vt:lpstr>CMEX10</vt:lpstr>
      <vt:lpstr>CMMI7</vt:lpstr>
      <vt:lpstr>CMR7</vt:lpstr>
      <vt:lpstr>Verdana</vt:lpstr>
      <vt:lpstr>Wingdings 2</vt:lpstr>
      <vt:lpstr>Microsoft YaHei</vt:lpstr>
      <vt:lpstr>Arial Unicode MS</vt:lpstr>
      <vt:lpstr>Aspect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NIIT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AND SYSTEM</dc:title>
  <dc:creator>khalida</dc:creator>
  <cp:lastModifiedBy>Shaik Zelani</cp:lastModifiedBy>
  <cp:revision>117</cp:revision>
  <dcterms:created xsi:type="dcterms:W3CDTF">2008-02-29T08:29:24Z</dcterms:created>
  <dcterms:modified xsi:type="dcterms:W3CDTF">2025-06-11T04:00:45Z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280578D5D9184657A9213EBAACB5C9E2_12</vt:lpwstr>
  </property>
  <property fmtid="{D5CDD505-2E9C-101B-9397-08002B2CF9AE}" pid="3" name="KSOProductBuildVer">
    <vt:lpwstr>1033-12.2.0.21179</vt:lpwstr>
  </property>
</Properties>
</file>